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5" r:id="rId2"/>
    <p:sldId id="262" r:id="rId3"/>
    <p:sldId id="283" r:id="rId4"/>
    <p:sldId id="264" r:id="rId5"/>
    <p:sldId id="258" r:id="rId6"/>
    <p:sldId id="265" r:id="rId7"/>
    <p:sldId id="266" r:id="rId8"/>
    <p:sldId id="267" r:id="rId9"/>
    <p:sldId id="268" r:id="rId10"/>
    <p:sldId id="269" r:id="rId11"/>
    <p:sldId id="276" r:id="rId12"/>
    <p:sldId id="270" r:id="rId13"/>
    <p:sldId id="271" r:id="rId14"/>
    <p:sldId id="272" r:id="rId15"/>
    <p:sldId id="273" r:id="rId16"/>
    <p:sldId id="274" r:id="rId17"/>
    <p:sldId id="277" r:id="rId18"/>
    <p:sldId id="281" r:id="rId19"/>
    <p:sldId id="282" r:id="rId20"/>
    <p:sldId id="278" r:id="rId21"/>
    <p:sldId id="279" r:id="rId22"/>
    <p:sldId id="301" r:id="rId23"/>
    <p:sldId id="285" r:id="rId24"/>
    <p:sldId id="286" r:id="rId25"/>
    <p:sldId id="287" r:id="rId26"/>
    <p:sldId id="288" r:id="rId27"/>
    <p:sldId id="289" r:id="rId28"/>
    <p:sldId id="290" r:id="rId29"/>
    <p:sldId id="299" r:id="rId30"/>
    <p:sldId id="298" r:id="rId31"/>
    <p:sldId id="297" r:id="rId32"/>
    <p:sldId id="294" r:id="rId33"/>
    <p:sldId id="295" r:id="rId34"/>
    <p:sldId id="296" r:id="rId35"/>
    <p:sldId id="300" r:id="rId36"/>
    <p:sldId id="291" r:id="rId37"/>
    <p:sldId id="305" r:id="rId38"/>
    <p:sldId id="284" r:id="rId39"/>
    <p:sldId id="302" r:id="rId40"/>
    <p:sldId id="303" r:id="rId41"/>
    <p:sldId id="304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18E71-6A52-471C-A46D-E9578C71EBE3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0760D-8C98-4B98-9A2B-D680E191D4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0760D-8C98-4B98-9A2B-D680E191D41D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6293-AFD6-469E-BB40-D811FB6167C2}" type="datetimeFigureOut">
              <a:rPr lang="pt-BR" smtClean="0"/>
              <a:pPr/>
              <a:t>20/11/2013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62FF-75F9-471B-AB1D-A763FA903E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biblia-sagrada 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-1000164" y="928670"/>
            <a:ext cx="11203145" cy="313932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pt-BR" sz="6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VERDADES</a:t>
            </a:r>
          </a:p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NEGLIGENCIADAS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católicos e protestantes centralizam todas as suas esperanças na cruz, por ignorarem a  doutrina do santuário; mas a liderança adventista enfatiza sua fé na cruz, com o objetivo de negar parte da fé no santuário;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se Jesus faz expiação (extinguir o pecado) e eles querem continuar pecando, é melhor ensinar que a expiação foi completa na cruz, omitindo a sua crença a necessidade do abandono completo do pecado. 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ensinando que Jesus fez expiação completa na cruz, levam-nos a aceitar um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apenas Substituto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morreu uma morte vicária, mas hoje não vive em nós.  Defendem a idéia de que Jesus apenas aplica sobre o crente o manto da Sua Justiça, isto é, os benefícios de uma expiação já feita.  Uma justificação pela fé meramente forense, em que o crente é declarado justo diante de Deus, pelos méritos da Justiça de Cristo.  E aí termina a salvação para o adventismo moderno.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está faltando nessa nova teologia para que o adventista possa de fato ser salvo?  Está faltando o ensinamento do adventismo histórico: 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na encarnação foi o nosso exemplo, na cruz o nosso sacrifício e no Santuário Celestial é a nossa expiação.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Documents and Settings\Machado\Meus documentos\Minhas imagens\figuras e fotos para ilustrar estudo em PPT\images estre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20" y="642918"/>
            <a:ext cx="8501122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salvação oferecida por Cristo não é simplesmente nos declarar justos diante do Pai.  Vai além, realçando a necessidade do novo nascimento, o nascer do espírito, de tornar-nos crentes espirituais e de vencer o pecado, sob o governo do Espírito na carne (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Gl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5:16).  Assim, nos é possível vencer o pecado sob qualquer disfarce, permanecendo impolutos diante de Deus, sermos redimidos de cada pecado ... Enfim, não viver na prática de nenhum pecado conhecido.  Para nos declarar justos, é imprescindível que Deus primeiro nos torne justos!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“...   antes  que  a  obra de Cristo pela redenção dos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 seja  completada </a:t>
            </a:r>
            <a:r>
              <a:rPr lang="pt-B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uma obra de expiação</a:t>
            </a:r>
          </a:p>
          <a:p>
            <a:pPr algn="ctr"/>
            <a:r>
              <a:rPr lang="pt-B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  remoção  do  pecado do santuário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... Cristo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  somente  completado uma parte de Sua obra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 nosso  Intercessor,  para  entrar  para  outra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porção  de  Sua  obra,  e  Ele  ainda  pleiteia  o  Seu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sangue  perante o Pai em benefício dos pecadores.”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Conflito dos Séculos,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págs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421-422, 429.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“1. Se a expiação foi feita no Calvário, por quem foi feita?  A realização da expiação é o trabalho de um sacerdote?  Mas quem oficiou no Calvário?  - Os soldados romanos e judeus ímpios.</a:t>
            </a:r>
          </a:p>
          <a:p>
            <a:pPr algn="ctr"/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 expiação não consistia no sacrifício da vitima: mas o pecador matava a vitima (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Levítico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4:01-04, 13-15,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 disso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sacerdote, tomava o sangue e fazia expiação (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Levítico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4:05-12, 16-21).</a:t>
            </a:r>
          </a:p>
          <a:p>
            <a:pPr algn="ctr"/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Cristo, o Sumo sacerdote foi escolhido para fazer expiação, e, certamente, não poderia agir como tal, até depois de sua ressurreição, e nós não temos nenhum registro de que Ele fez algo sobre a terra, depois de sua ressurreição, que pode ser chamado de expiação.</a:t>
            </a:r>
          </a:p>
          <a:p>
            <a:pPr algn="ctr"/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 expiação só é feita no santuário,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Calvário não é este lugar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De acordo com Hebreus 8:04, Jesus não poderia expiar enquanto estava na terra. 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”se ele estivesse na terra, nem seria sacerdote”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sacerdócio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levítico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na Terra: e o sacerdócio divino, é celestial.</a:t>
            </a:r>
          </a:p>
          <a:p>
            <a:pPr algn="ctr"/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Portanto, Ele não começou o trabalho expiatório, ou qualquer que seja a natureza, senão depois de sua ascensão, quando por seu próprio sangue, entrou em seu santuário celestial por e para nós.”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Owen Russell </a:t>
            </a:r>
            <a:r>
              <a:rPr lang="pt-B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loomis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Crosier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Day Star Extra – 7 de fevereiro de 1846, </a:t>
            </a:r>
            <a:r>
              <a:rPr lang="pt-B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29-30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142984"/>
            <a:ext cx="24907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28596" y="928670"/>
            <a:ext cx="5659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 Senhor  me mostrou em visão, passado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  de   um   ano,  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o  irmão  </a:t>
            </a:r>
            <a:r>
              <a:rPr lang="pt-B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Crosier</a:t>
            </a:r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tinha  a  verdadeira luz sobre a purificação</a:t>
            </a:r>
          </a:p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 santuário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etc.; 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que foi Sua vontade</a:t>
            </a:r>
          </a:p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irmão </a:t>
            </a:r>
            <a:r>
              <a:rPr lang="pt-B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Crosier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escrevesse a visão que</a:t>
            </a:r>
          </a:p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nos apresentou no </a:t>
            </a:r>
            <a:r>
              <a:rPr lang="pt-B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Day-Star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Extra, em 7</a:t>
            </a:r>
          </a:p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     Fevereiro      de      1846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Sinto-me inteiramente    autorizada    pelo  Senhor  a recomendar este extra a cada fiel.”</a:t>
            </a:r>
          </a:p>
          <a:p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 G.  White, A Word to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Flock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12.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86512" y="485776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Owen R. L.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Crosier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NATUREZA HUMANA DE CRISTO FOI IGUAL À DE ADÃO ANTES DA QUEDA?</a:t>
            </a:r>
          </a:p>
          <a:p>
            <a:pPr algn="ctr"/>
            <a:endPara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a liderança atual está enfatizando que Jesus Cristo veio na natureza do Adão antes da queda?  Justamente para se unir a Babilônia e suas filhas.  Eles estão na mesma condição espiritual da Babilônia.  Estão embriagados com o seu vinho.  No íntimo de suas vidas, eles acariciam o pecado e rejeitam terminantemente o Jesus que veio numa natureza caída, passando por cima de 1200 citações publicadas oficialmente pela IASD entre 1852 e 1952, das quais 400  procedentes da pena da Sra. White.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 Deus, enviando o seu Filho em semelhança da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 do pecado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pelo pecado condenou o pecado na carne.”  Romanos 8:03.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não querem o Jesus do apóstolo Paulo: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“Sede meus imitadores como também eu sou de Cristo”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Coríntios 11:01.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6" descr="do_deus-unico_para_o_deus_trino6_clip_image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2233611" cy="2786082"/>
          </a:xfrm>
          <a:prstGeom prst="rect">
            <a:avLst/>
          </a:prstGeom>
          <a:noFill/>
        </p:spPr>
      </p:pic>
      <p:pic>
        <p:nvPicPr>
          <p:cNvPr id="5" name="Picture 5" descr="do_deus-unico_para_o_deus_trino6_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357562"/>
            <a:ext cx="1944687" cy="31686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85720" y="428604"/>
            <a:ext cx="64692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livro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Destiny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[Movimento Predestinado],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pastor Leroy Edwin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Froom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 pai da trindade na IASD).  Publicado pela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Herald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Publishing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1971.  Nas pp.  468-469,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Froom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cita o Dr. E.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Schuyler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(editor de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Magazine  [Revista  Nossa  Esperança])  sobre  a natureza de Cristo.  O Dr.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declara:</a:t>
            </a: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“Ele (Cristo) era perfeito em Sua humanidade, contudo,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Deus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e  Sua  concepção,  Sua  encarnação  foi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coberta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pelo Espírito  Santo 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fim  de  que 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partilhasse da natureza caída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pecaminosa dos outros homens.”</a:t>
            </a: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é  o  que os verdadeiros adventistas crêem! 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Froom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prossegue assegurando ao Dr.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a maioria dos    adventistas   concorda   com   essa   posição   sobre   a natureza de Cristo.  Na p. 470,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Froom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declara:</a:t>
            </a: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 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nós, de nossa parte, lhe asseguramos ser precisamente o que de igual modo cremos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16" y="2500306"/>
            <a:ext cx="171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Leroy E.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Froom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está sendo dito é que Cristo tomou a natureza de Adão antes que caísse.  Que Cristo não tinha a natureza caída, mas a natureza pura e sem pecado de Adão antes de sua queda.  É isso verdade?  A Sra. White declara:</a:t>
            </a:r>
          </a:p>
          <a:p>
            <a:pPr algn="ctr"/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quando Adão foi acossado pelo tentador, nenhum dos defeitos do pecado estava sobre ele.  Ele permaneceu na força da perfeita humanidade, possuindo o pleno vigor de mente e corpo. ...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foi assim com Jesus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quando Ele entrou no deserto para defrontar-Se com Satanás. 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quatro mil anos a raça tem estado decrescendo, em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mental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em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moral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Cristo tomou sobre Si as enfermidades da humanidade degenerada.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Somente assim Ele pode resgatar o homem dos mais profundos abismos de sua degradação.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tivermos em qualquer sentido um conflito mais severo do que teve Cristo, então Ele não seria capaz de nos socorrer.  Mas nosso Salvador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tomou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humanidade, com todas as suas desvantagens.  Ele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assumiu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natureza do homem, com a possibilidade de sucumbir à tentação.  Nada temos a suportar que Ele não tenha suportado.”  DTN, p. 117.</a:t>
            </a:r>
          </a:p>
          <a:p>
            <a:pPr algn="ctr"/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 agora faz uma declaração que deveria para sempre resolver a questão da natureza de Cristo.  Assumiu Cristo a natureza do homem antes da queda, ou após a queda?  Afirma ela: “Estava na ordem de Deus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Cristo assumisse sobre Si </a:t>
            </a:r>
            <a:r>
              <a:rPr lang="pt-B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 e natureza do homem caído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pudesse ser feito perfeito mediante o sofrimento...” 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2, p. 39.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CAPA_E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00174"/>
            <a:ext cx="6096000" cy="44291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01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 “ESTUDOS BÍBLICOS” (CPB) CONFIRMA QUE CRISTO VEIO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 NATUREZA  DE ADÃO DEPOIS DO PECADO, UMA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AFIRMAÇÃO QUE CONTRARIA ABERTAMENTE O QUE A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IASD ESTÁ ATUALMENTE ENSINANDO.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20" y="5929330"/>
            <a:ext cx="843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ivro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Bíblicos (capa azul), não se menciona o ano, mas acredito ser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à edição de 1979.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vidasempecado recort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429256" y="4071942"/>
            <a:ext cx="3429024" cy="3571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4" name="Imagem 3" descr="13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357826"/>
            <a:ext cx="6346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“Santifica-os na tua verdade; a tua</a:t>
            </a:r>
          </a:p>
          <a:p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palavra é a verdade.”  João 17:17.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C:\Documents and Settings\Machado\Meus documentos\Apostasia generalizda na IASD\Nova Teologia na IASD\imagesCARP110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428860" cy="3571900"/>
          </a:xfrm>
          <a:prstGeom prst="rect">
            <a:avLst/>
          </a:prstGeom>
          <a:noFill/>
        </p:spPr>
      </p:pic>
      <p:pic>
        <p:nvPicPr>
          <p:cNvPr id="5" name="Picture 4" descr="C:\Documents and Settings\Machado\Meus documentos\Apostasia generalizda na IASD\Nova Teologia na IASD\200px-Mla M. L. Andrea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71942"/>
            <a:ext cx="1947874" cy="246527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571480"/>
            <a:ext cx="56607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 esse falso ensino sobre a natureza de Cristo,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  viveu   quando   na   terra  num  nível  mais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elevado  e  completamente  diferente  do  homem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tem  de  lutar com paixões herdadas,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assim</a:t>
            </a:r>
          </a:p>
          <a:p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 não  conhece  e  não  experimentou  o  real </a:t>
            </a:r>
          </a:p>
          <a:p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do pecado.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 esse não é tipo de salvador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 eu  preciso.   Preciso  de um Salvador que foi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‘tentado em todos os pontos como nós somos’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4:15.  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‘cristo substituto’ que nossos líderes nos</a:t>
            </a:r>
          </a:p>
          <a:p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apresentam, devo rejeitá-lo e o rejeito. 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Graças   a   Deus,   ‘Porque   não  temos  um  sumo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sacerdote   que   não   possa  compadecer-se   das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nossas  fraquezas;  porém  um que, como nós, em 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foi tentado, mas sem pecado.”</a:t>
            </a:r>
          </a:p>
          <a:p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Pr. M. L.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Andreasen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Cartas Para as Igrejas.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 ADORAR A DEUS EM UMA TRINDADE?</a:t>
            </a:r>
          </a:p>
          <a:p>
            <a:pPr algn="ctr"/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liderança atual da IASD está ensinando que devemos adorar a Deus em uma trindade, contrariando completamente a Bíblia Sagrada, os Testemunhos e a posição histórica da Igreja.  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Textos bíblicos que confirmam, a não existência de um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deus-em-trindade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 Cor. 8:06; 11:03; João 14:28; 15:26; 17:03; 20:17; Tiago 2:19;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4:06; I João 1:03; 2:24; 4:09, 15; I Co. 1:24; 15:27-28; I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2:05; Ap. 3:12.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214291"/>
            <a:ext cx="862491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 o  homem  vier  mover  um  alfinete do nosso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  </a:t>
            </a:r>
            <a:r>
              <a:rPr lang="pt-BR" sz="2400" b="1" dirty="0" smtClean="0">
                <a:solidFill>
                  <a:schemeClr val="bg1"/>
                </a:solidFill>
              </a:rPr>
              <a:t>o   qual   Deus   estabeleceu   pelo   seu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Santo   Espírito,  deixe  os  homens  de  idade  que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foram   os   pioneiros   no   nosso  trabalho  falar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abertamente,   e   os   que   estiverem   mortos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falem    também, 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reimprimindo    os    seus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artigos  das  nossas  revistas</a:t>
            </a:r>
            <a:r>
              <a:rPr lang="pt-BR" sz="2400" b="1" dirty="0" smtClean="0">
                <a:solidFill>
                  <a:schemeClr val="bg1"/>
                </a:solidFill>
              </a:rPr>
              <a:t>.   Juntemos  os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raios  da  divina  luz  que Deus tem dado, e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como  Ele  guiou  seu  povo,  passo a passo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no   caminho  da  verdade. 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 verdade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permanecerá  pelo  teste  do  tempo  e  da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r>
              <a:rPr lang="pt-BR" sz="2400" b="1" dirty="0" smtClean="0">
                <a:solidFill>
                  <a:schemeClr val="bg1"/>
                </a:solidFill>
              </a:rPr>
              <a:t>.”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err="1" smtClean="0">
                <a:solidFill>
                  <a:schemeClr val="bg1"/>
                </a:solidFill>
              </a:rPr>
              <a:t>Manuscript</a:t>
            </a:r>
            <a:r>
              <a:rPr lang="pt-BR" sz="2400" b="1" dirty="0" smtClean="0">
                <a:solidFill>
                  <a:schemeClr val="bg1"/>
                </a:solidFill>
              </a:rPr>
              <a:t> Release, Vol.1, pág. 55.  24 de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maio de 1905.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E:\Joseph_B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143140" cy="314327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3643314"/>
            <a:ext cx="84391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 respeito a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Trindade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concluí ser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impossível acreditar que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Senhor   Jesus   Cristo,   o  Filho  do  Pai,  também  era  o  Deus 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Todo-poderoso,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Pai e o Filho, sendo um mesmo ser.”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 Bates, 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Autobiografyhy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Elder Joseph Bates, p. 204.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:\untitled thiagonwhite 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000264" cy="278608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7158" y="3357562"/>
            <a:ext cx="8723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forma espiritualista pela qual negam a Deus como único Senhor,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Jesus  Cristo  está  numa  primeira  posição,  constitui  um  antigo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credo  </a:t>
            </a:r>
            <a:r>
              <a:rPr lang="pt-BR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trinitariano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  das  escrituras;  que  Jesus  é Deus eterno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entanto  não  existe  passagem  das escrituras que dê suporte 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isso.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Temos  testemunhos  bíblicos em abundância que Ele é Filho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Eterno Pai.”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Thiago White,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Day-Star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 de dezembro de 1855.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pt-BR" dirty="0" smtClean="0">
              <a:latin typeface="Arial" charset="0"/>
            </a:endParaRPr>
          </a:p>
          <a:p>
            <a:pPr eaLnBrk="0" hangingPunct="0"/>
            <a:endParaRPr lang="pt-BR" dirty="0" smtClean="0">
              <a:latin typeface="Arial" charset="0"/>
            </a:endParaRPr>
          </a:p>
          <a:p>
            <a:pPr eaLnBrk="0" hangingPunct="0"/>
            <a:endParaRPr lang="pt-BR" dirty="0" smtClean="0">
              <a:latin typeface="Arial" charset="0"/>
            </a:endParaRPr>
          </a:p>
          <a:p>
            <a:pPr algn="ctr" eaLnBrk="0" hangingPunct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“...está tão longe da verdade como a velha e absurda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doutrina</a:t>
            </a:r>
          </a:p>
          <a:p>
            <a:pPr algn="ctr" eaLnBrk="0" hangingPunct="0"/>
            <a:r>
              <a:rPr lang="pt-BR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trinitariana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qual diz que Jesus é  verdadeiramente o Deus</a:t>
            </a:r>
          </a:p>
          <a:p>
            <a:pPr algn="ctr" eaLnBrk="0" hangingPunct="0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  J.  N.  Andrews,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 de agosto de</a:t>
            </a:r>
          </a:p>
          <a:p>
            <a:pPr algn="ctr" eaLnBrk="0" hangingPunct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1852.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Machado\Meus documentos\estudo - Jesus é Filho de Deus\estudo - Jesus é Filho de Deus\VERDADES SOBRE IASD\shapeimage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pt-BR" b="1" dirty="0" smtClean="0">
              <a:latin typeface="Arial" charset="0"/>
            </a:endParaRPr>
          </a:p>
          <a:p>
            <a:pPr eaLnBrk="0" hangingPunct="0"/>
            <a:endParaRPr lang="pt-BR" b="1" dirty="0" smtClean="0">
              <a:latin typeface="Arial" charset="0"/>
            </a:endParaRPr>
          </a:p>
          <a:p>
            <a:pPr eaLnBrk="0" hangingPunct="0"/>
            <a:endParaRPr lang="pt-BR" b="1" dirty="0" smtClean="0">
              <a:latin typeface="Arial" charset="0"/>
            </a:endParaRPr>
          </a:p>
          <a:p>
            <a:pPr eaLnBrk="0" hangingPunct="0"/>
            <a:endParaRPr lang="pt-BR" b="1" dirty="0" smtClean="0">
              <a:latin typeface="Arial" charset="0"/>
            </a:endParaRPr>
          </a:p>
          <a:p>
            <a:pPr eaLnBrk="0" hangingPunct="0"/>
            <a:endParaRPr lang="pt-BR" b="1" dirty="0" smtClean="0">
              <a:latin typeface="Arial" charset="0"/>
            </a:endParaRPr>
          </a:p>
          <a:p>
            <a:pPr eaLnBrk="0" hangingPunct="0"/>
            <a:endParaRPr lang="pt-BR" b="1" dirty="0" smtClean="0">
              <a:latin typeface="Arial" charset="0"/>
            </a:endParaRPr>
          </a:p>
          <a:p>
            <a:pPr eaLnBrk="0" hangingPunct="0"/>
            <a:endParaRPr lang="pt-BR" b="1" dirty="0" smtClean="0">
              <a:latin typeface="Arial" charset="0"/>
            </a:endParaRPr>
          </a:p>
          <a:p>
            <a:pPr algn="ctr" eaLnBrk="0" hangingPunct="0"/>
            <a:endParaRPr lang="pt-BR" sz="2000" b="1" dirty="0" smtClean="0"/>
          </a:p>
          <a:p>
            <a:pPr algn="ctr" eaLnBrk="0" hangingPunct="0"/>
            <a:endParaRPr lang="pt-BR" sz="2400" b="1" dirty="0" smtClean="0"/>
          </a:p>
          <a:p>
            <a:pPr algn="ctr" eaLnBrk="0" hangingPunct="0"/>
            <a:r>
              <a:rPr lang="pt-BR" sz="2400" b="1" dirty="0" smtClean="0"/>
              <a:t>“Sustentar a 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doutrina da Trindade</a:t>
            </a:r>
            <a:r>
              <a:rPr lang="pt-BR" sz="2400" b="1" dirty="0" smtClean="0"/>
              <a:t>, não é mais que uma evidência</a:t>
            </a:r>
          </a:p>
          <a:p>
            <a:pPr algn="ctr" eaLnBrk="0" hangingPunct="0"/>
            <a:r>
              <a:rPr lang="pt-BR" sz="2400" b="1" dirty="0" smtClean="0"/>
              <a:t>da intoxicação pelo vinho que todas as nações beberam.   O  fato</a:t>
            </a:r>
          </a:p>
          <a:p>
            <a:pPr algn="ctr" eaLnBrk="0" hangingPunct="0"/>
            <a:r>
              <a:rPr lang="pt-BR" sz="2400" b="1" dirty="0" smtClean="0"/>
              <a:t>dessa ser uma das principais doutrinas, senão a principal, pela qual o </a:t>
            </a:r>
          </a:p>
          <a:p>
            <a:pPr algn="ctr" eaLnBrk="0" hangingPunct="0"/>
            <a:r>
              <a:rPr lang="pt-BR" sz="2400" b="1" dirty="0" smtClean="0"/>
              <a:t>bispo de Roma foi exaltado ao papado, não recomenda muito em seu </a:t>
            </a:r>
          </a:p>
          <a:p>
            <a:pPr algn="ctr" eaLnBrk="0" hangingPunct="0"/>
            <a:r>
              <a:rPr lang="pt-BR" sz="2400" b="1" dirty="0" smtClean="0"/>
              <a:t>favor.   Isto  deveria  fazer  alguém  investigar  por  si  mesmo,   como</a:t>
            </a:r>
          </a:p>
          <a:p>
            <a:pPr algn="ctr" eaLnBrk="0" hangingPunct="0"/>
            <a:r>
              <a:rPr lang="pt-BR" sz="2400" b="1" dirty="0" smtClean="0"/>
              <a:t>quando os demônios fazem milagres para  provar  a  imortalidade  da</a:t>
            </a:r>
          </a:p>
          <a:p>
            <a:pPr algn="ctr" eaLnBrk="0" hangingPunct="0"/>
            <a:r>
              <a:rPr lang="pt-BR" sz="2400" b="1" dirty="0" smtClean="0"/>
              <a:t>alma.  Se eu nunca duvidei antes, agora  eu  tenho  que ir até o fundo</a:t>
            </a:r>
          </a:p>
          <a:p>
            <a:pPr algn="ctr" eaLnBrk="0" hangingPunct="0"/>
            <a:r>
              <a:rPr lang="pt-BR" sz="2400" b="1" dirty="0" smtClean="0"/>
              <a:t>para provar...”   R. F. </a:t>
            </a:r>
            <a:r>
              <a:rPr lang="pt-BR" sz="2400" b="1" dirty="0" err="1" smtClean="0"/>
              <a:t>Cottrell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Advent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Review</a:t>
            </a:r>
            <a:r>
              <a:rPr lang="pt-BR" sz="2400" b="1" dirty="0" smtClean="0"/>
              <a:t>, 6 de julho de 1869.  </a:t>
            </a:r>
            <a:endParaRPr lang="pt-BR" sz="2400" b="1" dirty="0"/>
          </a:p>
        </p:txBody>
      </p:sp>
      <p:pic>
        <p:nvPicPr>
          <p:cNvPr id="3" name="Picture 4" descr="CottrellRF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221457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pt-BR" dirty="0" smtClean="0">
              <a:latin typeface="Arial" charset="0"/>
            </a:endParaRPr>
          </a:p>
          <a:p>
            <a:pPr eaLnBrk="0" hangingPunct="0"/>
            <a:endParaRPr lang="pt-BR" dirty="0" smtClean="0">
              <a:latin typeface="Arial" charset="0"/>
            </a:endParaRPr>
          </a:p>
          <a:p>
            <a:pPr algn="ctr" eaLnBrk="0" hangingPunct="0"/>
            <a:endParaRPr lang="pt-BR" sz="2000" b="1" dirty="0" smtClean="0"/>
          </a:p>
          <a:p>
            <a:pPr algn="ctr" eaLnBrk="0" hangingPunct="0"/>
            <a:r>
              <a:rPr lang="pt-BR" sz="2400" b="1" dirty="0" smtClean="0"/>
              <a:t>“Essa doutrina da </a:t>
            </a:r>
            <a:r>
              <a:rPr lang="pt-BR" sz="2400" b="1" u="sng" dirty="0" smtClean="0">
                <a:solidFill>
                  <a:srgbClr val="FFFF00"/>
                </a:solidFill>
              </a:rPr>
              <a:t>Trindade</a:t>
            </a:r>
            <a:r>
              <a:rPr lang="pt-BR" sz="2400" b="1" dirty="0" smtClean="0"/>
              <a:t> foi trazida para a igreja no mesmo tempo</a:t>
            </a:r>
          </a:p>
          <a:p>
            <a:pPr algn="ctr" eaLnBrk="0" hangingPunct="0"/>
            <a:r>
              <a:rPr lang="pt-BR" sz="2400" b="1" dirty="0" smtClean="0"/>
              <a:t>em que a adoração de imagens, e a guarda do domingo e não é mais</a:t>
            </a:r>
          </a:p>
          <a:p>
            <a:pPr algn="ctr" eaLnBrk="0" hangingPunct="0"/>
            <a:r>
              <a:rPr lang="pt-BR" sz="2400" b="1" dirty="0" smtClean="0"/>
              <a:t>do que a doutrina dos persas remodelada...”  J. N. </a:t>
            </a:r>
            <a:r>
              <a:rPr lang="pt-BR" sz="2400" b="1" dirty="0" err="1" smtClean="0"/>
              <a:t>Loughborough</a:t>
            </a:r>
            <a:r>
              <a:rPr lang="pt-BR" sz="2400" b="1" dirty="0" smtClean="0"/>
              <a:t>,</a:t>
            </a:r>
          </a:p>
          <a:p>
            <a:pPr algn="ctr" eaLnBrk="0" hangingPunct="0"/>
            <a:r>
              <a:rPr lang="pt-BR" sz="2400" b="1" dirty="0" err="1" smtClean="0"/>
              <a:t>Advent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Review</a:t>
            </a:r>
            <a:r>
              <a:rPr lang="pt-BR" sz="2400" b="1" dirty="0" smtClean="0"/>
              <a:t>, 5 de novembro de 1861.</a:t>
            </a:r>
            <a:endParaRPr lang="pt-BR" sz="2400" b="1" dirty="0"/>
          </a:p>
        </p:txBody>
      </p:sp>
      <p:pic>
        <p:nvPicPr>
          <p:cNvPr id="3" name="Picture 4" descr="JNLoughborou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08597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BR" sz="2400" b="1" dirty="0" smtClean="0"/>
              <a:t>“</a:t>
            </a:r>
            <a:r>
              <a:rPr lang="pt-BR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monstruosa doutrina (Trindade) </a:t>
            </a:r>
            <a:r>
              <a:rPr lang="pt-BR" sz="2400" b="1" dirty="0" smtClean="0"/>
              <a:t>transplantada do ateísmo para</a:t>
            </a:r>
          </a:p>
          <a:p>
            <a:pPr algn="ctr" eaLnBrk="0" hangingPunct="0"/>
            <a:r>
              <a:rPr lang="pt-BR" sz="2400" b="1" dirty="0" smtClean="0"/>
              <a:t>a igreja de Roma Papal,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se introduzir na Mensagem do Terceiro</a:t>
            </a:r>
          </a:p>
          <a:p>
            <a:pPr algn="ctr" eaLnBrk="0" hangingPunct="0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Anjo –  a  Trindade  está  totalmente  fora  da  Bíblia  e  dos  ensinos do</a:t>
            </a:r>
          </a:p>
          <a:p>
            <a:pPr algn="ctr" eaLnBrk="0" hangingPunct="0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 de  Profecia. </a:t>
            </a:r>
            <a:r>
              <a:rPr lang="pt-BR" sz="2400" b="1" dirty="0" smtClean="0"/>
              <a:t>  A  revelação  não  dá o menor suporte para isso.</a:t>
            </a:r>
          </a:p>
          <a:p>
            <a:pPr algn="ctr" eaLnBrk="0" hangingPunct="0"/>
            <a:r>
              <a:rPr lang="pt-BR" sz="2400" b="1" dirty="0" smtClean="0"/>
              <a:t>Essa monstruosa concepção não tem lugar  no universo do Abençoado</a:t>
            </a:r>
          </a:p>
          <a:p>
            <a:pPr algn="ctr" eaLnBrk="0" hangingPunct="0"/>
            <a:r>
              <a:rPr lang="pt-BR" sz="2400" b="1" dirty="0" smtClean="0">
                <a:solidFill>
                  <a:srgbClr val="FFFF00"/>
                </a:solidFill>
              </a:rPr>
              <a:t>Pai Celeste e Seu Filho</a:t>
            </a:r>
            <a:r>
              <a:rPr lang="pt-BR" sz="2400" b="1" dirty="0" smtClean="0"/>
              <a:t>. (J. S. </a:t>
            </a:r>
            <a:r>
              <a:rPr lang="pt-BR" sz="2400" b="1" dirty="0" err="1" smtClean="0"/>
              <a:t>Washburn</a:t>
            </a:r>
            <a:r>
              <a:rPr lang="pt-BR" sz="2400" b="1" dirty="0" smtClean="0"/>
              <a:t> MS,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Trinity, 1940).” Livro “Em Busca de Identidade” (CPB), pág. 154.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5000"/>
              </a:spcBef>
            </a:pPr>
            <a:r>
              <a:rPr lang="pt-BR" sz="2400" b="1" dirty="0" smtClean="0">
                <a:latin typeface="Arial" charset="0"/>
              </a:rPr>
              <a:t>“</a:t>
            </a:r>
            <a:r>
              <a:rPr lang="pt-BR" sz="2400" b="1" dirty="0" smtClean="0">
                <a:solidFill>
                  <a:srgbClr val="FFFF00"/>
                </a:solidFill>
                <a:latin typeface="Arial" charset="0"/>
              </a:rPr>
              <a:t>O grande Criador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convocou os exércitos celestiais para, na presença de todos os anjos, conferir honra especial a </a:t>
            </a:r>
            <a:r>
              <a:rPr lang="pt-BR" sz="2400" b="1" u="sng" dirty="0" smtClean="0">
                <a:solidFill>
                  <a:srgbClr val="FFFF00"/>
                </a:solidFill>
                <a:latin typeface="Arial" charset="0"/>
              </a:rPr>
              <a:t>Seu Filho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pt-BR" sz="2400" b="1" u="sng" dirty="0" smtClean="0">
                <a:solidFill>
                  <a:srgbClr val="FFFF00"/>
                </a:solidFill>
                <a:latin typeface="Arial" charset="0"/>
              </a:rPr>
              <a:t>O Filho</a:t>
            </a:r>
            <a:r>
              <a:rPr lang="pt-BR" sz="2400" dirty="0" smtClean="0">
                <a:latin typeface="Arial" charset="0"/>
              </a:rPr>
              <a:t> estava assentado no trono com </a:t>
            </a:r>
            <a:r>
              <a:rPr lang="pt-BR" sz="2400" b="1" dirty="0" smtClean="0">
                <a:solidFill>
                  <a:srgbClr val="FFFF00"/>
                </a:solidFill>
                <a:latin typeface="Arial" charset="0"/>
              </a:rPr>
              <a:t>o Pai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pt-BR" sz="2400" dirty="0" smtClean="0">
                <a:latin typeface="Arial" charset="0"/>
              </a:rPr>
              <a:t>e a multidão celestial de santos anjos reunida ao redor. </a:t>
            </a:r>
            <a:r>
              <a:rPr lang="pt-BR" sz="2400" b="1" dirty="0" smtClean="0">
                <a:solidFill>
                  <a:srgbClr val="FFFF00"/>
                </a:solidFill>
                <a:latin typeface="Arial" charset="0"/>
              </a:rPr>
              <a:t>O Pai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então fez saber que, por Sua própria decisão, </a:t>
            </a:r>
            <a:r>
              <a:rPr lang="pt-BR" sz="2400" b="1" u="sng" dirty="0" smtClean="0">
                <a:solidFill>
                  <a:srgbClr val="FFFF00"/>
                </a:solidFill>
                <a:latin typeface="Arial" charset="0"/>
              </a:rPr>
              <a:t>Cristo, Seu Filho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pt-BR" sz="2400" dirty="0" smtClean="0">
                <a:latin typeface="Arial" charset="0"/>
              </a:rPr>
              <a:t>devia ser considerado igual a Ele, assim que em qualquer lugar que estivesse presente </a:t>
            </a:r>
            <a:r>
              <a:rPr lang="pt-BR" sz="2400" b="1" u="sng" dirty="0" smtClean="0">
                <a:solidFill>
                  <a:srgbClr val="FFFF00"/>
                </a:solidFill>
                <a:latin typeface="Arial" charset="0"/>
              </a:rPr>
              <a:t>Seu Filho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pt-BR" sz="2400" dirty="0" smtClean="0">
                <a:latin typeface="Arial" charset="0"/>
              </a:rPr>
              <a:t>isto valeria pela Sua própria presença. A palavra </a:t>
            </a:r>
            <a:r>
              <a:rPr lang="pt-BR" sz="2400" b="1" dirty="0" smtClean="0">
                <a:solidFill>
                  <a:srgbClr val="FFFF00"/>
                </a:solidFill>
                <a:latin typeface="Arial" charset="0"/>
              </a:rPr>
              <a:t>do Filho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devia ser obedecida tão prontamente como a palavra </a:t>
            </a:r>
            <a:r>
              <a:rPr lang="pt-BR" sz="2400" b="1" dirty="0" smtClean="0">
                <a:solidFill>
                  <a:srgbClr val="FFFF00"/>
                </a:solidFill>
                <a:latin typeface="Arial" charset="0"/>
              </a:rPr>
              <a:t>do Pai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. </a:t>
            </a:r>
            <a:r>
              <a:rPr lang="pt-BR" sz="2400" b="1" u="sng" dirty="0" smtClean="0">
                <a:solidFill>
                  <a:srgbClr val="FFFF00"/>
                </a:solidFill>
                <a:latin typeface="Arial" charset="0"/>
              </a:rPr>
              <a:t>Seu Filho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foi por Ele investido com autoridade para comandar os exércitos celestiais. </a:t>
            </a:r>
            <a:r>
              <a:rPr lang="pt-BR" sz="2400" u="sng" dirty="0" smtClean="0">
                <a:latin typeface="Arial" charset="0"/>
              </a:rPr>
              <a:t>Especialmente devia </a:t>
            </a:r>
            <a:r>
              <a:rPr lang="pt-BR" sz="2400" b="1" u="sng" dirty="0" smtClean="0">
                <a:solidFill>
                  <a:srgbClr val="FFFF00"/>
                </a:solidFill>
                <a:latin typeface="Arial" charset="0"/>
              </a:rPr>
              <a:t>Seu Filho</a:t>
            </a:r>
            <a:r>
              <a:rPr lang="pt-BR" sz="2400" u="sng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u="sng" dirty="0" smtClean="0">
                <a:latin typeface="Arial" charset="0"/>
              </a:rPr>
              <a:t>trabalhar em união com Ele na projetada criação da Terra</a:t>
            </a:r>
            <a:r>
              <a:rPr lang="pt-BR" sz="2400" dirty="0" smtClean="0">
                <a:latin typeface="Arial" charset="0"/>
              </a:rPr>
              <a:t> e de cada ser vivente que devia existir sobre ela. </a:t>
            </a:r>
            <a:r>
              <a:rPr lang="pt-BR" sz="2400" b="1" u="sng" dirty="0" smtClean="0">
                <a:solidFill>
                  <a:srgbClr val="FFFF00"/>
                </a:solidFill>
                <a:latin typeface="Arial" charset="0"/>
              </a:rPr>
              <a:t>O Filho</a:t>
            </a:r>
            <a:r>
              <a:rPr lang="pt-BR" sz="2400" dirty="0" smtClean="0">
                <a:latin typeface="Arial" charset="0"/>
              </a:rPr>
              <a:t> levaria a cabo Sua vontade e Seus propósitos, mas nada faria por Si mesmo. A vontade </a:t>
            </a:r>
            <a:r>
              <a:rPr lang="pt-BR" sz="2400" b="1" dirty="0" smtClean="0">
                <a:solidFill>
                  <a:srgbClr val="FFFF00"/>
                </a:solidFill>
                <a:latin typeface="Arial" charset="0"/>
              </a:rPr>
              <a:t>do Pai</a:t>
            </a:r>
            <a:r>
              <a:rPr 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seria realizada </a:t>
            </a:r>
            <a:r>
              <a:rPr lang="pt-BR" sz="2400" dirty="0" err="1" smtClean="0">
                <a:latin typeface="Arial" charset="0"/>
              </a:rPr>
              <a:t>nEle</a:t>
            </a:r>
            <a:r>
              <a:rPr lang="pt-BR" sz="2400" dirty="0" smtClean="0">
                <a:latin typeface="Arial" charset="0"/>
              </a:rPr>
              <a:t>.”</a:t>
            </a:r>
          </a:p>
          <a:p>
            <a:pPr algn="just">
              <a:spcBef>
                <a:spcPct val="25000"/>
              </a:spcBef>
            </a:pPr>
            <a:endParaRPr lang="pt-BR" sz="2400" dirty="0" smtClean="0">
              <a:latin typeface="Arial" charset="0"/>
            </a:endParaRPr>
          </a:p>
          <a:p>
            <a:pPr algn="just">
              <a:spcBef>
                <a:spcPct val="25000"/>
              </a:spcBef>
            </a:pPr>
            <a:r>
              <a:rPr lang="pt-BR" sz="2400" dirty="0" smtClean="0">
                <a:latin typeface="Arial" charset="0"/>
              </a:rPr>
              <a:t>  	        </a:t>
            </a: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História da Redenção, pág. 13</a:t>
            </a:r>
            <a:endParaRPr lang="pt-BR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214291"/>
            <a:ext cx="86249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“...Nenhum alfinete deve ser removido no que o Senhor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estabeleceu...   </a:t>
            </a:r>
            <a:r>
              <a:rPr lang="pt-BR" sz="2400" b="1" dirty="0" smtClean="0">
                <a:solidFill>
                  <a:schemeClr val="bg1"/>
                </a:solidFill>
              </a:rPr>
              <a:t>Nós   encontraríamos  segurança  em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menos  do  que  o  Senhor  nos  tem  dado  nesses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últimos cinqüenta anos?”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err="1" smtClean="0">
                <a:solidFill>
                  <a:schemeClr val="bg1"/>
                </a:solidFill>
              </a:rPr>
              <a:t>Review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and</a:t>
            </a:r>
            <a:r>
              <a:rPr lang="pt-BR" sz="2400" b="1" dirty="0" smtClean="0">
                <a:solidFill>
                  <a:schemeClr val="bg1"/>
                </a:solidFill>
              </a:rPr>
              <a:t> Herald, 5 de maio de 1905.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BR" sz="2800" b="1" dirty="0" smtClean="0">
                <a:latin typeface="Arial" charset="0"/>
              </a:rPr>
              <a:t>“</a:t>
            </a:r>
            <a:r>
              <a:rPr lang="pt-BR" sz="2800" dirty="0" smtClean="0">
                <a:latin typeface="Arial" charset="0"/>
              </a:rPr>
              <a:t>O eterno pai, Aquele que é imutável, </a:t>
            </a:r>
            <a:r>
              <a:rPr lang="pt-BR" sz="2800" b="1" u="sng" dirty="0" smtClean="0">
                <a:solidFill>
                  <a:srgbClr val="FFFF00"/>
                </a:solidFill>
                <a:latin typeface="Arial" charset="0"/>
              </a:rPr>
              <a:t>deu seu único Filho, nascido </a:t>
            </a:r>
            <a:r>
              <a:rPr lang="pt-BR" sz="2800" b="1" u="sng" dirty="0" err="1" smtClean="0">
                <a:solidFill>
                  <a:srgbClr val="FFFF00"/>
                </a:solidFill>
                <a:latin typeface="Arial" charset="0"/>
              </a:rPr>
              <a:t>dEle</a:t>
            </a:r>
            <a:r>
              <a:rPr lang="pt-BR" sz="2800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pt-BR" sz="2800" dirty="0" smtClean="0">
                <a:latin typeface="Arial" charset="0"/>
              </a:rPr>
              <a:t>retirado do seu seio, aquele que foi feito a expressa imagem de sua pessoa </a:t>
            </a:r>
            <a:r>
              <a:rPr lang="pt-BR" sz="2800" b="1" u="sng" dirty="0" smtClean="0">
                <a:solidFill>
                  <a:srgbClr val="FFFF00"/>
                </a:solidFill>
                <a:latin typeface="Arial" charset="0"/>
              </a:rPr>
              <a:t>e enviado a terra</a:t>
            </a:r>
            <a:r>
              <a:rPr lang="pt-BR" sz="2800" dirty="0" smtClean="0">
                <a:latin typeface="Arial" charset="0"/>
              </a:rPr>
              <a:t> para revelar o quanto Ele amou a raça humana.</a:t>
            </a:r>
            <a:r>
              <a:rPr lang="pt-BR" sz="2800" b="1" dirty="0" smtClean="0">
                <a:latin typeface="Arial" charset="0"/>
              </a:rPr>
              <a:t>”</a:t>
            </a:r>
            <a:r>
              <a:rPr lang="pt-BR" sz="2800" dirty="0" smtClean="0">
                <a:latin typeface="Arial" charset="0"/>
              </a:rPr>
              <a:t> </a:t>
            </a:r>
          </a:p>
          <a:p>
            <a:endParaRPr lang="pt-BR" sz="2800" b="1" dirty="0" smtClean="0">
              <a:latin typeface="Arial" charset="0"/>
            </a:endParaRPr>
          </a:p>
          <a:p>
            <a:r>
              <a:rPr lang="pt-BR" sz="2800" b="1" dirty="0" err="1" smtClean="0">
                <a:solidFill>
                  <a:srgbClr val="FF0000"/>
                </a:solidFill>
                <a:latin typeface="Arial" charset="0"/>
              </a:rPr>
              <a:t>Adventist</a:t>
            </a:r>
            <a:r>
              <a:rPr lang="pt-BR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sz="2800" b="1" dirty="0" err="1" smtClean="0">
                <a:solidFill>
                  <a:srgbClr val="FF0000"/>
                </a:solidFill>
                <a:latin typeface="Arial" charset="0"/>
              </a:rPr>
              <a:t>Review</a:t>
            </a:r>
            <a:r>
              <a:rPr lang="pt-BR" sz="2800" b="1" dirty="0" smtClean="0">
                <a:solidFill>
                  <a:srgbClr val="FF0000"/>
                </a:solidFill>
                <a:latin typeface="Arial" charset="0"/>
              </a:rPr>
              <a:t> - 07-09-1895</a:t>
            </a:r>
            <a:endParaRPr lang="pt-BR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  <a:latin typeface="Arial" charset="0"/>
              </a:rPr>
              <a:t>“</a:t>
            </a:r>
            <a:r>
              <a:rPr lang="pt-BR" sz="2800" b="1" u="sng" dirty="0" smtClean="0">
                <a:solidFill>
                  <a:srgbClr val="FFFF00"/>
                </a:solidFill>
                <a:latin typeface="Arial" charset="0"/>
              </a:rPr>
              <a:t>E</a:t>
            </a:r>
            <a:r>
              <a:rPr lang="pt-BR" sz="2800" u="sng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800" b="1" u="sng" dirty="0" smtClean="0">
                <a:solidFill>
                  <a:srgbClr val="FFFF00"/>
                </a:solidFill>
                <a:latin typeface="Arial" charset="0"/>
              </a:rPr>
              <a:t>o Filho de Deus declara a respeito de Si mesmo:</a:t>
            </a:r>
            <a:r>
              <a:rPr lang="pt-B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800" dirty="0" smtClean="0">
                <a:latin typeface="Arial" charset="0"/>
              </a:rPr>
              <a:t>"O Senhor Me possuiu no princípio de Seus caminhos, e antes de Suas obras mais antigas. ... Quando compunha os fundamentos da Terra, então Eu estava com Ele e era Seu aluno; e era cada dia as Suas delícias, folgando perante Ele em todo o tempo". </a:t>
            </a:r>
            <a:r>
              <a:rPr lang="pt-BR" sz="2800" b="1" dirty="0" smtClean="0">
                <a:solidFill>
                  <a:srgbClr val="FFFF00"/>
                </a:solidFill>
                <a:latin typeface="Arial" charset="0"/>
              </a:rPr>
              <a:t>Prov. 8:22-30.”</a:t>
            </a:r>
            <a:endParaRPr lang="pt-BR" sz="2800" dirty="0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t-BR" sz="28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800" b="1" dirty="0" smtClean="0">
                <a:solidFill>
                  <a:srgbClr val="FF0000"/>
                </a:solidFill>
                <a:latin typeface="Arial" charset="0"/>
              </a:rPr>
              <a:t>Patriarcas e Profetas, pág. 34</a:t>
            </a:r>
            <a:endParaRPr lang="pt-BR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85720" y="0"/>
            <a:ext cx="8572560" cy="695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Hoje,  esquecendo como Deus tem guiado seu povo, a corporação Adventista   afirma   categoricamente   que  os  Pioneiros  estavam equivocados,  face  às  igrejas de onde vieram, esquecendo-se que Deus  estava  com  eles  e  que  a  serva do Senhor, a irmã White, a despeito   de   ter   vindo   do  Metodismo,  que  adora  a trindade, mesmo   tendo   escrito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cerca   de  100  mil  páginas, NUNCA (nos originais   em   inglês)   escreveu   uma   só   vez   a  palavra  Trinity (Trindade).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Não    cremos    que    a    verdade    progressiva    anule    verdades restauradas.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Manter  verdades solenes, expressões do caráter do Único Deus verdadeiro e de Seu Filho Jesus Cristo, presentes entre nós  e  em  nós  por  Seu  espírito não é “Dogmatismo engessado”, conforme acusa a IASD ao Movimento Adventista Histórico.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Fazemos  nossas  as palavras de J. N. Andrews: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“Trocaria mil erros por  uma  verdade  bíblica”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(Espiritual 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Gifts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 V.  2,  p.  117).   E  as palavras  de  Thiago  White: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“Mudaríamos outros pontos de nossa fé    caso    víssemos   uma  boa  razão  para  fazê-lo  com  base  nas Escrituras.”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(RH, 07/02/1856).</a:t>
            </a:r>
            <a:endParaRPr lang="pt-B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0"/>
            <a:ext cx="86249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ALTERARIAM A PERSONALIDADE DO PAI E DO FILHO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“Aqueles  que  procuram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remover os velhos marcos</a:t>
            </a:r>
            <a:r>
              <a:rPr lang="pt-BR" sz="2400" b="1" dirty="0" smtClean="0">
                <a:solidFill>
                  <a:schemeClr val="bg1"/>
                </a:solidFill>
              </a:rPr>
              <a:t>, não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estão    retendo    firmemente;    eles    não    estão    se 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lembrando   de  como  receberam  e  ouviram.    Os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que  tentam  introduzir  teorias que removeriam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 pilares  de  nossa fé </a:t>
            </a:r>
            <a:r>
              <a:rPr lang="pt-BR" sz="2400" b="1" dirty="0" smtClean="0">
                <a:solidFill>
                  <a:schemeClr val="bg1"/>
                </a:solidFill>
              </a:rPr>
              <a:t>quanto ao santuário ou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quanto à personalidade de Deus ou de Cristo</a:t>
            </a:r>
            <a:r>
              <a:rPr lang="pt-BR" sz="2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estão agindo como cegos.  Estão procurando 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introduzir   incertezas   e   deixar  o povo de 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Deus à mercê das ondas, sem uma âncora.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Os que afirmam estar identificados com a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mensagem  que  Deus nos deu devem ter 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aguçada e clara percepção espiritual, para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poderem distinguir a verdade do erro.”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err="1" smtClean="0">
                <a:solidFill>
                  <a:schemeClr val="bg1"/>
                </a:solidFill>
              </a:rPr>
              <a:t>Manuscript</a:t>
            </a:r>
            <a:r>
              <a:rPr lang="pt-BR" sz="2400" b="1" dirty="0" smtClean="0">
                <a:solidFill>
                  <a:schemeClr val="bg1"/>
                </a:solidFill>
              </a:rPr>
              <a:t>   Release   760,  </a:t>
            </a:r>
            <a:r>
              <a:rPr lang="pt-BR" sz="2400" b="1" dirty="0" err="1" smtClean="0">
                <a:solidFill>
                  <a:schemeClr val="bg1"/>
                </a:solidFill>
              </a:rPr>
              <a:t>págs</a:t>
            </a:r>
            <a:r>
              <a:rPr lang="pt-BR" sz="2400" b="1" dirty="0" smtClean="0">
                <a:solidFill>
                  <a:schemeClr val="bg1"/>
                </a:solidFill>
              </a:rPr>
              <a:t>.  9 e 10 –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Meditações Matinais 1999, pág. 235.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214291"/>
            <a:ext cx="86249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EXCLUIR OS MARCOS ANTIGOS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“Quando  o poder de Deus testifica sobre o que é a </a:t>
            </a:r>
          </a:p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erdade,   essa   verdade  deve  permanecer  para</a:t>
            </a:r>
          </a:p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 como verdade, ... Surgirão homens com</a:t>
            </a:r>
          </a:p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nterpretações   das  Escrituras  que  para  eles</a:t>
            </a:r>
          </a:p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  verdade,  mas  que não o são.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nos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 a  verdade  para  este tempo como um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undamento  para  nossa  fé.    Ele  próprio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ensinou o que é a verdade.  Aparecerá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m,   e   ainda   outro   com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 luz  que </a:t>
            </a:r>
          </a:p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ontradiz  aquela  que  foi  dada  por Deus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 a demonstração de Seu Santo Espírito.”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CWE,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31 e 32.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214291"/>
            <a:ext cx="86249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“Satanás  estabeleceu  seus planos para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solapar a nossa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  </a:t>
            </a:r>
            <a:r>
              <a:rPr lang="pt-BR" sz="2400" b="1" dirty="0" smtClean="0">
                <a:solidFill>
                  <a:schemeClr val="bg1"/>
                </a:solidFill>
              </a:rPr>
              <a:t> na   história   da   causa   e  obra  de  Deus.   Estou 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profundamente  ansiosa  ao  escrever  isto.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agindo com homens em posições de destaque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  eliminar   os   fundamentos  de  nossa  fé.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Permitiremos  que  isso  seja  feito,  irmãos?”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err="1" smtClean="0">
                <a:solidFill>
                  <a:schemeClr val="bg1"/>
                </a:solidFill>
              </a:rPr>
              <a:t>Review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and</a:t>
            </a:r>
            <a:r>
              <a:rPr lang="pt-BR" sz="2400" b="1" dirty="0" smtClean="0">
                <a:solidFill>
                  <a:schemeClr val="bg1"/>
                </a:solidFill>
              </a:rPr>
              <a:t> Herald, Vol. 19 de novembro de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1903.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“SAÍ DELA POVO MEU”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Ap. 18:04.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liderança mundial da IASD, mudou a verdade de Deus em mentira: “Aqui vemos que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– o santuário do Senhor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foi a primeira a sentir o golpe da ira de Deus.  Os homens velhos, aqueles a quem Deus concedera grande luz, e que foram postos por guardiões dos interesses espirituais do povo,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traíram-lhe a confiança.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...” EGW, RH – 11/01/1887.</a:t>
            </a:r>
          </a:p>
          <a:p>
            <a:pPr algn="ctr"/>
            <a:endParaRPr lang="pt-B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ONDE VAMOS?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foi no passado, a história se repete, vamos sair dos templos e freqüentar os lares. 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igreja que está em tua casa!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Formem pequenos grupos, reúnam-se nos horários dos cultos, coloquem obreiros para propagar as verdades do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adventismo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histórico.  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C:\Documents and Settings\roberto motta\Desktop\Imagens 2\paisagens\por do sol\kom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4131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953000"/>
            <a:ext cx="7772400" cy="11430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endParaRPr lang="pt-PT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42852"/>
            <a:ext cx="9144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“Deus  possui  uma  igreja.   Não  é  uma  grande  catedral,  nem  uma igreja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oficialmente  estabelecida, nem as diversas denominações, mas sim o povo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 ama a Deus e guarda seus mandamentos.   Porque onde estão dois ou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três reunidos em meu nome, ali estou no meio deles. (Mateus 18:20). Ainda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  Cristo  esteja entre poucos humildes, esta é Sua igreja, pois somente 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presença  do  Alto  e  Sublime  que  habita  a eternidade pode constituir uma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Igreja.”  EGW,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Manuscript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Releases, Vol. 17,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págs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81, 82.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d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214291"/>
            <a:ext cx="862491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 NISTO: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“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 permitais </a:t>
            </a:r>
            <a:r>
              <a:rPr lang="pt-BR" sz="2400" b="1" dirty="0" smtClean="0">
                <a:solidFill>
                  <a:schemeClr val="bg1"/>
                </a:solidFill>
              </a:rPr>
              <a:t>que aqueles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não têm a verdade </a:t>
            </a:r>
            <a:r>
              <a:rPr lang="pt-BR" sz="2400" b="1" dirty="0" smtClean="0">
                <a:solidFill>
                  <a:schemeClr val="bg1"/>
                </a:solidFill>
              </a:rPr>
              <a:t>tal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como  é  em  Jesus  sancionem,  até  mesmo  por seu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silêncio,  a  obra  do  mistério  da  iniqüidade. 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  cessem  de  fazer  soar a nota de alarme</a:t>
            </a:r>
            <a:r>
              <a:rPr lang="pt-BR" sz="2400" b="1" dirty="0" smtClean="0">
                <a:solidFill>
                  <a:schemeClr val="bg1"/>
                </a:solidFill>
              </a:rPr>
              <a:t>.”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Mensagens Escolhidas, Vol. 2, pág. 369.9.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471488"/>
            <a:ext cx="18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sz="2000"/>
          </a:p>
          <a:p>
            <a:endParaRPr lang="pt-BR" sz="2000"/>
          </a:p>
          <a:p>
            <a:endParaRPr lang="pt-BR" sz="2000"/>
          </a:p>
          <a:p>
            <a:endParaRPr lang="pt-BR" sz="2000"/>
          </a:p>
        </p:txBody>
      </p:sp>
      <p:pic>
        <p:nvPicPr>
          <p:cNvPr id="38916" name="Picture 4" descr="OgAAAJr4RvEueqPFQhkEW34AwjohWPfDM1AifYhN7hMyXwbrmF6CxGSfzU21sPWsjVpj9yJyaH8Nvs9IGxZDTlH8f0QAm1T1UNiWIBgcXCcV6yRq1Kp_xJtw-y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42844" y="3643314"/>
            <a:ext cx="52879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“Porque nada podemos contra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a verdade, senão pela verdade.”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II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Corírntios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13:08.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Documents and Settings\roberto motta\Desktop\Motta\Imagens Bíblicas\Bíblia\0821091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4572000" cy="50292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pt-PT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142852"/>
            <a:ext cx="814393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“Compras  a verdade, e não a vendas; ...”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Provérbios 23:23.</a:t>
            </a:r>
          </a:p>
          <a:p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liderança   mundial   da  IASD, 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nfelizmente  negociou  a verdade, </a:t>
            </a:r>
            <a:r>
              <a:rPr lang="pt-BR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 mudaram a verdade de Deus em mentira ...”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 1:25.   Hoje  a  Igreja Adventista está advogando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   a   expiação   foi  completa  na  cruz,  que  a  natureza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umana  de Cristo foi igual à de Adão antes da queda, que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evemos adorar a Deus em uma trindade e que também é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mpossível viver sem praticar o pecado.  Será que isso tem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undamento?    Essa   pergunta  merece  uma  resposta,  e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través deste estudo vamos chegar a conclusão dos fatos!</a:t>
            </a: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“POIS A FAVOR DA VERDADE AO PESÔ DAS EVIDÊNCIAS!”</a:t>
            </a:r>
          </a:p>
          <a:p>
            <a:endParaRPr lang="pt-BR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4" descr="digitalizar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4083050" cy="5334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85720" y="316217"/>
            <a:ext cx="8643998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O  DVD  “Adventismo  do Sétimo Dia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(Quem Deserta e Quem Permanece)”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é  um  documentário  que tem como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objetivo  recapitular  nossa história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passada considerando a maneira em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que  o Senhor nos guiou, bem como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os  ensinos  que nos ministrou; pois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a   IASD   está  vivendo  atualmente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uma   crise   doutrinária,   isso   não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deveria    ser   segredo   a   nenhum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adventista idôneo.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Peça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GRATUITAMENTE</a:t>
            </a:r>
            <a:r>
              <a:rPr lang="pt-BR" sz="2400" b="1" dirty="0" smtClean="0">
                <a:solidFill>
                  <a:schemeClr val="bg1"/>
                </a:solidFill>
              </a:rPr>
              <a:t> o DVD “Adventismo do Sétimo Dia (Quem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deserta  e  Quem  Permanece)”, envie o seu endereço residencial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para o seguinte </a:t>
            </a:r>
            <a:r>
              <a:rPr lang="pt-BR" sz="2400" b="1" dirty="0" err="1" smtClean="0">
                <a:solidFill>
                  <a:schemeClr val="bg1"/>
                </a:solidFill>
              </a:rPr>
              <a:t>E-mail</a:t>
            </a:r>
            <a:r>
              <a:rPr lang="pt-BR" sz="2400" b="1" dirty="0" smtClean="0">
                <a:solidFill>
                  <a:schemeClr val="bg1"/>
                </a:solidFill>
              </a:rPr>
              <a:t>: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arautosdaverdade@hotmail.com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s Pioneiros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-168275" y="255588"/>
            <a:ext cx="9123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>
                <a:solidFill>
                  <a:schemeClr val="bg2"/>
                </a:solidFill>
              </a:rPr>
              <a:t>    </a:t>
            </a:r>
            <a:r>
              <a:rPr lang="pt-BR" sz="2000"/>
              <a:t>Estudo formatado pelos Adventistas do 7º Dia Históricos de Florianópolis-SC</a:t>
            </a:r>
          </a:p>
          <a:p>
            <a:pPr algn="ctr"/>
            <a:r>
              <a:rPr lang="pt-BR" sz="2000"/>
              <a:t>Contato: arautosdaverdade@hotmail.com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Visite: </a:t>
            </a:r>
            <a:r>
              <a:rPr lang="pt-BR" sz="2000" b="1"/>
              <a:t>WWW.ADVENTISTAS-HISTORICOS.COM</a:t>
            </a:r>
          </a:p>
        </p:txBody>
      </p:sp>
      <p:pic>
        <p:nvPicPr>
          <p:cNvPr id="39940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4098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IMPOSSÍVEL VIVER SEM PRATICAR O PECADO?</a:t>
            </a:r>
          </a:p>
          <a:p>
            <a:pPr algn="ctr"/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Palavra de Deus confirma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é possível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 sem praticar o pecado.  Contrariando totalmente a posição atual da IASD.  Cremos nisso, baseando-se nos  seguintes textos: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fim de apresentá-la a si mesmo igreja gloriosa,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mácula, nem ruga, nem coisa semelhante, mas santa e irrepreensível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Efésios 5:27.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remanescente de Israel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cometerá iniqüidade, nem proferirá mentira, nem na sua boca se achará língua enganosa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Sofonias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3:13.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“Na sua boca não se achou engano,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irrepreensíveis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Apocalipse 7:01-08.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“Quem subirá ao monte do Senhor?  Quem estará no seu lugar santo? 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 que é limpo de mãos e puro de coração, que não entrega a sua alma a vaidade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nem jura enganosamente.  Este receberá do Senhor a bênção e a justiça do Deus da sua salvação.”  Salmo 24:03-05.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comete pecado é do diabo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porque o diabo peca desde o princípio.  Para isto o Filho de Deus se manifestou: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destruir as obras do diabo.  Aquele que é nascido de Deus não vive na prática do pecado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porque a semente de Deus permanece nele; não pode continuar pecando, porque é nascido de Deus.  Nisto são manifestos os filhos de Deus, e os filhos do diabo: quem não pratica a justiça não é de Deus, nem aquele que não ama a seu irmão.”  I João 3:08-10.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Bem-aventurados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puros de coração, porque eles verão a Deus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Mat. 5:08.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“Sede vós, pois,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perfeitos, como perfeito é o vosso Pai que está nos céus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Mateus 5:48.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“Portanto santificai-vos,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sede santos, porque eu sou o Senhor vosso Deus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Levítico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20:07.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voluntariamente continuarmos no pecado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depois de termos recebido o pleno conhecimento da verdade, já não resta mais sacrifício pelos pecados.”  Hebreus 10:26.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“Segui a paz com todos, e a santificação;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a santificação ninguém verá o Senhor.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Hebreus 12:14.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onde o pecado abundou, superabundou a graça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Romanos 5:20.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a lei do espírito de vida, em Cristo Jesus, livrou-me da lei do pecado e da morte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Romanos 8:02.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“Portanto, os que estão na carne não podem agradar a Deus.  Vós porém, não estais na carne, mas no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é que o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de Deus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 em vós. 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se alguém não tem o Espírito de Cristo, esse tal não é dele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8:08-09.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“Assim também vós considerai-vos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mortos para o pecado, mas vivos para Deus em Cristo Jesus nosso Senhor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Romanos 6:11.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homens são pesados na balança e achados em falta,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estão vivendo na prática de qualquer pecado conhecido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TM, p. 438-440.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 que não tem fé suficiente em Cristo para crer que Ele pode guardá-lo de pecar, não tem a fé que lhe dará entrada no reino de Deus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</a:p>
          <a:p>
            <a:pPr algn="ctr"/>
            <a:r>
              <a:rPr lang="pt-B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R.H.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vol. 05, p.24.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religião pura, uma vida santa e reta, são as evidências de que um homem é cristão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TW, p. 280.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te enganes.  Deus não se deixa escarnecer.  Nada senão a santidade te prepara para o Céu ...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caráter celestial deve ser adquirido na terra, ou jamais poderá ser adquirido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TS, vol. 01, p. 245.</a:t>
            </a:r>
          </a:p>
          <a:p>
            <a:pPr algn="ctr"/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 meio dos defeitos do caráter, Satanás trabalha para obter o domínio da mente toda, e sabe que,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esses defeitos forem acariciados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será bem sucedido. 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está constantemente procurando enganar os seguidores de Cristo com o seu fatal sofisma de que lhes é impossível vencer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GC, p. 489.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EXPIAÇÃO FOI COMPLETA NA CRUZ?</a:t>
            </a:r>
          </a:p>
          <a:p>
            <a:pPr algn="ctr"/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liderança atual da IASD defende a idéia de que a expiação foi completa na cruz, anulando toda a plataforma pela qual o adventismo foi estabelecido.  Tiraram os três anjos da logomarca da IASD, fazendo da cruz a imagem central da fé adventista.  Desse modo, a religião adventista foi alterada.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C:\Documents and Settings\Machado\Meus documentos\Apostasia generalizda na IASD\estudo - Abominação desoladora na IASD\untitledazswerer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643446"/>
            <a:ext cx="2000264" cy="1785950"/>
          </a:xfrm>
          <a:prstGeom prst="rect">
            <a:avLst/>
          </a:prstGeom>
          <a:noFill/>
        </p:spPr>
      </p:pic>
      <p:pic>
        <p:nvPicPr>
          <p:cNvPr id="1026" name="Picture 2" descr="C:\Documents and Settings\Machado\Meus documentos\Minhas imagens\Imagem1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143512"/>
            <a:ext cx="2428875" cy="8953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14810" y="4786322"/>
            <a:ext cx="510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4326</Words>
  <Application>Microsoft Office PowerPoint</Application>
  <PresentationFormat>Apresentação na tela (4:3)</PresentationFormat>
  <Paragraphs>345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5</cp:revision>
  <dcterms:created xsi:type="dcterms:W3CDTF">2013-11-13T10:20:46Z</dcterms:created>
  <dcterms:modified xsi:type="dcterms:W3CDTF">2013-11-20T13:05:41Z</dcterms:modified>
</cp:coreProperties>
</file>