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113.xml" ContentType="application/vnd.openxmlformats-officedocument.presentationml.slide+xml"/>
  <Override PartName="/ppt/slides/slide142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s/slide120.xml" ContentType="application/vnd.openxmlformats-officedocument.presentationml.slide+xml"/>
  <Override PartName="/ppt/slides/slide13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129.xml" ContentType="application/vnd.openxmlformats-officedocument.presentationml.slide+xml"/>
  <Override PartName="/ppt/slides/slide147.xml" ContentType="application/vnd.openxmlformats-officedocument.presentationml.slide+xml"/>
  <Override PartName="/ppt/slides/slide99.xml" ContentType="application/vnd.openxmlformats-officedocument.presentationml.slide+xml"/>
  <Override PartName="/ppt/slides/slide118.xml" ContentType="application/vnd.openxmlformats-officedocument.presentationml.slide+xml"/>
  <Override PartName="/ppt/slides/slide136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07.xml" ContentType="application/vnd.openxmlformats-officedocument.presentationml.slide+xml"/>
  <Override PartName="/ppt/slides/slide125.xml" ContentType="application/vnd.openxmlformats-officedocument.presentationml.slide+xml"/>
  <Override PartName="/ppt/slides/slide143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14.xml" ContentType="application/vnd.openxmlformats-officedocument.presentationml.slide+xml"/>
  <Override PartName="/ppt/slides/slide13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121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slides/slide119.xml" ContentType="application/vnd.openxmlformats-officedocument.presentationml.slide+xml"/>
  <Override PartName="/ppt/slides/slide139.xml" ContentType="application/vnd.openxmlformats-officedocument.presentationml.slide+xml"/>
  <Override PartName="/ppt/slides/slide148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108.xml" ContentType="application/vnd.openxmlformats-officedocument.presentationml.slide+xml"/>
  <Override PartName="/ppt/slides/slide117.xml" ContentType="application/vnd.openxmlformats-officedocument.presentationml.slide+xml"/>
  <Override PartName="/ppt/slides/slide126.xml" ContentType="application/vnd.openxmlformats-officedocument.presentationml.slide+xml"/>
  <Override PartName="/ppt/slides/slide128.xml" ContentType="application/vnd.openxmlformats-officedocument.presentationml.slide+xml"/>
  <Override PartName="/ppt/slides/slide137.xml" ContentType="application/vnd.openxmlformats-officedocument.presentationml.slide+xml"/>
  <Override PartName="/ppt/slides/slide146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slides/slide106.xml" ContentType="application/vnd.openxmlformats-officedocument.presentationml.slide+xml"/>
  <Override PartName="/ppt/slides/slide115.xml" ContentType="application/vnd.openxmlformats-officedocument.presentationml.slide+xml"/>
  <Override PartName="/ppt/slides/slide124.xml" ContentType="application/vnd.openxmlformats-officedocument.presentationml.slide+xml"/>
  <Override PartName="/ppt/slides/slide135.xml" ContentType="application/vnd.openxmlformats-officedocument.presentationml.slide+xml"/>
  <Override PartName="/ppt/slides/slide144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s/slide122.xml" ContentType="application/vnd.openxmlformats-officedocument.presentationml.slide+xml"/>
  <Override PartName="/ppt/slides/slide133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s/slide140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s/slide149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38.xml" ContentType="application/vnd.openxmlformats-officedocument.presentationml.slide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slides/slide127.xml" ContentType="application/vnd.openxmlformats-officedocument.presentationml.slide+xml"/>
  <Override PartName="/ppt/slides/slide145.xml" ContentType="application/vnd.openxmlformats-officedocument.presentationml.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s/slide116.xml" ContentType="application/vnd.openxmlformats-officedocument.presentationml.slide+xml"/>
  <Override PartName="/ppt/slides/slide134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slides/slide123.xml" ContentType="application/vnd.openxmlformats-officedocument.presentationml.slide+xml"/>
  <Override PartName="/ppt/slides/slide141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s/slide130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66" r:id="rId9"/>
    <p:sldId id="258" r:id="rId10"/>
    <p:sldId id="267" r:id="rId11"/>
    <p:sldId id="268" r:id="rId12"/>
    <p:sldId id="259" r:id="rId13"/>
    <p:sldId id="269" r:id="rId14"/>
    <p:sldId id="270" r:id="rId15"/>
    <p:sldId id="271" r:id="rId16"/>
    <p:sldId id="272" r:id="rId17"/>
    <p:sldId id="260" r:id="rId18"/>
    <p:sldId id="261" r:id="rId19"/>
    <p:sldId id="262" r:id="rId20"/>
    <p:sldId id="263" r:id="rId21"/>
    <p:sldId id="264" r:id="rId22"/>
    <p:sldId id="265" r:id="rId23"/>
    <p:sldId id="273" r:id="rId24"/>
    <p:sldId id="274" r:id="rId25"/>
    <p:sldId id="275" r:id="rId26"/>
    <p:sldId id="287" r:id="rId27"/>
    <p:sldId id="276" r:id="rId28"/>
    <p:sldId id="277" r:id="rId29"/>
    <p:sldId id="278" r:id="rId30"/>
    <p:sldId id="279" r:id="rId31"/>
    <p:sldId id="291" r:id="rId32"/>
    <p:sldId id="280" r:id="rId33"/>
    <p:sldId id="288" r:id="rId34"/>
    <p:sldId id="289" r:id="rId35"/>
    <p:sldId id="290" r:id="rId36"/>
    <p:sldId id="292" r:id="rId37"/>
    <p:sldId id="293" r:id="rId38"/>
    <p:sldId id="298" r:id="rId39"/>
    <p:sldId id="294" r:id="rId40"/>
    <p:sldId id="295" r:id="rId41"/>
    <p:sldId id="296" r:id="rId42"/>
    <p:sldId id="316" r:id="rId43"/>
    <p:sldId id="297" r:id="rId44"/>
    <p:sldId id="299" r:id="rId45"/>
    <p:sldId id="300" r:id="rId46"/>
    <p:sldId id="301" r:id="rId47"/>
    <p:sldId id="302" r:id="rId48"/>
    <p:sldId id="304" r:id="rId49"/>
    <p:sldId id="305" r:id="rId50"/>
    <p:sldId id="306" r:id="rId51"/>
    <p:sldId id="307" r:id="rId52"/>
    <p:sldId id="308" r:id="rId53"/>
    <p:sldId id="309" r:id="rId54"/>
    <p:sldId id="337" r:id="rId55"/>
    <p:sldId id="310" r:id="rId56"/>
    <p:sldId id="311" r:id="rId57"/>
    <p:sldId id="312" r:id="rId58"/>
    <p:sldId id="313" r:id="rId59"/>
    <p:sldId id="314" r:id="rId60"/>
    <p:sldId id="315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65" r:id="rId74"/>
    <p:sldId id="329" r:id="rId75"/>
    <p:sldId id="366" r:id="rId76"/>
    <p:sldId id="330" r:id="rId77"/>
    <p:sldId id="367" r:id="rId78"/>
    <p:sldId id="331" r:id="rId79"/>
    <p:sldId id="368" r:id="rId80"/>
    <p:sldId id="332" r:id="rId81"/>
    <p:sldId id="369" r:id="rId82"/>
    <p:sldId id="333" r:id="rId83"/>
    <p:sldId id="370" r:id="rId84"/>
    <p:sldId id="334" r:id="rId85"/>
    <p:sldId id="371" r:id="rId86"/>
    <p:sldId id="335" r:id="rId87"/>
    <p:sldId id="372" r:id="rId88"/>
    <p:sldId id="357" r:id="rId89"/>
    <p:sldId id="373" r:id="rId90"/>
    <p:sldId id="336" r:id="rId91"/>
    <p:sldId id="374" r:id="rId92"/>
    <p:sldId id="338" r:id="rId93"/>
    <p:sldId id="375" r:id="rId94"/>
    <p:sldId id="358" r:id="rId95"/>
    <p:sldId id="376" r:id="rId96"/>
    <p:sldId id="339" r:id="rId97"/>
    <p:sldId id="377" r:id="rId98"/>
    <p:sldId id="359" r:id="rId99"/>
    <p:sldId id="378" r:id="rId100"/>
    <p:sldId id="360" r:id="rId101"/>
    <p:sldId id="379" r:id="rId102"/>
    <p:sldId id="340" r:id="rId103"/>
    <p:sldId id="380" r:id="rId104"/>
    <p:sldId id="341" r:id="rId105"/>
    <p:sldId id="381" r:id="rId106"/>
    <p:sldId id="361" r:id="rId107"/>
    <p:sldId id="382" r:id="rId108"/>
    <p:sldId id="364" r:id="rId109"/>
    <p:sldId id="383" r:id="rId110"/>
    <p:sldId id="342" r:id="rId111"/>
    <p:sldId id="384" r:id="rId112"/>
    <p:sldId id="362" r:id="rId113"/>
    <p:sldId id="385" r:id="rId114"/>
    <p:sldId id="363" r:id="rId115"/>
    <p:sldId id="386" r:id="rId116"/>
    <p:sldId id="343" r:id="rId117"/>
    <p:sldId id="387" r:id="rId118"/>
    <p:sldId id="344" r:id="rId119"/>
    <p:sldId id="388" r:id="rId120"/>
    <p:sldId id="345" r:id="rId121"/>
    <p:sldId id="390" r:id="rId122"/>
    <p:sldId id="389" r:id="rId123"/>
    <p:sldId id="391" r:id="rId124"/>
    <p:sldId id="346" r:id="rId125"/>
    <p:sldId id="392" r:id="rId126"/>
    <p:sldId id="347" r:id="rId127"/>
    <p:sldId id="393" r:id="rId128"/>
    <p:sldId id="348" r:id="rId129"/>
    <p:sldId id="407" r:id="rId130"/>
    <p:sldId id="398" r:id="rId131"/>
    <p:sldId id="394" r:id="rId132"/>
    <p:sldId id="349" r:id="rId133"/>
    <p:sldId id="397" r:id="rId134"/>
    <p:sldId id="409" r:id="rId135"/>
    <p:sldId id="410" r:id="rId136"/>
    <p:sldId id="408" r:id="rId137"/>
    <p:sldId id="395" r:id="rId138"/>
    <p:sldId id="350" r:id="rId139"/>
    <p:sldId id="351" r:id="rId140"/>
    <p:sldId id="396" r:id="rId141"/>
    <p:sldId id="352" r:id="rId142"/>
    <p:sldId id="353" r:id="rId143"/>
    <p:sldId id="354" r:id="rId144"/>
    <p:sldId id="355" r:id="rId145"/>
    <p:sldId id="411" r:id="rId146"/>
    <p:sldId id="412" r:id="rId147"/>
    <p:sldId id="413" r:id="rId148"/>
    <p:sldId id="414" r:id="rId149"/>
    <p:sldId id="415" r:id="rId15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19" autoAdjust="0"/>
    <p:restoredTop sz="94157" autoAdjust="0"/>
  </p:normalViewPr>
  <p:slideViewPr>
    <p:cSldViewPr>
      <p:cViewPr varScale="1">
        <p:scale>
          <a:sx n="62" d="100"/>
          <a:sy n="62" d="100"/>
        </p:scale>
        <p:origin x="-60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tableStyles" Target="tableStyle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5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5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627A-AAB0-4088-A21B-97B004445AA1}" type="datetimeFigureOut">
              <a:rPr lang="pt-BR" smtClean="0"/>
              <a:pPr/>
              <a:t>5/7/2011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337B5-C767-4BC2-AA89-EDDAB9CE9548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627A-AAB0-4088-A21B-97B004445AA1}" type="datetimeFigureOut">
              <a:rPr lang="pt-BR" smtClean="0"/>
              <a:pPr/>
              <a:t>5/7/2011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337B5-C767-4BC2-AA89-EDDAB9CE9548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627A-AAB0-4088-A21B-97B004445AA1}" type="datetimeFigureOut">
              <a:rPr lang="pt-BR" smtClean="0"/>
              <a:pPr/>
              <a:t>5/7/2011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337B5-C767-4BC2-AA89-EDDAB9CE9548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627A-AAB0-4088-A21B-97B004445AA1}" type="datetimeFigureOut">
              <a:rPr lang="pt-BR" smtClean="0"/>
              <a:pPr/>
              <a:t>5/7/2011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337B5-C767-4BC2-AA89-EDDAB9CE9548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627A-AAB0-4088-A21B-97B004445AA1}" type="datetimeFigureOut">
              <a:rPr lang="pt-BR" smtClean="0"/>
              <a:pPr/>
              <a:t>5/7/2011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337B5-C767-4BC2-AA89-EDDAB9CE9548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627A-AAB0-4088-A21B-97B004445AA1}" type="datetimeFigureOut">
              <a:rPr lang="pt-BR" smtClean="0"/>
              <a:pPr/>
              <a:t>5/7/2011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337B5-C767-4BC2-AA89-EDDAB9CE9548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627A-AAB0-4088-A21B-97B004445AA1}" type="datetimeFigureOut">
              <a:rPr lang="pt-BR" smtClean="0"/>
              <a:pPr/>
              <a:t>5/7/2011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337B5-C767-4BC2-AA89-EDDAB9CE9548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627A-AAB0-4088-A21B-97B004445AA1}" type="datetimeFigureOut">
              <a:rPr lang="pt-BR" smtClean="0"/>
              <a:pPr/>
              <a:t>5/7/2011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337B5-C767-4BC2-AA89-EDDAB9CE9548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627A-AAB0-4088-A21B-97B004445AA1}" type="datetimeFigureOut">
              <a:rPr lang="pt-BR" smtClean="0"/>
              <a:pPr/>
              <a:t>5/7/2011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337B5-C767-4BC2-AA89-EDDAB9CE9548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627A-AAB0-4088-A21B-97B004445AA1}" type="datetimeFigureOut">
              <a:rPr lang="pt-BR" smtClean="0"/>
              <a:pPr/>
              <a:t>5/7/2011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337B5-C767-4BC2-AA89-EDDAB9CE9548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627A-AAB0-4088-A21B-97B004445AA1}" type="datetimeFigureOut">
              <a:rPr lang="pt-BR" smtClean="0"/>
              <a:pPr/>
              <a:t>5/7/2011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337B5-C767-4BC2-AA89-EDDAB9CE9548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4627A-AAB0-4088-A21B-97B004445AA1}" type="datetimeFigureOut">
              <a:rPr lang="pt-BR" smtClean="0"/>
              <a:pPr/>
              <a:t>5/7/2011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337B5-C767-4BC2-AA89-EDDAB9CE9548}" type="slidenum">
              <a:rPr lang="pt-BR" smtClean="0"/>
              <a:pPr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yma.org/" TargetMode="External"/><Relationship Id="rId2" Type="http://schemas.openxmlformats.org/officeDocument/2006/relationships/hyperlink" Target="http://www.smyrna.org/" TargetMode="Externa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3857628"/>
          </a:xfrm>
          <a:solidFill>
            <a:schemeClr val="bg2">
              <a:lumMod val="25000"/>
            </a:schemeClr>
          </a:solidFill>
        </p:spPr>
        <p:txBody>
          <a:bodyPr>
            <a:normAutofit/>
          </a:bodyPr>
          <a:lstStyle/>
          <a:p>
            <a:r>
              <a:rPr lang="pt-BR" sz="8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Textos Sobre Espírito Santo</a:t>
            </a:r>
            <a:endParaRPr lang="pt-BR" sz="88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828948"/>
          </a:xfrm>
          <a:solidFill>
            <a:schemeClr val="bg1">
              <a:lumMod val="50000"/>
            </a:schemeClr>
          </a:solidFill>
        </p:spPr>
        <p:txBody>
          <a:bodyPr>
            <a:noAutofit/>
          </a:bodyPr>
          <a:lstStyle/>
          <a:p>
            <a:r>
              <a:rPr lang="pt-BR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Arial Rounded MT Bold" pitchFamily="34" charset="0"/>
              </a:rPr>
              <a:t>Força, vento ou pessoa ?</a:t>
            </a:r>
            <a:endParaRPr lang="pt-BR" sz="6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84"/>
          </a:xfrm>
          <a:solidFill>
            <a:schemeClr val="bg2">
              <a:lumMod val="10000"/>
            </a:schemeClr>
          </a:solidFill>
        </p:spPr>
        <p:txBody>
          <a:bodyPr/>
          <a:lstStyle/>
          <a:p>
            <a:r>
              <a:rPr lang="pt-BR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Test. For the church vol. 1-9 Pg. 186</a:t>
            </a:r>
            <a:endParaRPr lang="pt-BR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4000" dirty="0" smtClean="0"/>
              <a:t>Foi me mostrado que os testemunhos aos laudiceanos se aplica ao povo de Deus no tempo presente....</a:t>
            </a:r>
            <a:r>
              <a:rPr lang="pt-BR" sz="4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destina-se a despertar o povo de Deus, a revelar-lhes as suas apostasias e conduzir a zeloso arrependimento</a:t>
            </a:r>
            <a:r>
              <a:rPr lang="pt-BR" sz="4000" dirty="0" smtClean="0"/>
              <a:t>, para que desfrutem </a:t>
            </a:r>
            <a:r>
              <a:rPr lang="pt-BR" sz="4000" b="1" dirty="0" smtClean="0"/>
              <a:t>a presença de Jesus </a:t>
            </a:r>
            <a:r>
              <a:rPr lang="pt-BR" sz="4000" dirty="0" smtClean="0"/>
              <a:t>e estejam preparados pra o alto clamor do terceiro anjo.</a:t>
            </a:r>
            <a:endParaRPr lang="pt-BR" sz="4000" dirty="0"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3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Review &amp; Herald 26 de Agosto, 1890 Parágrafo.10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pt-BR" sz="8000" dirty="0" smtClean="0"/>
              <a:t>A razão por que as igrejas estão débeis, fracas e prontas para a morte, é que o inimigo trouxe influências de uma natureza desencorajadora para repousar sobre as almas temerosas</a:t>
            </a:r>
            <a:r>
              <a:rPr lang="pt-BR" sz="8000" b="1" dirty="0" smtClean="0"/>
              <a:t>. Ele procurou tapar Jesus da visão deles como o Consolador</a:t>
            </a:r>
            <a:r>
              <a:rPr lang="pt-BR" sz="8000" dirty="0" smtClean="0"/>
              <a:t>, como o único que reprova, que adverte, que os admoesta, Dizendo:</a:t>
            </a:r>
          </a:p>
          <a:p>
            <a:pPr>
              <a:buNone/>
            </a:pPr>
            <a:r>
              <a:rPr lang="pt-BR" sz="10100" b="1" dirty="0" smtClean="0"/>
              <a:t>“Este é o caminho, andai por ele.”</a:t>
            </a:r>
            <a:endParaRPr lang="pt-BR" sz="10100" b="1" dirty="0"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 descr="Uriah Smith (1832-190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57356" y="1428737"/>
            <a:ext cx="5143536" cy="5429263"/>
          </a:xfrm>
        </p:spPr>
      </p:pic>
      <p:sp>
        <p:nvSpPr>
          <p:cNvPr id="9" name="CaixaDeTexto 8"/>
          <p:cNvSpPr txBox="1"/>
          <p:nvPr/>
        </p:nvSpPr>
        <p:spPr>
          <a:xfrm>
            <a:off x="0" y="2143116"/>
            <a:ext cx="19800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Nas.1821 Mor1881</a:t>
            </a:r>
            <a:endParaRPr lang="pt-BR" sz="2800" b="1" dirty="0"/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Tiago Withe Review &amp; Herald 4 de Janeiro de 1881 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3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Tiago Withe Review &amp; Herald 4 de Janeiro de 1881 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5400" dirty="0" smtClean="0"/>
              <a:t>“</a:t>
            </a:r>
            <a:r>
              <a:rPr lang="pt-BR" sz="5400" b="1" dirty="0" smtClean="0"/>
              <a:t>O Pai era maior que o Filho</a:t>
            </a:r>
            <a:r>
              <a:rPr lang="pt-BR" sz="5400" dirty="0" smtClean="0"/>
              <a:t>, pelo fato Dele ser o primeiro. O Filho era igual com o Pai pelo fato Dele ter recebido todas as coisas do Pai.”</a:t>
            </a:r>
          </a:p>
          <a:p>
            <a:pPr>
              <a:buNone/>
            </a:pPr>
            <a:endParaRPr lang="pt-BR" sz="5400" dirty="0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 descr="Uriah Smith (1832-190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3108" y="1428737"/>
            <a:ext cx="4786346" cy="5429263"/>
          </a:xfrm>
        </p:spPr>
      </p:pic>
      <p:sp>
        <p:nvSpPr>
          <p:cNvPr id="9" name="CaixaDeTexto 8"/>
          <p:cNvSpPr txBox="1"/>
          <p:nvPr/>
        </p:nvSpPr>
        <p:spPr>
          <a:xfrm>
            <a:off x="0" y="2143116"/>
            <a:ext cx="19800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Nas.1829 Mor1883</a:t>
            </a:r>
            <a:endParaRPr lang="pt-BR" sz="2800" b="1" dirty="0"/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John Andrews  Review &amp; Herald 7 de Setembro de 1869  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3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John Andrews  Review &amp; Herald 7 de Setembro de 1869  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/>
          <a:lstStyle/>
          <a:p>
            <a:pPr>
              <a:buNone/>
            </a:pPr>
            <a:r>
              <a:rPr lang="pt-BR" b="1" dirty="0" smtClean="0"/>
              <a:t>(veja o livro “What did the Pioneers Believe?Em </a:t>
            </a:r>
            <a:r>
              <a:rPr lang="pt-BR" b="1" dirty="0" smtClean="0">
                <a:hlinkClick r:id="rId2"/>
              </a:rPr>
              <a:t>www.smyrna.org</a:t>
            </a:r>
            <a:r>
              <a:rPr lang="pt-BR" b="1" dirty="0" smtClean="0"/>
              <a:t>  ou </a:t>
            </a:r>
            <a:r>
              <a:rPr lang="pt-BR" b="1" dirty="0" smtClean="0">
                <a:hlinkClick r:id="rId3"/>
              </a:rPr>
              <a:t>www.smyma.org</a:t>
            </a:r>
            <a:r>
              <a:rPr lang="pt-BR" b="1" dirty="0" smtClean="0"/>
              <a:t> </a:t>
            </a:r>
          </a:p>
          <a:p>
            <a:pPr>
              <a:buNone/>
            </a:pPr>
            <a:r>
              <a:rPr lang="pt-BR" sz="4400" dirty="0" smtClean="0"/>
              <a:t>“E como sendo o Filho de Deus, Ele também estaria excluído, </a:t>
            </a:r>
            <a:r>
              <a:rPr lang="pt-BR" sz="4400" b="1" dirty="0" smtClean="0"/>
              <a:t>porque Ele tinha Deus por Seu Pai, e teve, em algum ponto na eternidade do passado, um principio de dias.”</a:t>
            </a:r>
            <a:endParaRPr lang="pt-BR" sz="4400" b="1" dirty="0"/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 descr="Uriah Smith (1832-190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28794" y="1428737"/>
            <a:ext cx="5072098" cy="5429263"/>
          </a:xfrm>
        </p:spPr>
      </p:pic>
      <p:sp>
        <p:nvSpPr>
          <p:cNvPr id="9" name="CaixaDeTexto 8"/>
          <p:cNvSpPr txBox="1"/>
          <p:nvPr/>
        </p:nvSpPr>
        <p:spPr>
          <a:xfrm>
            <a:off x="0" y="2143116"/>
            <a:ext cx="19800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Nas.1832 Mor1924</a:t>
            </a:r>
            <a:endParaRPr lang="pt-BR" sz="2800" b="1" dirty="0"/>
          </a:p>
        </p:txBody>
      </p:sp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J.N Loughborough Review &amp; Herald 13 de Setembro de 1898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0" y="0"/>
            <a:ext cx="9144000" cy="142873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J.N Loughborough Review &amp; Herald 05 de Novembro de 1861</a:t>
            </a:r>
            <a:endParaRPr kumimoji="0" lang="pt-BR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3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J.N Loughborough Review &amp; Herald 05 de Novembro de 1861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t-BR" sz="4800" b="1" dirty="0" smtClean="0"/>
              <a:t>1 – É contrária ao senso comum.</a:t>
            </a:r>
          </a:p>
          <a:p>
            <a:pPr>
              <a:buNone/>
            </a:pPr>
            <a:r>
              <a:rPr lang="pt-BR" sz="4800" b="1" dirty="0" smtClean="0"/>
              <a:t>2 – É contrária a Escritura.</a:t>
            </a:r>
          </a:p>
          <a:p>
            <a:pPr>
              <a:buNone/>
            </a:pPr>
            <a:r>
              <a:rPr lang="pt-BR" sz="4800" b="1" dirty="0" smtClean="0"/>
              <a:t>3 – Sua origem é pagã e mitológica.</a:t>
            </a:r>
          </a:p>
          <a:p>
            <a:pPr>
              <a:buNone/>
            </a:pPr>
            <a:r>
              <a:rPr lang="pt-BR" sz="4800" dirty="0" smtClean="0"/>
              <a:t>Não é muito coerente ao senso comum, falar de três sendo um, e um sendo três, ou como alguns expressam, chamando Deus como “o Deus Triúno” ou “Deus Três-Um” se</a:t>
            </a:r>
          </a:p>
          <a:p>
            <a:pPr>
              <a:buNone/>
            </a:pPr>
            <a:r>
              <a:rPr lang="pt-BR" sz="4800" b="1" dirty="0" smtClean="0"/>
              <a:t>Pai, Filho, e Espírito Santo são cada Deus seriam três Deuses; pois três vezes um, não é um, mas três.</a:t>
            </a:r>
            <a:endParaRPr lang="pt-BR" sz="4800" b="1" dirty="0"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 descr="Uriah Smith (1832-190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00232" y="1428737"/>
            <a:ext cx="4929222" cy="5429263"/>
          </a:xfrm>
        </p:spPr>
      </p:pic>
      <p:sp>
        <p:nvSpPr>
          <p:cNvPr id="9" name="CaixaDeTexto 8"/>
          <p:cNvSpPr txBox="1"/>
          <p:nvPr/>
        </p:nvSpPr>
        <p:spPr>
          <a:xfrm>
            <a:off x="0" y="2143116"/>
            <a:ext cx="19800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Nas.1820 Mor1889</a:t>
            </a:r>
            <a:endParaRPr lang="pt-BR" sz="2800" b="1" dirty="0"/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3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pt-BR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J.H Waggoner Pai de E.J Waggoner “Toughts of Baptism”(Idéias sobre o batismo) Em 1878.</a:t>
            </a:r>
            <a:endParaRPr lang="pt-B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3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pt-BR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J.H Waggoner Pai de E.J Waggoner “Toughts of Baptism”(Idéias sobre o batismo) Em 1878.</a:t>
            </a:r>
            <a:endParaRPr lang="pt-B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sz="4400" dirty="0" smtClean="0"/>
              <a:t>“Ocorreu algo muito cedo que tornou a doutrina da Trindade em Triteismo, e ao invés de três pessoas divinas, como na teologia do Pai, Filho e Espírito Santo, resultou em três seres co-laterais, co-unidos e alto- originados, fazendo Deles três princípios absolutos e independentes, sem qualquer relação de Pai e Filho, que é a mais adequada noção de três deuses.”</a:t>
            </a:r>
            <a:endParaRPr lang="pt-BR" sz="4400" dirty="0"/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 descr="Uriah Smith (1832-190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57356" y="1428737"/>
            <a:ext cx="5143536" cy="5429263"/>
          </a:xfrm>
        </p:spPr>
      </p:pic>
      <p:sp>
        <p:nvSpPr>
          <p:cNvPr id="9" name="CaixaDeTexto 8"/>
          <p:cNvSpPr txBox="1"/>
          <p:nvPr/>
        </p:nvSpPr>
        <p:spPr>
          <a:xfrm>
            <a:off x="0" y="2143116"/>
            <a:ext cx="19800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Nas.1855 Mor1916</a:t>
            </a:r>
            <a:endParaRPr lang="pt-BR" sz="2800" b="1" dirty="0"/>
          </a:p>
        </p:txBody>
      </p:sp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3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Waggoner filho de J.H Waggoner “Sinais dos tempos” 08 de abril de 1889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22"/>
          </a:xfrm>
          <a:solidFill>
            <a:schemeClr val="accent4">
              <a:lumMod val="50000"/>
            </a:schemeClr>
          </a:solidFill>
        </p:spPr>
        <p:txBody>
          <a:bodyPr/>
          <a:lstStyle/>
          <a:p>
            <a:r>
              <a:rPr lang="pt-BR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O Grande Conflito Pg.342</a:t>
            </a:r>
            <a:endParaRPr lang="pt-BR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643578"/>
          </a:xfrm>
        </p:spPr>
        <p:txBody>
          <a:bodyPr/>
          <a:lstStyle/>
          <a:p>
            <a:pPr>
              <a:buNone/>
            </a:pPr>
            <a:r>
              <a:rPr lang="pt-BR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A grande obra do evangelho não devera encerrar-se com menor manifestação do poder de Deus do que a que assinalou o seu inicio</a:t>
            </a:r>
            <a:r>
              <a:rPr lang="pt-BR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 </a:t>
            </a:r>
            <a:r>
              <a:rPr lang="pt-BR" dirty="0" smtClean="0"/>
              <a:t>As profecias que se cumpriram no derramamento da chuva temporã no inicio do evangelho, deverão cumprir-se novamente na chuva serôdia, no final do mesmo</a:t>
            </a:r>
            <a:r>
              <a:rPr lang="pt-BR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. Eis ai os tempos do refrigério contemplados pelo apostolo Pedro, em antecipação.(Atos 3:19 e 20).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3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E.J </a:t>
            </a:r>
            <a:r>
              <a:rPr lang="pt-B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Waggoner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filho de J.H Waggoner “Sinais dos tempos” 08 d abril de 1889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4400" dirty="0" smtClean="0"/>
              <a:t>“Embora ambos sejam da mesma natureza, </a:t>
            </a:r>
            <a:r>
              <a:rPr lang="pt-BR" sz="4400" b="1" dirty="0" smtClean="0"/>
              <a:t>o Pai é o primeiro no tocante ao tempo</a:t>
            </a:r>
            <a:r>
              <a:rPr lang="pt-BR" sz="4400" dirty="0" smtClean="0"/>
              <a:t>. </a:t>
            </a:r>
            <a:r>
              <a:rPr lang="pt-BR" sz="4400" b="1" dirty="0" smtClean="0"/>
              <a:t>Ele também é maior pelo fato de que não teve inicio</a:t>
            </a:r>
            <a:r>
              <a:rPr lang="pt-BR" sz="4400" dirty="0" smtClean="0"/>
              <a:t>, enquanto que a personalidade de Cristo teve início.”</a:t>
            </a:r>
            <a:endParaRPr lang="pt-BR" sz="4400" dirty="0"/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 descr="Uriah Smith (1832-190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57356" y="1428737"/>
            <a:ext cx="5143536" cy="5429263"/>
          </a:xfrm>
        </p:spPr>
      </p:pic>
      <p:sp>
        <p:nvSpPr>
          <p:cNvPr id="9" name="CaixaDeTexto 8"/>
          <p:cNvSpPr txBox="1"/>
          <p:nvPr/>
        </p:nvSpPr>
        <p:spPr>
          <a:xfrm>
            <a:off x="0" y="2143116"/>
            <a:ext cx="19800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Nas.1855 Mor1916</a:t>
            </a:r>
            <a:endParaRPr lang="pt-BR" sz="2800" b="1" dirty="0"/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3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E.J Waggoner filho de J.H Waggoner livro “Cristo e Sua justiça” Pg.19-24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3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E.J Waggoner filho de J.H Waggoner livro “Cristo e Sua justiça” Pg.19-24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4400" dirty="0" smtClean="0"/>
              <a:t>“Havia um tempo quando Cristo saiu e veio de Deus, do seio do Pai. ( João 8:42, 1:18).</a:t>
            </a:r>
          </a:p>
          <a:p>
            <a:pPr>
              <a:buNone/>
            </a:pPr>
            <a:r>
              <a:rPr lang="pt-BR" sz="4400" b="1" dirty="0" smtClean="0"/>
              <a:t>Mas este tempo foi tão distante nos dias da eternidade que para uma finita compreensão é praticamente sem começo</a:t>
            </a:r>
            <a:r>
              <a:rPr lang="pt-BR" sz="4400" dirty="0" smtClean="0"/>
              <a:t>.(E.J Waggoner 1890)</a:t>
            </a:r>
            <a:endParaRPr lang="pt-BR" sz="4400" dirty="0"/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 descr="Uriah Smith (1832-190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57356" y="1428737"/>
            <a:ext cx="5143536" cy="5429263"/>
          </a:xfrm>
        </p:spPr>
      </p:pic>
      <p:sp>
        <p:nvSpPr>
          <p:cNvPr id="9" name="CaixaDeTexto 8"/>
          <p:cNvSpPr txBox="1"/>
          <p:nvPr/>
        </p:nvSpPr>
        <p:spPr>
          <a:xfrm>
            <a:off x="0" y="2143116"/>
            <a:ext cx="19800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Nas.1855 Mor1916</a:t>
            </a:r>
            <a:endParaRPr lang="pt-BR" sz="2800" b="1" dirty="0"/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3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E.J Waggoner filho de J.H Waggoner livro “Cristo e Sua justiça” Pg.12, 1890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3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E.J Waggoner filho de J.H Waggoner livro “Cristo e Sua justiça” Pg.12, 1890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t-BR" sz="4400" dirty="0" smtClean="0"/>
              <a:t>“Os anjos são filhos de Deus, assim como Adão... pela criação; Cristãos são filhos de Deus por adoção.(Romanos 8:14-15)</a:t>
            </a:r>
          </a:p>
          <a:p>
            <a:pPr>
              <a:buNone/>
            </a:pPr>
            <a:r>
              <a:rPr lang="pt-BR" sz="4400" b="1" dirty="0" smtClean="0"/>
              <a:t>Mas Cristo é o Filho de Deus por nascimento</a:t>
            </a:r>
            <a:r>
              <a:rPr lang="pt-BR" sz="4400" dirty="0" smtClean="0"/>
              <a:t>. E assim Cristo é a expressa imagem da pessoa do Pai.(Hebreus 1:3)</a:t>
            </a:r>
            <a:endParaRPr lang="pt-BR" sz="4400" dirty="0"/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 descr="Uriah Smith (1832-190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3108" y="1428737"/>
            <a:ext cx="4500594" cy="5429263"/>
          </a:xfrm>
        </p:spPr>
      </p:pic>
      <p:sp>
        <p:nvSpPr>
          <p:cNvPr id="9" name="CaixaDeTexto 8"/>
          <p:cNvSpPr txBox="1"/>
          <p:nvPr/>
        </p:nvSpPr>
        <p:spPr>
          <a:xfrm>
            <a:off x="0" y="2143116"/>
            <a:ext cx="19800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Nas.1827 Mor1915</a:t>
            </a:r>
            <a:endParaRPr lang="pt-BR" sz="2800" b="1" dirty="0"/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3">
              <a:lumMod val="50000"/>
            </a:schemeClr>
          </a:solidFill>
        </p:spPr>
        <p:txBody>
          <a:bodyPr>
            <a:noAutofit/>
          </a:bodyPr>
          <a:lstStyle/>
          <a:p>
            <a:r>
              <a:rPr lang="pt-BR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Ellen.G White Sinais dos Tempos   30 de Maio de 1895</a:t>
            </a:r>
            <a:endParaRPr lang="pt-BR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3">
              <a:lumMod val="50000"/>
            </a:schemeClr>
          </a:solidFill>
        </p:spPr>
        <p:txBody>
          <a:bodyPr>
            <a:noAutofit/>
          </a:bodyPr>
          <a:lstStyle/>
          <a:p>
            <a:r>
              <a:rPr lang="pt-BR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Ellen.G White Sinais dos Tempos   30 de Maio de 1895</a:t>
            </a:r>
            <a:endParaRPr lang="pt-BR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4400" dirty="0" smtClean="0"/>
              <a:t>“Deus amou tanto o mundo, que deu Seu Filho unigênito.”– </a:t>
            </a:r>
            <a:r>
              <a:rPr lang="pt-BR" sz="4400" b="1" dirty="0" smtClean="0"/>
              <a:t>Não um Filho por criação,</a:t>
            </a:r>
            <a:r>
              <a:rPr lang="pt-BR" sz="4400" dirty="0" smtClean="0"/>
              <a:t> como foram os anjos, </a:t>
            </a:r>
            <a:r>
              <a:rPr lang="pt-BR" sz="4400" b="1" dirty="0" smtClean="0"/>
              <a:t>nem um filho por adoção</a:t>
            </a:r>
            <a:r>
              <a:rPr lang="pt-BR" sz="4400" dirty="0" smtClean="0"/>
              <a:t>, como é o pecador arrependido, </a:t>
            </a:r>
            <a:r>
              <a:rPr lang="pt-BR" sz="4400" b="1" dirty="0" smtClean="0"/>
              <a:t>mas o Filho gerado na expressa imagem da pessoa do Pai...”</a:t>
            </a:r>
            <a:endParaRPr lang="pt-BR" sz="4400" b="1" dirty="0"/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 descr="Uriah Smith (1832-190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3108" y="1428737"/>
            <a:ext cx="4500594" cy="5429263"/>
          </a:xfrm>
        </p:spPr>
      </p:pic>
      <p:sp>
        <p:nvSpPr>
          <p:cNvPr id="9" name="CaixaDeTexto 8"/>
          <p:cNvSpPr txBox="1"/>
          <p:nvPr/>
        </p:nvSpPr>
        <p:spPr>
          <a:xfrm>
            <a:off x="0" y="2143116"/>
            <a:ext cx="19800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Nas.1827 Mor1915</a:t>
            </a:r>
            <a:endParaRPr lang="pt-BR" sz="2800" b="1" dirty="0"/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Youth’s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Instructor (Instrutor da Juventude)16 de Dezembro,1897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3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Youth’s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Instructor (Instrutor da Juventude)16 de Dezembro,1897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4800" dirty="0" smtClean="0"/>
              <a:t>“Desde a eternidade havia uma completa unidade entre o Pai e o Filho. </a:t>
            </a:r>
            <a:r>
              <a:rPr lang="pt-BR" sz="4800" b="1" dirty="0" smtClean="0"/>
              <a:t>Eles eram dois mais muito perto de serem idênticos</a:t>
            </a:r>
            <a:r>
              <a:rPr lang="pt-BR" sz="4800" dirty="0" smtClean="0"/>
              <a:t>, dois em individualidade</a:t>
            </a:r>
            <a:r>
              <a:rPr lang="pt-BR" sz="4800" b="1" dirty="0" smtClean="0"/>
              <a:t>, mas um em espírito, coração e caráter.”</a:t>
            </a:r>
            <a:endParaRPr lang="pt-BR" sz="4800" b="1" dirty="0"/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 descr="Uriah Smith (1832-190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3108" y="1428737"/>
            <a:ext cx="4500594" cy="5429263"/>
          </a:xfrm>
        </p:spPr>
      </p:pic>
      <p:sp>
        <p:nvSpPr>
          <p:cNvPr id="9" name="CaixaDeTexto 8"/>
          <p:cNvSpPr txBox="1"/>
          <p:nvPr/>
        </p:nvSpPr>
        <p:spPr>
          <a:xfrm>
            <a:off x="0" y="2143116"/>
            <a:ext cx="19800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Nas.1827 Mor1915</a:t>
            </a:r>
            <a:endParaRPr lang="pt-BR" sz="2800" b="1" dirty="0"/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 Grande Conflito Pg.493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3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pt-BR" sz="8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Atos 3:19-20</a:t>
            </a:r>
            <a:endParaRPr lang="pt-BR" sz="80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/>
          <a:lstStyle/>
          <a:p>
            <a:pPr>
              <a:buNone/>
            </a:pPr>
            <a:r>
              <a:rPr lang="pt-BR" sz="4400" dirty="0" smtClean="0"/>
              <a:t>19) Arrependei-vos, pois, e convertei-vos, para que sejam apagados os vossos pecados, e venham assim os tempos do </a:t>
            </a:r>
            <a:r>
              <a:rPr lang="pt-BR" sz="4400" b="1" dirty="0" smtClean="0"/>
              <a:t>refrigério pela presença do SENHOR, </a:t>
            </a:r>
          </a:p>
          <a:p>
            <a:pPr>
              <a:buNone/>
            </a:pPr>
            <a:r>
              <a:rPr lang="pt-BR" sz="4400" dirty="0" smtClean="0"/>
              <a:t>20) E envie ele a </a:t>
            </a:r>
            <a:r>
              <a:rPr lang="pt-BR" sz="4400" b="1" dirty="0" smtClean="0"/>
              <a:t>Jesus Cristo</a:t>
            </a:r>
            <a:r>
              <a:rPr lang="pt-BR" sz="4400" dirty="0" smtClean="0"/>
              <a:t>, que já dantes vos foi pregado. 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 Grande Conflito Pg.493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4800" dirty="0" smtClean="0"/>
              <a:t>“Cristo a Palavra, </a:t>
            </a:r>
            <a:r>
              <a:rPr lang="pt-BR" sz="4800" b="1" dirty="0" smtClean="0"/>
              <a:t>o Único gerado de Deus</a:t>
            </a:r>
            <a:r>
              <a:rPr lang="pt-BR" sz="4800" dirty="0" smtClean="0"/>
              <a:t>, </a:t>
            </a:r>
            <a:r>
              <a:rPr lang="pt-BR" sz="4800" b="1" dirty="0" smtClean="0"/>
              <a:t>era um com o Pai eterno, -- Um em natureza, em caráter e em propósito</a:t>
            </a:r>
            <a:r>
              <a:rPr lang="pt-BR" sz="4800" dirty="0" smtClean="0"/>
              <a:t> – o Único ser em todo o universo que poderia entrar em todos os conselhos e propósitos de Deus.”</a:t>
            </a:r>
            <a:endParaRPr lang="pt-BR" sz="4800" dirty="0"/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 descr="Uriah Smith (1832-190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3108" y="1428737"/>
            <a:ext cx="4500594" cy="5429263"/>
          </a:xfrm>
        </p:spPr>
      </p:pic>
      <p:sp>
        <p:nvSpPr>
          <p:cNvPr id="9" name="CaixaDeTexto 8"/>
          <p:cNvSpPr txBox="1"/>
          <p:nvPr/>
        </p:nvSpPr>
        <p:spPr>
          <a:xfrm>
            <a:off x="0" y="2143116"/>
            <a:ext cx="19800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Nas.1827 Mor1915</a:t>
            </a:r>
            <a:endParaRPr lang="pt-BR" sz="2800" b="1" dirty="0"/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3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Youth’s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Instructor (Instrutor da Juventude)07 de Julho,1898 Parágrafo 2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3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Youth’s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Instructor (Instrutor da Juventude)07 de Julho,1898 </a:t>
            </a:r>
            <a:r>
              <a:rPr lang="pt-B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Paragrafo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2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9600" b="1" dirty="0" smtClean="0"/>
              <a:t>“Somente o Pai e o Filho devem ser exaltados.”</a:t>
            </a:r>
            <a:endParaRPr lang="pt-BR" sz="9600" b="1" dirty="0"/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 descr="Uriah Smith (1832-190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3108" y="1428737"/>
            <a:ext cx="4500594" cy="5429263"/>
          </a:xfrm>
        </p:spPr>
      </p:pic>
      <p:sp>
        <p:nvSpPr>
          <p:cNvPr id="9" name="CaixaDeTexto 8"/>
          <p:cNvSpPr txBox="1"/>
          <p:nvPr/>
        </p:nvSpPr>
        <p:spPr>
          <a:xfrm>
            <a:off x="0" y="2143116"/>
            <a:ext cx="19800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Nas.1827 Mor1915</a:t>
            </a:r>
            <a:endParaRPr lang="pt-BR" sz="2800" b="1" dirty="0"/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3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Testemunhos Para A Igreja Vol.8 Pg.268, 1898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3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Testemunhos Para A Igreja Vol.8 Pg.268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5400" b="1" dirty="0" smtClean="0"/>
              <a:t>Deus é o Pai de Cristo</a:t>
            </a:r>
            <a:r>
              <a:rPr lang="pt-BR" sz="5400" dirty="0" smtClean="0"/>
              <a:t>; </a:t>
            </a:r>
            <a:r>
              <a:rPr lang="pt-BR" sz="5400" b="1" dirty="0" smtClean="0"/>
              <a:t>Cristo é o Filho de Deus</a:t>
            </a:r>
            <a:r>
              <a:rPr lang="pt-BR" sz="5400" dirty="0" smtClean="0"/>
              <a:t>. A Cristo </a:t>
            </a:r>
            <a:r>
              <a:rPr lang="pt-BR" sz="5400" b="1" dirty="0" smtClean="0"/>
              <a:t>foi atribuída </a:t>
            </a:r>
            <a:r>
              <a:rPr lang="pt-BR" sz="5400" dirty="0" smtClean="0"/>
              <a:t>uma posição exaltada. </a:t>
            </a:r>
            <a:r>
              <a:rPr lang="pt-BR" sz="5400" b="1" dirty="0" smtClean="0"/>
              <a:t>Foi feito igual ao Pai</a:t>
            </a:r>
            <a:r>
              <a:rPr lang="pt-BR" sz="5400" dirty="0" smtClean="0"/>
              <a:t>. </a:t>
            </a:r>
            <a:r>
              <a:rPr lang="pt-BR" sz="5400" b="1" dirty="0" smtClean="0"/>
              <a:t>Cristo participa de todos os desígnios de Deus.</a:t>
            </a:r>
            <a:endParaRPr lang="pt-BR" sz="5400" b="1" dirty="0"/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 descr="Uriah Smith (1832-190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3108" y="1428737"/>
            <a:ext cx="4500594" cy="5429263"/>
          </a:xfrm>
        </p:spPr>
      </p:pic>
      <p:sp>
        <p:nvSpPr>
          <p:cNvPr id="9" name="CaixaDeTexto 8"/>
          <p:cNvSpPr txBox="1"/>
          <p:nvPr/>
        </p:nvSpPr>
        <p:spPr>
          <a:xfrm>
            <a:off x="0" y="2143116"/>
            <a:ext cx="19800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Nas.1827 Mor1915</a:t>
            </a:r>
            <a:endParaRPr lang="pt-BR" sz="2800" b="1" dirty="0"/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3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Sinais Dos Tempos, 14 de Outubro 1897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3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Sinais Dos Tempos, 14 de Outubro 1897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4800" dirty="0" smtClean="0"/>
              <a:t>“</a:t>
            </a:r>
            <a:r>
              <a:rPr lang="pt-BR" sz="4800" b="1" dirty="0" smtClean="0"/>
              <a:t>O Único ser </a:t>
            </a:r>
            <a:r>
              <a:rPr lang="pt-BR" sz="4800" dirty="0" smtClean="0"/>
              <a:t>que era um com Deus viveu a lei na humanidade, reduzido a vida humilde de um trabalhador comum, e labutado na bancada de carpinteiro com seu pai terrenal.”</a:t>
            </a:r>
            <a:endParaRPr lang="pt-BR" sz="4800" dirty="0"/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 descr="Uriah Smith (1832-190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3108" y="1428737"/>
            <a:ext cx="4500594" cy="5429263"/>
          </a:xfrm>
        </p:spPr>
      </p:pic>
      <p:sp>
        <p:nvSpPr>
          <p:cNvPr id="9" name="CaixaDeTexto 8"/>
          <p:cNvSpPr txBox="1"/>
          <p:nvPr/>
        </p:nvSpPr>
        <p:spPr>
          <a:xfrm>
            <a:off x="0" y="2143116"/>
            <a:ext cx="19800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Nas.1827 Mor1915</a:t>
            </a:r>
            <a:endParaRPr lang="pt-BR" sz="2800" b="1" dirty="0"/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3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Mensagens Escolhidas Vol.1 Pg.204-205 (1903)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3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Mensagens Escolhidas Vol.1 Pg.204-205 (1903)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3600" dirty="0" smtClean="0"/>
              <a:t> O inimigo das almas tem procurado trazer a suposição de que uma grande reforma deveria ser feita entre os Adventistas Do Sétimo Dia, e que está reforma consistiria em </a:t>
            </a:r>
            <a:r>
              <a:rPr lang="pt-BR" sz="3600" b="1" dirty="0" smtClean="0"/>
              <a:t>abandonar as doutrinas que se erguem como os pilares da nossa fé</a:t>
            </a:r>
            <a:r>
              <a:rPr lang="pt-BR" sz="3600" dirty="0" smtClean="0"/>
              <a:t>, e se engajar em um processo de reorganização. Se esta reforma ocorrer, qual seria o resultado? </a:t>
            </a: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pt-BR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Mateus 7:24-26</a:t>
            </a:r>
            <a:endParaRPr lang="pt-BR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24) Todo aquele, pois, que escuta estas minhas palavras, e as pratica, </a:t>
            </a:r>
            <a:r>
              <a:rPr lang="pt-BR" b="1" dirty="0" smtClean="0"/>
              <a:t>assemelhá-lo-ei ao homem prudente, que edificou a sua casa sobre a rocha; </a:t>
            </a:r>
          </a:p>
          <a:p>
            <a:pPr>
              <a:buNone/>
            </a:pPr>
            <a:r>
              <a:rPr lang="pt-BR" dirty="0" smtClean="0"/>
              <a:t>25) E desceu a chuva, e correram rios, e assopraram ventos, e combateram aquela casa, e não caiu, porque estava edificada sobre a rocha. </a:t>
            </a:r>
          </a:p>
          <a:p>
            <a:pPr>
              <a:buNone/>
            </a:pPr>
            <a:r>
              <a:rPr lang="pt-BR" dirty="0" smtClean="0"/>
              <a:t>26) E aquele que ouve estas minhas palavras, e não as cumpre, compará-lo-ei ao homem insensato, que edificou a sua casa sobre a areia; </a:t>
            </a:r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22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pt-BR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Mensagens escolhidas Vol.1 Pg.327 </a:t>
            </a:r>
            <a:endParaRPr lang="pt-BR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64357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t-B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Que maior engano pode sobrevir à mente humana que a confiança de estar correto, quando se está totalmente errado! A mensagem da Testemunha Verdadeira encontra o povo de Deus em triste engano, todavia sincero nesse engano. Eles não sabem que sua condição é deplorável à vista de Deus. Enquanto aqueles que são abordados se lisonjeiam de achar-se em exaltada condição espiritual, a mensagem da Testemunha Verdadeira destrói sua segurança com a surpreendente</a:t>
            </a:r>
          </a:p>
          <a:p>
            <a:pPr>
              <a:buNone/>
            </a:pPr>
            <a:r>
              <a:rPr lang="pt-B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Pág. 328</a:t>
            </a:r>
          </a:p>
          <a:p>
            <a:pPr>
              <a:buNone/>
            </a:pPr>
            <a:r>
              <a:rPr lang="pt-B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denúncia de seu verdadeiro estado espiritual de cegueira, pobreza e miséria.</a:t>
            </a:r>
            <a:endParaRPr lang="pt-BR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pt-BR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Mateus 16:15-18</a:t>
            </a:r>
            <a:endParaRPr lang="pt-BR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15) Disse-lhes ele: </a:t>
            </a:r>
            <a:r>
              <a:rPr lang="pt-BR" b="1" dirty="0" smtClean="0"/>
              <a:t>E vós, quem dizeis que eu sou? </a:t>
            </a:r>
          </a:p>
          <a:p>
            <a:pPr>
              <a:buNone/>
            </a:pPr>
            <a:r>
              <a:rPr lang="pt-BR" dirty="0" smtClean="0"/>
              <a:t>16) E Simão Pedro, respondendo, disse: Tu és o Cristo, </a:t>
            </a:r>
            <a:r>
              <a:rPr lang="pt-BR" b="1" dirty="0" smtClean="0"/>
              <a:t>o Filho do Deus vivo. </a:t>
            </a:r>
          </a:p>
          <a:p>
            <a:pPr>
              <a:buNone/>
            </a:pPr>
            <a:r>
              <a:rPr lang="pt-BR" dirty="0" smtClean="0"/>
              <a:t>17) E Jesus, respondendo, disse-lhe: Bem aventurado és tu, Simão Barjonas, porque to não revelou a carne e o sangue, </a:t>
            </a:r>
            <a:r>
              <a:rPr lang="pt-BR" b="1" dirty="0" smtClean="0"/>
              <a:t>mas meu Pai, que está nos céus. </a:t>
            </a:r>
          </a:p>
          <a:p>
            <a:pPr>
              <a:buNone/>
            </a:pPr>
            <a:r>
              <a:rPr lang="pt-BR" dirty="0" smtClean="0"/>
              <a:t>18) Pois também eu te digo que tu és Pedro, </a:t>
            </a:r>
            <a:r>
              <a:rPr lang="pt-BR" b="1" dirty="0" smtClean="0"/>
              <a:t>e sobre esta pedra edificarei a minha igreja,</a:t>
            </a:r>
            <a:r>
              <a:rPr lang="pt-BR" dirty="0" smtClean="0"/>
              <a:t> e as portas do inferno não prevalecerão contra ela; </a:t>
            </a:r>
          </a:p>
          <a:p>
            <a:pPr>
              <a:buNone/>
            </a:pPr>
            <a:r>
              <a:rPr lang="pt-BR" sz="2800" b="1" dirty="0" smtClean="0"/>
              <a:t>(Que pedra? A rocha da verdade, que Ele é o Filho de Deus).</a:t>
            </a:r>
            <a:endParaRPr lang="pt-BR" sz="2800" b="1" dirty="0"/>
          </a:p>
        </p:txBody>
      </p:sp>
      <p:sp>
        <p:nvSpPr>
          <p:cNvPr id="4" name="Seta para cima e para baixo 3"/>
          <p:cNvSpPr/>
          <p:nvPr/>
        </p:nvSpPr>
        <p:spPr>
          <a:xfrm flipH="1">
            <a:off x="1643042" y="5572140"/>
            <a:ext cx="71438" cy="78581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Seta dobrada 5"/>
          <p:cNvSpPr/>
          <p:nvPr/>
        </p:nvSpPr>
        <p:spPr>
          <a:xfrm>
            <a:off x="0" y="2714620"/>
            <a:ext cx="357158" cy="3643338"/>
          </a:xfrm>
          <a:prstGeom prst="bentArrow">
            <a:avLst>
              <a:gd name="adj1" fmla="val 25000"/>
              <a:gd name="adj2" fmla="val 25626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 descr="Uriah Smith (1832-190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3108" y="1428737"/>
            <a:ext cx="4500594" cy="5429263"/>
          </a:xfrm>
        </p:spPr>
      </p:pic>
      <p:sp>
        <p:nvSpPr>
          <p:cNvPr id="9" name="CaixaDeTexto 8"/>
          <p:cNvSpPr txBox="1"/>
          <p:nvPr/>
        </p:nvSpPr>
        <p:spPr>
          <a:xfrm>
            <a:off x="0" y="2143116"/>
            <a:ext cx="19800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Nas.1827 Mor1915</a:t>
            </a:r>
            <a:endParaRPr lang="pt-BR" sz="2800" b="1" dirty="0"/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3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Mensagens Escolhidas Vol.1 Pg.204-205 (1903)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Mensagens Escolhidas Vol.1 Pg.204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b="1" dirty="0" smtClean="0"/>
              <a:t>Seriam rejeitados os princípios da verdade, que Deus em Sua sabedoria concedeu à igreja remanescente.</a:t>
            </a:r>
            <a:r>
              <a:rPr lang="pt-BR" dirty="0" smtClean="0"/>
              <a:t> Nossa religião seria alterada. Os princípios fundamentais que têm sustido a obra neste últimos cinqüenta anos, seriam tidos na conta de erros. Estabelecer-se-ia uma nova organização. </a:t>
            </a:r>
            <a:r>
              <a:rPr lang="pt-BR" b="1" dirty="0" smtClean="0"/>
              <a:t>Escrever-se-iam livros de ordem diferente.</a:t>
            </a:r>
            <a:r>
              <a:rPr lang="pt-BR" dirty="0" smtClean="0"/>
              <a:t> </a:t>
            </a:r>
            <a:r>
              <a:rPr lang="pt-BR" b="1" dirty="0" smtClean="0"/>
              <a:t>Introduzir-se-ia um sistema de filosofia intelectual.</a:t>
            </a:r>
            <a:endParaRPr lang="pt-BR" b="1" dirty="0"/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4429132"/>
            <a:ext cx="3571900" cy="1143000"/>
          </a:xfrm>
        </p:spPr>
        <p:txBody>
          <a:bodyPr>
            <a:normAutofit/>
          </a:bodyPr>
          <a:lstStyle/>
          <a:p>
            <a:r>
              <a:rPr lang="pt-BR" sz="2400" b="1" dirty="0" smtClean="0"/>
              <a:t>Questões sobre doutrina </a:t>
            </a:r>
            <a:br>
              <a:rPr lang="pt-BR" sz="2400" b="1" dirty="0" smtClean="0"/>
            </a:br>
            <a:r>
              <a:rPr lang="pt-BR" sz="2400" b="1" dirty="0" smtClean="0"/>
              <a:t>foi escrito em 1955</a:t>
            </a:r>
            <a:endParaRPr lang="pt-BR" sz="2400" b="1" dirty="0"/>
          </a:p>
        </p:txBody>
      </p:sp>
      <p:pic>
        <p:nvPicPr>
          <p:cNvPr id="4" name="Espaço Reservado para Conteúdo 3" descr="the trinit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00760" y="1571612"/>
            <a:ext cx="1752600" cy="2619375"/>
          </a:xfrm>
        </p:spPr>
      </p:pic>
      <p:pic>
        <p:nvPicPr>
          <p:cNvPr id="5" name="Imagem 4" descr="questões sobre doutrin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643050"/>
            <a:ext cx="1785950" cy="2514611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4786314" y="4214818"/>
            <a:ext cx="435768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No ano de 1980 numa assembléia da conferência Geral na cidade de Dallas no Estado do Texas, foi finalmente oficializada a doutrina da Trindade. Com o Livro </a:t>
            </a:r>
            <a:r>
              <a:rPr lang="pt-BR" sz="2000" b="1" dirty="0" err="1" smtClean="0"/>
              <a:t>The</a:t>
            </a:r>
            <a:r>
              <a:rPr lang="pt-BR" sz="2000" b="1" dirty="0" smtClean="0"/>
              <a:t> </a:t>
            </a:r>
            <a:r>
              <a:rPr lang="pt-BR" sz="2000" b="1" dirty="0" err="1" smtClean="0"/>
              <a:t>trinity</a:t>
            </a:r>
            <a:endParaRPr lang="pt-BR" sz="20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785786" y="0"/>
            <a:ext cx="74295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Nota tudo depois dos anos de 1930 quando todos os Pioneiros já tinham saído de cena.</a:t>
            </a:r>
            <a:endParaRPr lang="pt-BR" sz="2800" b="1" dirty="0"/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3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pt-BR" sz="6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Ezequiel 9:5-7</a:t>
            </a:r>
            <a:endParaRPr lang="pt-BR" sz="66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5) E aos outros disse ele, ouvindo eu: Passai pela cidade após ele, e feri; não poupe o vosso olho, nem vos compadeçais. </a:t>
            </a:r>
          </a:p>
          <a:p>
            <a:pPr>
              <a:buNone/>
            </a:pPr>
            <a:r>
              <a:rPr lang="pt-BR" dirty="0" smtClean="0"/>
              <a:t>6) Matai velhos, jovens, virgens, meninos e mulheres, até exterminá-los; mas a todo o homem que tiver o sinal não vos chegueis; e começai pelo meu santuário. E começaram pelos anciãos que estavam diante da casa. </a:t>
            </a:r>
          </a:p>
          <a:p>
            <a:pPr>
              <a:buNone/>
            </a:pPr>
            <a:r>
              <a:rPr lang="pt-BR" dirty="0" smtClean="0"/>
              <a:t>7) E disse-lhes: Contaminai a casa e enchei os átrios de mortos; saí. E saíram, e feriram na cidade. </a:t>
            </a:r>
          </a:p>
          <a:p>
            <a:pPr>
              <a:buNone/>
            </a:pPr>
            <a:endParaRPr lang="pt-BR" b="1" dirty="0"/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84"/>
          </a:xfrm>
          <a:solidFill>
            <a:schemeClr val="accent1">
              <a:lumMod val="50000"/>
            </a:schemeClr>
          </a:solidFill>
        </p:spPr>
        <p:txBody>
          <a:bodyPr/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Testemunhos Seletos Vol.2 Pg. 65 e 66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4400" dirty="0" smtClean="0"/>
              <a:t>Vemos aí que a igreja – o santuário do Senhor</a:t>
            </a:r>
            <a:r>
              <a:rPr lang="pt-BR" sz="44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/>
              </a:rPr>
              <a:t> </a:t>
            </a:r>
            <a:r>
              <a:rPr lang="pt-BR" sz="4400" b="1" dirty="0" smtClean="0">
                <a:ln w="31550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– </a:t>
            </a:r>
            <a:r>
              <a:rPr lang="pt-BR" sz="4400" b="1" dirty="0" smtClean="0">
                <a:ln w="31550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foi a primeira a sentir o golpe da ira de Deus</a:t>
            </a:r>
            <a:r>
              <a:rPr lang="pt-BR" sz="44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 </a:t>
            </a:r>
            <a:r>
              <a:rPr lang="pt-BR" sz="4400" b="1" dirty="0" smtClean="0">
                <a:ln w="31550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Os anciãos</a:t>
            </a:r>
            <a:r>
              <a:rPr lang="pt-BR" sz="44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, aqueles a quem Deus dera grande </a:t>
            </a:r>
            <a:r>
              <a:rPr lang="pt-BR" sz="4400" b="1" dirty="0" smtClean="0">
                <a:ln w="31550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luz</a:t>
            </a:r>
            <a:r>
              <a:rPr lang="pt-BR" sz="4400" b="1" dirty="0" smtClean="0"/>
              <a:t>, </a:t>
            </a:r>
            <a:r>
              <a:rPr lang="pt-BR" sz="4400" dirty="0" smtClean="0"/>
              <a:t>e que haviam ocupado o lugar de depositários dos interesses espirituais do povo, haviam traído o seu depósito.</a:t>
            </a: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85860"/>
          </a:xfrm>
          <a:solidFill>
            <a:schemeClr val="accent3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Testemunhos Seletos Vol.2 Pg.62</a:t>
            </a:r>
            <a:b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Comentário de Ezequiel 9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57214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t-BR" dirty="0" smtClean="0"/>
              <a:t>Colocaram-se no ponto de vista de que não precisamos esperar milagres e as assinaladas manifestações do poder de Deus, como nos dias da antiguidade. Os tempos mudaram. Estas palavras fortaleceram-lhes a incredulidade, e dizem: O Senhor não fará bem nem mal. </a:t>
            </a:r>
            <a:r>
              <a:rPr lang="pt-BR" sz="3500" b="1" dirty="0" smtClean="0"/>
              <a:t>É demasiado misericordioso para visitar Seu povo em juízos</a:t>
            </a:r>
            <a:r>
              <a:rPr lang="pt-BR" dirty="0" smtClean="0"/>
              <a:t>. Assim, paz e segurança é o grito de homens que nunca mais erguerão a voz como trombeta </a:t>
            </a:r>
            <a:r>
              <a:rPr lang="pt-BR" sz="3500" b="1" dirty="0" smtClean="0"/>
              <a:t>para mostrar ao povo de Deus suas transgressões</a:t>
            </a:r>
            <a:r>
              <a:rPr lang="pt-BR" dirty="0" smtClean="0"/>
              <a:t>, e à casa de Jacó os seus pecados. </a:t>
            </a:r>
            <a:r>
              <a:rPr lang="pt-BR" b="1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Esses cães mudos, que não querem ladrar</a:t>
            </a:r>
            <a:r>
              <a:rPr lang="pt-BR" b="1" dirty="0" smtClean="0"/>
              <a:t>, são aqueles que sentirão a justa vingança de um Deus ofendido. Homens, virgens e crianças, todos perecerão juntos.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 descr="Uriah Smith (1832-190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3108" y="1428737"/>
            <a:ext cx="4500594" cy="5429263"/>
          </a:xfrm>
        </p:spPr>
      </p:pic>
      <p:sp>
        <p:nvSpPr>
          <p:cNvPr id="9" name="CaixaDeTexto 8"/>
          <p:cNvSpPr txBox="1"/>
          <p:nvPr/>
        </p:nvSpPr>
        <p:spPr>
          <a:xfrm>
            <a:off x="0" y="2143116"/>
            <a:ext cx="19800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Nas.1827 Mor1915</a:t>
            </a:r>
            <a:endParaRPr lang="pt-BR" sz="2800" b="1" dirty="0"/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Ellen.G White 1888 Materials, Pg.1633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Ellen.G White 1888 Materials, Pg.1633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4000" b="1" dirty="0" smtClean="0"/>
              <a:t>“Não há lugar para deuses no céu acima.”</a:t>
            </a:r>
          </a:p>
          <a:p>
            <a:pPr>
              <a:buNone/>
            </a:pPr>
            <a:r>
              <a:rPr lang="pt-BR" sz="4000" b="1" dirty="0" smtClean="0"/>
              <a:t>“Deus é o único Deus verdadeiro.</a:t>
            </a:r>
          </a:p>
          <a:p>
            <a:pPr>
              <a:buNone/>
            </a:pPr>
            <a:r>
              <a:rPr lang="pt-BR" sz="4000" dirty="0" smtClean="0"/>
              <a:t>Ele preenche todo o céu.</a:t>
            </a:r>
          </a:p>
          <a:p>
            <a:pPr>
              <a:buNone/>
            </a:pPr>
            <a:r>
              <a:rPr lang="pt-BR" sz="4000" dirty="0" smtClean="0"/>
              <a:t>Aqueles que agora se submetem a Sua vontade, verão a Sua face; </a:t>
            </a:r>
            <a:r>
              <a:rPr lang="pt-BR" sz="4000" b="1" dirty="0" smtClean="0"/>
              <a:t>e Seu nome estará nas testas de todos aqueles que são puros e santos.”</a:t>
            </a:r>
            <a:endParaRPr lang="pt-BR" sz="4000" b="1" dirty="0"/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pt-BR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João 17:3</a:t>
            </a:r>
            <a:endParaRPr lang="pt-BR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6000" dirty="0" smtClean="0"/>
              <a:t>3) E a </a:t>
            </a:r>
            <a:r>
              <a:rPr lang="pt-BR" sz="6000" b="1" dirty="0" smtClean="0"/>
              <a:t>vida eterna </a:t>
            </a:r>
            <a:r>
              <a:rPr lang="pt-BR" sz="6000" dirty="0" smtClean="0"/>
              <a:t>é esta: que te conheçam, a ti só, </a:t>
            </a:r>
            <a:r>
              <a:rPr lang="pt-BR" sz="6000" b="1" dirty="0" smtClean="0"/>
              <a:t>por único Deus </a:t>
            </a:r>
            <a:r>
              <a:rPr lang="pt-BR" sz="6000" dirty="0" smtClean="0"/>
              <a:t>verdadeiro, </a:t>
            </a:r>
            <a:r>
              <a:rPr lang="pt-BR" sz="6000" b="1" dirty="0" smtClean="0"/>
              <a:t>e a Jesus Cristo, a quem enviaste.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22"/>
          </a:xfr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pt-BR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glow rad="101600">
                    <a:srgbClr val="FFFF00">
                      <a:alpha val="60000"/>
                    </a:srgbClr>
                  </a:glow>
                </a:effectLst>
              </a:rPr>
              <a:t>Eventos Finais Pg. 130 </a:t>
            </a:r>
            <a:endParaRPr lang="pt-BR" sz="5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6435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4000" b="1" dirty="0" smtClean="0"/>
              <a:t>Para a sabedoria humana, tudo isto parece agora impossível: </a:t>
            </a:r>
            <a:r>
              <a:rPr lang="pt-BR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mas ao ser retirado dos homens o Espírito de Deus, o qual tem o poder de reprimi-los</a:t>
            </a:r>
            <a:r>
              <a:rPr lang="pt-BR" sz="4000" b="1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pt-BR" sz="4000" b="1" dirty="0" smtClean="0"/>
              <a:t>e ao ficarem eles sobre o poder de Satanás, que odeia os preceitos divinos, hão de acontecer coisas estranhas. Quando o temor e o amor de Deus são removidos, o coração pode tornar-se muito cruel.</a:t>
            </a:r>
            <a:endParaRPr lang="pt-BR" sz="4000" b="1" dirty="0"/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 descr="Uriah Smith (1832-190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3108" y="1428737"/>
            <a:ext cx="4500594" cy="5429263"/>
          </a:xfrm>
        </p:spPr>
      </p:pic>
      <p:sp>
        <p:nvSpPr>
          <p:cNvPr id="9" name="CaixaDeTexto 8"/>
          <p:cNvSpPr txBox="1"/>
          <p:nvPr/>
        </p:nvSpPr>
        <p:spPr>
          <a:xfrm>
            <a:off x="0" y="2143116"/>
            <a:ext cx="19800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Nas.1827 Mor1915</a:t>
            </a:r>
            <a:endParaRPr lang="pt-BR" sz="2800" b="1" dirty="0"/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Mensagens Escolhidas Vol.1 Pg.203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Mensagens Escolhidas Vol.1 Pg.203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t-BR" dirty="0" smtClean="0"/>
              <a:t>Quando pela primeira vez deixei o Estado do </a:t>
            </a:r>
            <a:r>
              <a:rPr lang="pt-BR" dirty="0" err="1" smtClean="0"/>
              <a:t>Maine</a:t>
            </a:r>
            <a:r>
              <a:rPr lang="pt-BR" dirty="0" smtClean="0"/>
              <a:t>, fi-lo com intenção de percorrer Vermont e Massachusetts, a fim de dar testemunho contra essas opiniões. </a:t>
            </a:r>
            <a:r>
              <a:rPr lang="pt-BR" b="1" dirty="0" smtClean="0"/>
              <a:t>Living Temple encerra o alfa </a:t>
            </a:r>
            <a:r>
              <a:rPr lang="pt-BR" dirty="0" smtClean="0"/>
              <a:t>dessas teorias. Eu sabia </a:t>
            </a:r>
            <a:r>
              <a:rPr lang="pt-BR" b="1" dirty="0" smtClean="0"/>
              <a:t>que o ômega seguiria dentro de pouco tempo; e tremi pelo nosso povo. </a:t>
            </a:r>
            <a:r>
              <a:rPr lang="pt-BR" dirty="0" smtClean="0"/>
              <a:t>Sabia eu que devia </a:t>
            </a:r>
            <a:r>
              <a:rPr lang="pt-BR" b="1" dirty="0" smtClean="0"/>
              <a:t>advertir nossos irmãos e irmãs a que não entrassem em controvérsia em relação à presença e personalidade de Deus</a:t>
            </a:r>
            <a:r>
              <a:rPr lang="pt-BR" dirty="0" smtClean="0"/>
              <a:t>. As afirmações feitas em Living Temple acerca deste ponto são incorretas. São mal aplicadas as passagens usadas em apoio da doutrina ali exposta.</a:t>
            </a:r>
            <a:endParaRPr lang="pt-BR" dirty="0"/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Mensagens Escolhidas Vol.1 Pg.201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t-BR" dirty="0" smtClean="0"/>
              <a:t>Aquele que declarou que Sua verdade resplandeceria para sempre, </a:t>
            </a:r>
            <a:r>
              <a:rPr lang="pt-BR" b="1" dirty="0" smtClean="0"/>
              <a:t>proclamará essa verdade por meio de mensageiros fiéis</a:t>
            </a:r>
            <a:r>
              <a:rPr lang="pt-BR" dirty="0" smtClean="0"/>
              <a:t>, </a:t>
            </a:r>
            <a:r>
              <a:rPr lang="pt-BR" b="1" dirty="0" smtClean="0"/>
              <a:t>que darão à trombeta sonido certo.</a:t>
            </a:r>
            <a:r>
              <a:rPr lang="pt-BR" dirty="0" smtClean="0"/>
              <a:t> </a:t>
            </a:r>
            <a:r>
              <a:rPr lang="pt-BR" b="1" dirty="0" smtClean="0"/>
              <a:t>A verdade será criticada, escarnecida e ridicularizada; mas quanto mais de perto for examinada e testada, mais resplandecerá.</a:t>
            </a:r>
          </a:p>
          <a:p>
            <a:pPr>
              <a:buNone/>
            </a:pPr>
            <a:r>
              <a:rPr lang="pt-BR" dirty="0" smtClean="0"/>
              <a:t>Como um povo, devemos estar firmes sobre a plataforma da verdade eterna, que resistiu a todas as provas. Devemos ater-nos aos seguros pilares de nossa fé. Os princípios da verdade que Deus nos revelou, são nossos únicos, fiéis alicerces.</a:t>
            </a:r>
            <a:endParaRPr lang="pt-BR" dirty="0"/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Mensagens Escolhidas Vol.1 Pg.72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t-BR" b="1" dirty="0" smtClean="0"/>
              <a:t>Obstinação e orgulho de opinião levam muitos a rejeitar a luz do Céu</a:t>
            </a:r>
            <a:r>
              <a:rPr lang="pt-BR" dirty="0" smtClean="0"/>
              <a:t>. Apegam-se a idéias acariciadas, </a:t>
            </a:r>
            <a:r>
              <a:rPr lang="pt-BR" b="1" dirty="0" smtClean="0"/>
              <a:t>fantasiosas interpretações da Escritura, e perigosas heresias</a:t>
            </a:r>
            <a:r>
              <a:rPr lang="pt-BR" dirty="0" smtClean="0"/>
              <a:t>; </a:t>
            </a:r>
            <a:r>
              <a:rPr lang="pt-BR" b="1" dirty="0" smtClean="0"/>
              <a:t>e se for apresentado um testemunho a fim de corrigir esses erros, eles, como muitos dos dias de Cristo, afastar-se-ão desgostosos.</a:t>
            </a:r>
          </a:p>
          <a:p>
            <a:pPr>
              <a:buNone/>
            </a:pPr>
            <a:r>
              <a:rPr lang="pt-BR" b="1" dirty="0" smtClean="0"/>
              <a:t>Não importa quão irrepreensível sejam o caráter e a vida dos que falam ao povo as palavras de Deus</a:t>
            </a:r>
            <a:r>
              <a:rPr lang="pt-BR" dirty="0" smtClean="0"/>
              <a:t>; isto não lhes traz recomendação. E por quê? Porque eles dizem ao povo a verdade.</a:t>
            </a:r>
            <a:endParaRPr lang="pt-BR" dirty="0"/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t-BR" b="1" dirty="0" smtClean="0"/>
              <a:t>Calúnia e opróbrio serão a recompensa daqueles que estão ao lado da verdade tal como é em Jesus</a:t>
            </a:r>
            <a:r>
              <a:rPr lang="pt-BR" dirty="0" smtClean="0"/>
              <a:t>. "Todos os que piamente querem viver em Cristo Jesus padecerão perseguições</a:t>
            </a:r>
            <a:r>
              <a:rPr lang="pt-BR" b="1" dirty="0" smtClean="0"/>
              <a:t>." II </a:t>
            </a:r>
            <a:r>
              <a:rPr lang="pt-BR" b="1" dirty="0" err="1" smtClean="0"/>
              <a:t>Tim</a:t>
            </a:r>
            <a:r>
              <a:rPr lang="pt-BR" b="1" dirty="0" smtClean="0"/>
              <a:t>. 3:12</a:t>
            </a:r>
            <a:r>
              <a:rPr lang="pt-BR" dirty="0" smtClean="0"/>
              <a:t>. </a:t>
            </a:r>
            <a:r>
              <a:rPr lang="pt-BR" b="1" dirty="0" smtClean="0"/>
              <a:t>Os que dão claro testemunho contra o pecado serão com certeza tão aborrecidos como o foi o Mestre que lhes deu esta obra a fazer em Seu nome.</a:t>
            </a:r>
            <a:r>
              <a:rPr lang="pt-BR" dirty="0" smtClean="0"/>
              <a:t> </a:t>
            </a:r>
            <a:r>
              <a:rPr lang="pt-BR" b="1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Como Cristo, serão chamados inimigos da igreja </a:t>
            </a:r>
            <a:r>
              <a:rPr lang="pt-BR" dirty="0" smtClean="0"/>
              <a:t>e da religião, e quanto mais sinceros e diligentes forem seus esforços para honrar a Deus, tanto mais cruel será a inimizade dos ímpios e dos hipócritas. </a:t>
            </a:r>
            <a:r>
              <a:rPr lang="pt-BR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Não nos devemos, porém, desanimar quando assim formos tratados.</a:t>
            </a:r>
            <a:endParaRPr lang="pt-BR" b="1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50"/>
          </a:xfrm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Mensagens Escolhidas Vol.1 Pg.73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84"/>
          </a:xfrm>
          <a:solidFill>
            <a:schemeClr val="accent1">
              <a:lumMod val="50000"/>
            </a:schemeClr>
          </a:solidFill>
        </p:spPr>
        <p:txBody>
          <a:bodyPr/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orte" pitchFamily="66" charset="0"/>
              </a:rPr>
              <a:t>Testemunhos</a:t>
            </a:r>
            <a:r>
              <a:rPr lang="pt-BR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Forte" pitchFamily="66" charset="0"/>
              </a:rPr>
              <a:t> 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orte" pitchFamily="66" charset="0"/>
              </a:rPr>
              <a:t>Seletos Vol.1 Pg.587</a:t>
            </a:r>
            <a:endParaRPr lang="pt-BR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Forte" pitchFamily="66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/>
          <a:lstStyle/>
          <a:p>
            <a:pPr>
              <a:buNone/>
            </a:pPr>
            <a:r>
              <a:rPr lang="pt-BR" b="1" dirty="0" smtClean="0"/>
              <a:t>		As Companhias Decidem Nosso Destino</a:t>
            </a:r>
          </a:p>
          <a:p>
            <a:pPr>
              <a:buNone/>
            </a:pPr>
            <a:r>
              <a:rPr lang="pt-BR" sz="4000" dirty="0" smtClean="0"/>
              <a:t>As companhias escolhidas pelos obreiros estão-lhes decidindo o destino para este Mundo e o outro. </a:t>
            </a:r>
            <a:r>
              <a:rPr lang="pt-BR" sz="4000" b="1" dirty="0" smtClean="0"/>
              <a:t>As más companhias estão deteriorando o caráter, os princípios estão sendo minados. “quem anda com os sábios será sábio</a:t>
            </a:r>
            <a:r>
              <a:rPr lang="pt-BR" sz="4000" dirty="0" smtClean="0"/>
              <a:t>; mas o companheiro dos loucos achar-se-á mal.” (provérbios 13:20).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22"/>
          </a:xfrm>
          <a:solidFill>
            <a:schemeClr val="accent3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Mensagens escolhidas Vol.1 Pg.327-328 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64357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t-BR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>Que maior engano pode sobrevir à mente humana </a:t>
            </a:r>
            <a:r>
              <a:rPr lang="pt-BR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que a confiança de estar correto, quando se está totalmente errado</a:t>
            </a:r>
            <a:r>
              <a:rPr lang="pt-BR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>! A mensagem da Testemunha Verdadeira encontra o povo de Deus em triste engano, todavia sincero nesse engano. Eles não sabem que sua condição é deplorável à vista de Deus. Enquanto aqueles que são abordados se lisonjeiam de achar-se em exaltada condição espiritual, a mensagem da Testemunha Verdadeira destrói sua segurança com a surpreendente denúncia de seu verdadeiro estado espiritual de cegueira, pobreza e miséria.</a:t>
            </a:r>
            <a:endParaRPr lang="pt-BR" b="1" dirty="0">
              <a:ln w="10541" cmpd="sng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22"/>
          </a:xfrm>
          <a:solidFill>
            <a:schemeClr val="accent3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Mensagens Escolhidas vol.1 Pg.401 e 402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643578"/>
          </a:xfrm>
        </p:spPr>
        <p:txBody>
          <a:bodyPr/>
          <a:lstStyle/>
          <a:p>
            <a:pPr>
              <a:buNone/>
            </a:pPr>
            <a:r>
              <a:rPr lang="pt-BR" b="1" dirty="0" smtClean="0"/>
              <a:t>Tem-me sido feito a pergunta: “pensa que o Senhor tem qualquer nova luz para nós como um povo?” Respondo que ele tem luz que para nós é nova, e todavia é preciosa luz antiga que há de brilhar da palavra da verdade. Possuímos apenas os </a:t>
            </a:r>
            <a:r>
              <a:rPr lang="pt-BR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vislumbres dos raios da luz que nos há de vir ainda.</a:t>
            </a:r>
            <a:endParaRPr lang="pt-BR" b="1" dirty="0" smtClean="0"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None/>
            </a:pPr>
            <a:r>
              <a:rPr lang="pt-BR" b="1" dirty="0" smtClean="0"/>
              <a:t>Não estamos fazendo o máximo com a luz que o Senhor já nos tem concedido, e assim deixamos de receber acréscimo de luz; não andamos na luz que já foi derramada sobre nós.</a:t>
            </a:r>
            <a:endParaRPr lang="pt-BR" b="1" dirty="0"/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22"/>
          </a:xfrm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Testemunhos vol.1 130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64357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t-BR" sz="4800" b="1" dirty="0" smtClean="0"/>
              <a:t>Segundo o que Deus me mostrou</a:t>
            </a:r>
            <a:r>
              <a:rPr lang="pt-BR" sz="48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, é preciso haver, entre os pastores, uma sacudidura, a fim de serem eliminados os negligentes, preguiçosos e comodistas, e permanecer um grupo fiel, puro e abnegado</a:t>
            </a:r>
            <a:r>
              <a:rPr lang="pt-BR" sz="4800" b="1" dirty="0" smtClean="0"/>
              <a:t>, que não busque seu bem-estar pessoal, mas administre fielmente na palavra e na doutrina, dispondo-se a sofrer e suportar todas as coisas por amor a Cristo e salvar aqueles por quem Ele morreu.</a:t>
            </a:r>
            <a:endParaRPr lang="pt-BR" sz="4800" b="1" dirty="0"/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84"/>
          </a:xfrm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Minha Consagração Hoje Pg.335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dirty="0" smtClean="0"/>
              <a:t>Do dia 27 de novembro. </a:t>
            </a:r>
            <a:r>
              <a:rPr lang="pt-BR" sz="2600" b="1" dirty="0" smtClean="0"/>
              <a:t>( Por que por tuas palavras serás justificado e por tuas palavras serás condenado)Mateus 12:37.</a:t>
            </a:r>
          </a:p>
          <a:p>
            <a:pPr>
              <a:buNone/>
            </a:pPr>
            <a:r>
              <a:rPr lang="pt-BR" b="1" dirty="0" smtClean="0"/>
              <a:t>E Cristo foi feito nosso juiz. O Pai não é o juiz</a:t>
            </a:r>
            <a:r>
              <a:rPr lang="pt-BR" dirty="0" smtClean="0"/>
              <a:t>. Tampouco o são os anjos. Aquele que Se revestiu da humanidade e viveu neste mundo vida perfeita, será quem nos há de julgar. Só Ele pode ser nosso Juiz. ... Nenhum de vós foi designado para julgar a outrem. Tudo o que podeis fazer é corrigir-vos a vós mesmos. ...</a:t>
            </a:r>
          </a:p>
          <a:p>
            <a:pPr>
              <a:buNone/>
            </a:pPr>
            <a:r>
              <a:rPr lang="pt-BR" dirty="0" smtClean="0"/>
              <a:t>Temos que manter um caráter, mas esse é o caráter de Cristo. ... Oxalá o Senhor nos ajude a morrer para o eu, e nascer de novo, </a:t>
            </a:r>
            <a:r>
              <a:rPr lang="pt-BR" b="1" dirty="0" smtClean="0"/>
              <a:t>a fim de Cristo poder viver em nós </a:t>
            </a:r>
            <a:r>
              <a:rPr lang="pt-BR" dirty="0" smtClean="0"/>
              <a:t>como um princípio vivo e ativo, capaz de manter-nos santos.                                                                           </a:t>
            </a:r>
            <a:r>
              <a:rPr lang="pt-BR" b="1" dirty="0" smtClean="0"/>
              <a:t>(Testemunhos Seletos, vol. 3, Pg. 382, 383 e 385).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84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Mensagens Escolhidas Vol.3 Pg.427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pt-BR" sz="5400" b="1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                             4-Festa O Pentecostes</a:t>
            </a:r>
          </a:p>
          <a:p>
            <a:pPr>
              <a:buNone/>
            </a:pPr>
            <a:r>
              <a:rPr lang="pt-BR" sz="5800" b="1" dirty="0">
                <a:effectLst/>
              </a:rPr>
              <a:t>A grande obra do evangelho não deverá encerrar-se com menor manifestação do poder de Deus do que a que assinalou o seu início. As profecias que se cumpriram no </a:t>
            </a:r>
            <a:r>
              <a:rPr lang="pt-BR" sz="5800" b="1" dirty="0" smtClean="0">
                <a:effectLst/>
              </a:rPr>
              <a:t>derramamento da </a:t>
            </a:r>
            <a:r>
              <a:rPr lang="pt-BR" sz="5800" b="1" dirty="0">
                <a:effectLst/>
              </a:rPr>
              <a:t>chuva temporã no início do evangelho, </a:t>
            </a:r>
            <a:r>
              <a:rPr lang="pt-BR" sz="5800" b="1" dirty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devem novamente cumprir-se na chuva serôdia</a:t>
            </a:r>
            <a:r>
              <a:rPr lang="pt-BR" sz="5800" b="1" dirty="0">
                <a:effectLst/>
              </a:rPr>
              <a:t>, no final do mesmo. Eis aí "os tempos do refrigério" que o apóstolo Pedro esperava quando disse: "Arrependei-vos, pois, e convertei-vos, para que sejam apagados os vossos pecados, e venham assim os tempos do refrigério pela presença do Senhor, </a:t>
            </a:r>
            <a:r>
              <a:rPr lang="pt-BR" sz="5800" b="1" dirty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e envie Ele a Jesus Cristo."</a:t>
            </a:r>
            <a:r>
              <a:rPr lang="pt-BR" sz="5800" b="1" dirty="0">
                <a:effectLst/>
              </a:rPr>
              <a:t> Atos 3:19 e 20.</a:t>
            </a:r>
          </a:p>
          <a:p>
            <a:pPr>
              <a:buNone/>
            </a:pPr>
            <a:endParaRPr lang="pt-BR" sz="5400" dirty="0" smtClean="0"/>
          </a:p>
          <a:p>
            <a:pPr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xmlns="" val="389412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85860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t-BR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Primeiros escritos Pg.33, 85 e 86</a:t>
            </a:r>
            <a:endParaRPr lang="pt-BR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57214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t-BR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E ao início do tempo de angústia fomos cheios do Espírito Santo ao sairmos para proclamar o sábado mais amplamente. </a:t>
            </a:r>
            <a:r>
              <a:rPr lang="pt-BR" b="1" dirty="0" smtClean="0"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Primeiros Escritos, Pg. 33.</a:t>
            </a:r>
          </a:p>
          <a:p>
            <a:pPr>
              <a:buNone/>
            </a:pPr>
            <a:r>
              <a:rPr lang="pt-BR" dirty="0" smtClean="0"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O "início do tempo de angústia" ali mencionado, não se refere ao tempo em que as pragas começarão a ser derramadas, mas a um breve período, pouco antes, enquanto Cristo está no santuário. Nesse tempo, enquanto a obra de salvação está se encerrando, tribulações virão sobre a Terra, e as nações ficarão iradas, embora contidas para não impedir a obra do terceiro anjo. </a:t>
            </a:r>
            <a:r>
              <a:rPr lang="pt-BR" b="1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Nesse tempo a "chuva serôdia", ou o refrigério pela presença do Senhor, virá, para dar poder à grande voz do terceiro anjo</a:t>
            </a:r>
            <a:r>
              <a:rPr lang="pt-BR" dirty="0" smtClean="0"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e preparar os santos para estarem de pé no período em que as sete últimas pragas serão derramadas. </a:t>
            </a:r>
            <a:r>
              <a:rPr lang="pt-BR" b="1" dirty="0" smtClean="0"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Primeiros Escritos, Pg. 85 e 86.</a:t>
            </a:r>
            <a:endParaRPr lang="pt-BR" b="1" dirty="0"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18424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4">
              <a:lumMod val="75000"/>
            </a:schemeClr>
          </a:solidFill>
        </p:spPr>
        <p:txBody>
          <a:bodyPr/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Exaltai-O MM. 1992 Pg.18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O grande Criador convocou os exércitos celestiais, para na presença de todos os anjos conferir honra especial </a:t>
            </a:r>
            <a:r>
              <a:rPr lang="pt-BR" b="1" dirty="0" smtClean="0"/>
              <a:t>a Seu Filho</a:t>
            </a:r>
            <a:r>
              <a:rPr lang="pt-BR" dirty="0" smtClean="0"/>
              <a:t>. </a:t>
            </a:r>
            <a:r>
              <a:rPr lang="pt-BR" b="1" dirty="0" smtClean="0"/>
              <a:t>O Filho estava assentado no trono com o Pai,</a:t>
            </a:r>
            <a:r>
              <a:rPr lang="pt-BR" dirty="0" smtClean="0"/>
              <a:t> e a multidão celestial de santos anjos reunida ao redor </a:t>
            </a:r>
            <a:r>
              <a:rPr lang="pt-BR" dirty="0" err="1" smtClean="0"/>
              <a:t>dEles</a:t>
            </a:r>
            <a:r>
              <a:rPr lang="pt-BR" dirty="0" smtClean="0"/>
              <a:t>. O Pai então fez saber que por Sua própria decisão Cristo, Seu Filho, devia ser considerado igual a Ele, assim que em qualquer lugar que estivesse presente Seu Filho, isto valeria pela Sua própria presença.</a:t>
            </a:r>
            <a:endParaRPr lang="pt-B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4">
              <a:lumMod val="50000"/>
            </a:schemeClr>
          </a:solidFill>
        </p:spPr>
        <p:txBody>
          <a:bodyPr/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Exaltai-O MM. 1992 Pg.18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A palavra do Filho devia ser obedecida tão prontamente como a palavra do Pai. </a:t>
            </a:r>
            <a:r>
              <a:rPr lang="pt-BR" b="1" dirty="0" smtClean="0"/>
              <a:t>Seu Filho foi por Ele investido com autoridade para comandar os exércitos celestiais</a:t>
            </a:r>
            <a:r>
              <a:rPr lang="pt-BR" dirty="0" smtClean="0"/>
              <a:t>. Especialmente devia Seu Filho trabalhar em união com Ele na projetada criação da Terra e de cada ser vivente que devia existir sobre ela. O Filho levaria a cabo Sua vontade e Seus propósitos, </a:t>
            </a:r>
            <a:r>
              <a:rPr lang="pt-BR" b="1" dirty="0" smtClean="0"/>
              <a:t>mas nada faria por Si mesmo. A vontade do Pai seria realizada </a:t>
            </a:r>
            <a:r>
              <a:rPr lang="pt-BR" b="1" dirty="0" err="1" smtClean="0"/>
              <a:t>nEle</a:t>
            </a:r>
            <a:r>
              <a:rPr lang="pt-BR" b="1" dirty="0" smtClean="0"/>
              <a:t>.</a:t>
            </a:r>
            <a:endParaRPr lang="pt-BR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 Desejado De Todas As Nações Pg.210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dirty="0" smtClean="0"/>
              <a:t>O humilde Nazareno afirma Sua real nobreza. Ergue-se acima da humanidade, atira de Si o disfarce do pecado e da injúria, e revela-Se - o Honrado dos anjos, o Filho de Deus, </a:t>
            </a:r>
            <a:r>
              <a:rPr lang="pt-BR" b="1" dirty="0" smtClean="0"/>
              <a:t>Um com o Criador do Universo</a:t>
            </a:r>
            <a:r>
              <a:rPr lang="pt-BR" dirty="0" smtClean="0"/>
              <a:t>. Seus ouvintes ficam fascinados. Homem algum já falou palavras como as Suas, nem se portou com tão régia majestade. Seus discursos são claros e positivos, declarando plenamente Sua missão, e o dever do mundo: "O Pai a ninguém julga, mas deu ao Filho todo o juízo; para que todos honrem o Filho, como honram o Pai. Quem não honra o Filho, não honra o Pai que O enviou. ... </a:t>
            </a:r>
            <a:r>
              <a:rPr lang="pt-BR" b="1" dirty="0" smtClean="0"/>
              <a:t>Porque, como o Pai tem a vida em Si mesmo, assim deu também ao Filho ter a vida em Si mesmo. </a:t>
            </a:r>
            <a:r>
              <a:rPr lang="pt-BR" dirty="0" smtClean="0"/>
              <a:t>E deu-Lhe o poder de exercer o juízo, porque é o Filho do homem.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pt-BR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Oséias 6:3</a:t>
            </a:r>
            <a:endParaRPr lang="pt-BR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5400" dirty="0" smtClean="0"/>
              <a:t>3) Então conheçamos, e prossigamos em conhecer ao </a:t>
            </a:r>
            <a:r>
              <a:rPr lang="pt-BR" sz="5400" b="1" dirty="0" smtClean="0"/>
              <a:t>SENHOR</a:t>
            </a:r>
            <a:r>
              <a:rPr lang="pt-BR" sz="5400" dirty="0" smtClean="0"/>
              <a:t>; como a alva, </a:t>
            </a:r>
            <a:r>
              <a:rPr lang="pt-BR" sz="5400" b="1" dirty="0" smtClean="0"/>
              <a:t>a Sua vinda é certa</a:t>
            </a:r>
            <a:r>
              <a:rPr lang="pt-BR" sz="5400" dirty="0" smtClean="0"/>
              <a:t>; </a:t>
            </a:r>
            <a:r>
              <a:rPr lang="pt-BR" sz="5400" b="1" dirty="0" smtClean="0"/>
              <a:t>e ele </a:t>
            </a:r>
            <a:r>
              <a:rPr lang="pt-BR" sz="5400" dirty="0" smtClean="0"/>
              <a:t>descerá sobre nós como a chuva, como chuva serôdia que rega a terra.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 Desejado De Todas As Nações Pg.208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3600" b="1" dirty="0" smtClean="0"/>
              <a:t>Mas o Filho de Deus era submisso à vontade de Seu Pai, e dependente de Seu poder. </a:t>
            </a:r>
            <a:r>
              <a:rPr lang="pt-BR" sz="3600" dirty="0" smtClean="0"/>
              <a:t>Tão plenamente vazio do próprio eu era Jesus, que não elaborava planos para Si mesmo. </a:t>
            </a:r>
            <a:r>
              <a:rPr lang="pt-BR" sz="3600" b="1" dirty="0" smtClean="0"/>
              <a:t>Aceitava os que Deus fazia a Seu respeito, e o Pai os desdobrava dia a dia</a:t>
            </a:r>
            <a:r>
              <a:rPr lang="pt-BR" sz="3600" dirty="0" smtClean="0"/>
              <a:t>. Assim devemos nós confiar em Deus, para que nossa vida seja uma simples operação de Sua vontade.</a:t>
            </a:r>
            <a:endParaRPr lang="pt-BR" sz="3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Exaltai-O MM. 1992 Pg.47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t-BR" sz="4000" dirty="0" smtClean="0"/>
              <a:t>Depois que a Terra foi criada, com sua vida animal, </a:t>
            </a:r>
            <a:r>
              <a:rPr lang="pt-BR" sz="4000" b="1" dirty="0" smtClean="0"/>
              <a:t>o Pai e o Filho levaram a cabo Seu propósito, planejado antes da queda de Satanás, </a:t>
            </a:r>
            <a:r>
              <a:rPr lang="pt-BR" sz="4000" dirty="0" smtClean="0"/>
              <a:t>de fazer o homem à Sua própria imagem. </a:t>
            </a:r>
            <a:r>
              <a:rPr lang="pt-BR" sz="4000" b="1" dirty="0" smtClean="0"/>
              <a:t>Eles</a:t>
            </a:r>
            <a:r>
              <a:rPr lang="pt-BR" sz="4000" dirty="0" smtClean="0"/>
              <a:t> tinham operado juntos na criação da Terra e de cada ser vivente sobre ela. </a:t>
            </a:r>
            <a:r>
              <a:rPr lang="pt-BR" sz="4000" b="1" dirty="0" smtClean="0"/>
              <a:t>E agora disse Deus a Seu Filho: "Façamos o homem à nossa imagem."</a:t>
            </a:r>
            <a:endParaRPr lang="pt-BR" sz="4000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2">
              <a:lumMod val="50000"/>
            </a:schemeClr>
          </a:solidFill>
        </p:spPr>
        <p:txBody>
          <a:bodyPr/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Testemunhos Seletos Vol.1 Pg.228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                        </a:t>
            </a:r>
            <a:r>
              <a:rPr lang="pt-BR" b="1" dirty="0" smtClean="0"/>
              <a:t>Os sofrimentos de Cristo</a:t>
            </a:r>
          </a:p>
          <a:p>
            <a:pPr>
              <a:buNone/>
            </a:pPr>
            <a:r>
              <a:rPr lang="pt-BR" b="1" dirty="0" smtClean="0"/>
              <a:t>Jesus unira-Se ao Pai na criação do mundo. </a:t>
            </a:r>
            <a:r>
              <a:rPr lang="pt-BR" dirty="0" smtClean="0"/>
              <a:t>Por entre os angustiosos sofrimentos do Filho de Deus, unicamente os homens cegos e iludidos permaneciam insensíveis. Os príncipes dos sacerdotes e os anciãos ofendiam o querido Filho de Deus em Suas ânsias de morte. Todavia a natureza inanimada geme em simpatia com Seu ensangüentado e moribundo Autor. A Terra treme. O Sol recusa-se a contemplar a cena. </a:t>
            </a:r>
            <a:endParaRPr lang="pt-B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2">
              <a:lumMod val="50000"/>
            </a:schemeClr>
          </a:solidFill>
        </p:spPr>
        <p:txBody>
          <a:bodyPr/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Testemunhos Seletos Vol.1 Pg.228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O céu se enegrece. Os anjos assistiram à cena de sofrimento até que não mais puderam contemplá-la, e ocultaram o rosto da horrenda visão. Cristo está morrendo! Está como que sem esperança! É retirado o sorriso aprovador do Pai, e aos anjos não é permitido aclarar as sombras da hora terrível. Não podiam senão olhar em assombro a seu amado Comandante, </a:t>
            </a:r>
            <a:r>
              <a:rPr lang="pt-BR" b="1" dirty="0" smtClean="0"/>
              <a:t>a Majestade do Céu, a sofrer o castigo da transgressão do homem à lei do Pai.</a:t>
            </a:r>
            <a:endParaRPr lang="pt-BR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 Desejado De Todas As Nações Pg.769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t-BR" b="1" dirty="0" smtClean="0"/>
              <a:t>                             No Sepulcro De José</a:t>
            </a:r>
          </a:p>
          <a:p>
            <a:pPr>
              <a:buNone/>
            </a:pPr>
            <a:r>
              <a:rPr lang="pt-BR" dirty="0" smtClean="0"/>
              <a:t>No princípio</a:t>
            </a:r>
            <a:r>
              <a:rPr lang="pt-BR" b="1" dirty="0" smtClean="0"/>
              <a:t>, o Pai e o Filho repousaram no sábado </a:t>
            </a:r>
            <a:r>
              <a:rPr lang="pt-BR" dirty="0" smtClean="0"/>
              <a:t>após Sua obra de criação. Quando "os céus, e a Terra e todo o seu exército foram acabados" (Gên. 2:1), o Criador e todos os seres celestiais se regozijaram na contemplação da gloriosa cena. "As estrelas da alva juntas alegremente cantavam, e todos os filhos de Deus rejubilavam." </a:t>
            </a:r>
            <a:r>
              <a:rPr lang="pt-BR" dirty="0" err="1" smtClean="0"/>
              <a:t>Jó</a:t>
            </a:r>
            <a:r>
              <a:rPr lang="pt-BR" dirty="0" smtClean="0"/>
              <a:t> 38:7. Agora Jesus descansava da obra de redenção; e se bem que houvesse dor entre os que O amavam na Terra, reinou contudo alegria no Céu. </a:t>
            </a:r>
            <a:endParaRPr lang="pt-B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Testemunhos Para A Igreja Vol.8 Pg.20-21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3600" dirty="0" smtClean="0"/>
              <a:t>“</a:t>
            </a:r>
            <a:r>
              <a:rPr lang="pt-BR" sz="3600" b="1" dirty="0" smtClean="0"/>
              <a:t>O Espírito </a:t>
            </a:r>
            <a:r>
              <a:rPr lang="pt-BR" sz="3600" b="1" dirty="0" err="1" smtClean="0"/>
              <a:t>dAquele</a:t>
            </a:r>
            <a:r>
              <a:rPr lang="pt-BR" sz="3600" b="1" dirty="0" smtClean="0"/>
              <a:t> que morreu </a:t>
            </a:r>
            <a:r>
              <a:rPr lang="pt-BR" sz="3600" dirty="0" smtClean="0"/>
              <a:t>para que os pecadores vivessem, dirigia a inteira congregação de crentes. Os discípulos não pediram uma benção para si. Arcavam sobre o peso da preocupação pelos pedidos. O evangelho devia ser levado aos confins da terra, e reclamaram a dotação de poder que Cristo prometera.” </a:t>
            </a:r>
            <a:endParaRPr lang="pt-BR" sz="36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-45718"/>
            <a:ext cx="8229600" cy="45719"/>
          </a:xfrm>
        </p:spPr>
        <p:txBody>
          <a:bodyPr>
            <a:normAutofit fontScale="90000"/>
          </a:bodyPr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357166"/>
            <a:ext cx="9144000" cy="650083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t-BR" sz="2400" dirty="0" smtClean="0"/>
              <a:t>	</a:t>
            </a:r>
            <a:r>
              <a:rPr lang="pt-BR" sz="2800" dirty="0" smtClean="0"/>
              <a:t>Cristo se achava então em atitude diversa daquela em que sempre estivera. Seus sofrimentos podem melhor ser descritos nas palavras do profeta: “ Ó espada, ergue-te contra o meu Pastor e contra o varão que é meu companheiro, diz o SENHOR DOS EXÉRCITOS.” Como substituto e refém do pecado, estava Cristo sofrendo sobre a justiça divina. Viu o que significa justiça. Até então, fora como um intercessor por outros; agora, ansiava alguém que por ele intercedesse</a:t>
            </a:r>
            <a:r>
              <a:rPr lang="pt-BR" dirty="0" smtClean="0"/>
              <a:t>.</a:t>
            </a:r>
          </a:p>
          <a:p>
            <a:pPr>
              <a:buNone/>
            </a:pPr>
            <a:r>
              <a:rPr lang="pt-BR" sz="2800" dirty="0" smtClean="0"/>
              <a:t>     </a:t>
            </a:r>
            <a:r>
              <a:rPr lang="pt-BR" sz="2800" b="1" dirty="0" smtClean="0"/>
              <a:t>Ao sentir Cristo </a:t>
            </a:r>
            <a:r>
              <a:rPr lang="pt-BR" sz="2800" b="1" dirty="0" smtClean="0"/>
              <a:t>interrompida </a:t>
            </a:r>
            <a:r>
              <a:rPr lang="pt-BR" sz="2800" b="1" dirty="0" smtClean="0"/>
              <a:t>sua unidade com o Pai</a:t>
            </a:r>
            <a:r>
              <a:rPr lang="pt-BR" sz="2800" dirty="0" smtClean="0"/>
              <a:t>, temia que, em sua natureza humana, não fosse capaz de resistir ao vindouro conflito com os poderes das trevas. No deserto da tentação, estivera em jogo o destino da raça humana. Cristo saíra então vitorioso. Agora viera o tentador para a derradeira e tremenda luta</a:t>
            </a:r>
            <a:r>
              <a:rPr lang="pt-BR" sz="2400" dirty="0" smtClean="0"/>
              <a:t>. </a:t>
            </a:r>
          </a:p>
          <a:p>
            <a:pPr>
              <a:buNone/>
            </a:pPr>
            <a:r>
              <a:rPr lang="pt-BR" sz="2400" dirty="0" smtClean="0"/>
              <a:t>                                                                                                    ODTN.\pg.\686.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sz="6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Ezequiel 39.29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/>
          <a:lstStyle/>
          <a:p>
            <a:pPr>
              <a:buNone/>
            </a:pPr>
            <a:r>
              <a:rPr lang="pt-BR" sz="6000" dirty="0" smtClean="0"/>
              <a:t>29) Nem lhes esconderei mais a minha face, </a:t>
            </a:r>
            <a:r>
              <a:rPr lang="pt-BR" sz="6000" b="1" dirty="0" smtClean="0"/>
              <a:t>pois derramarei o meu Espírito sobre a casa de Israel</a:t>
            </a:r>
            <a:r>
              <a:rPr lang="pt-BR" sz="6000" dirty="0" smtClean="0"/>
              <a:t>, diz o Senhor DEUS. 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pt-BR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Joel 2:28</a:t>
            </a:r>
            <a:endParaRPr lang="pt-BR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4800" dirty="0" smtClean="0"/>
              <a:t>28) E há de ser que, depois derramarei </a:t>
            </a:r>
            <a:r>
              <a:rPr lang="pt-BR" sz="4800" b="1" dirty="0" smtClean="0"/>
              <a:t>o meu Espírito </a:t>
            </a:r>
            <a:r>
              <a:rPr lang="pt-BR" sz="4800" dirty="0" smtClean="0"/>
              <a:t>sobre toda a carne, e vossos filhos e vossas filhas profetizarão, os vossos velhos terão sonhos, os vossos jovens terão visões.</a:t>
            </a:r>
            <a:endParaRPr lang="pt-BR" sz="48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pt-BR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Zacarias 4:6</a:t>
            </a:r>
            <a:endParaRPr lang="pt-BR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4800" dirty="0" smtClean="0"/>
              <a:t>6) E respondeu-me, dizendo: Esta é a palavra do SENHOR a Zorobabel, dizendo: Não por força nem por violência, mas sim pelo meu Espírito, diz o SENHOR dos Exércitos. </a:t>
            </a:r>
            <a:endParaRPr lang="pt-BR" sz="4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pt-BR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Mateus 13:11</a:t>
            </a:r>
            <a:endParaRPr lang="pt-BR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6000" dirty="0" smtClean="0"/>
              <a:t>11) Ele, respondendo, disse-lhes: Porque a vós é dado conhecer </a:t>
            </a:r>
            <a:r>
              <a:rPr lang="pt-BR" sz="6000" b="1" dirty="0" smtClean="0"/>
              <a:t>os mistérios </a:t>
            </a:r>
            <a:r>
              <a:rPr lang="pt-BR" sz="6000" dirty="0" smtClean="0"/>
              <a:t>do reino dos céus, mas a eles não lhes é dado; </a:t>
            </a:r>
            <a:endParaRPr lang="pt-BR" sz="60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sz="7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Zacarias 7:12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4400" dirty="0" smtClean="0"/>
              <a:t>12) Sim, fizeram os seus corações como pedra de diamante, para que não ouvissem a lei, nem as palavras que o SENHOR dos Exércitos </a:t>
            </a:r>
            <a:r>
              <a:rPr lang="pt-BR" sz="4400" b="1" dirty="0" smtClean="0"/>
              <a:t>enviara pelo seu Espírito por intermédio dos primeiros profetas; </a:t>
            </a:r>
            <a:r>
              <a:rPr lang="pt-BR" sz="4400" dirty="0" smtClean="0"/>
              <a:t>daí veio a grande ira do SENHOR dos Exércitos.</a:t>
            </a:r>
            <a:endParaRPr lang="pt-BR" sz="44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sz="7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Mateus 1.18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5400" dirty="0" smtClean="0"/>
              <a:t>18) Ora, o nascimento de Jesus Cristo foi assim: Estando Maria, sua mãe, desposada com José, antes de se ajuntarem, </a:t>
            </a:r>
            <a:r>
              <a:rPr lang="pt-BR" sz="5400" b="1" dirty="0" smtClean="0"/>
              <a:t>achou-se ter concebido do Espírito Santo.</a:t>
            </a:r>
            <a:endParaRPr lang="pt-BR" sz="5400" b="1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sz="6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Mateus 10.20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6600" dirty="0" smtClean="0"/>
              <a:t>20) Porque não sois vós quem falará, </a:t>
            </a:r>
            <a:r>
              <a:rPr lang="pt-BR" sz="6600" b="1" dirty="0" smtClean="0"/>
              <a:t>mas o Espírito de vosso Pai </a:t>
            </a:r>
            <a:r>
              <a:rPr lang="pt-BR" sz="6600" dirty="0" smtClean="0"/>
              <a:t>é que fala em vós. </a:t>
            </a:r>
            <a:endParaRPr lang="pt-BR" sz="66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sz="7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Mateus 12.28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6600" dirty="0" smtClean="0"/>
              <a:t>28) Mas, se eu expulso os demônios </a:t>
            </a:r>
            <a:r>
              <a:rPr lang="pt-BR" sz="6600" b="1" dirty="0" smtClean="0"/>
              <a:t>pelo Espírito de Deus</a:t>
            </a:r>
            <a:r>
              <a:rPr lang="pt-BR" sz="6600" dirty="0" smtClean="0"/>
              <a:t>, logo é chegado a vós o reino de Deus. </a:t>
            </a:r>
            <a:endParaRPr lang="pt-BR" sz="66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sz="7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Marcos 1:8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6000" dirty="0" smtClean="0"/>
              <a:t>8) Eu, em verdade, tenho-vos batizado com água; ele, porém, </a:t>
            </a:r>
            <a:r>
              <a:rPr lang="pt-BR" sz="6000" b="1" dirty="0" smtClean="0"/>
              <a:t>vos batizará com o Espírito Santo. </a:t>
            </a:r>
            <a:endParaRPr lang="pt-BR" sz="6000" b="1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sz="7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Marcos 12:36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5400" dirty="0" smtClean="0"/>
              <a:t>36) O próprio Davi disse pelo </a:t>
            </a:r>
            <a:r>
              <a:rPr lang="pt-BR" sz="5400" b="1" dirty="0" smtClean="0"/>
              <a:t>Espírito Santo</a:t>
            </a:r>
            <a:r>
              <a:rPr lang="pt-BR" sz="5400" dirty="0" smtClean="0"/>
              <a:t>: O Senhor disse ao meu Senhor: Assenta-te à minha direita Até que eu ponha os teus inimigos por escabelo dos teus pés. </a:t>
            </a:r>
            <a:endParaRPr lang="pt-BR" sz="54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sz="7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Marcos 13:11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4400" dirty="0" smtClean="0"/>
              <a:t>11) Quando, pois, vos conduzirem e vos entregarem, não estejais solícitos de antemão pelo que haveis de dizer, nem premediteis; mas, o que vos for dado naquela hora, isso falai, porque não sois vós os que falais, </a:t>
            </a:r>
            <a:r>
              <a:rPr lang="pt-BR" sz="4400" b="1" dirty="0" smtClean="0"/>
              <a:t>mas o Espírito Santo. </a:t>
            </a:r>
            <a:endParaRPr lang="pt-BR" sz="4400" b="1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sz="6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Lucas 1:35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4400" dirty="0" smtClean="0"/>
              <a:t>35) E, respondendo o anjo, disse-lhe: Descerá sobre ti </a:t>
            </a:r>
            <a:r>
              <a:rPr lang="pt-BR" sz="4400" b="1" dirty="0" smtClean="0"/>
              <a:t>o Espírito Santo</a:t>
            </a:r>
            <a:r>
              <a:rPr lang="pt-BR" sz="4400" dirty="0" smtClean="0"/>
              <a:t>, e a </a:t>
            </a:r>
            <a:r>
              <a:rPr lang="pt-BR" sz="4400" b="1" dirty="0" smtClean="0"/>
              <a:t>virtude do Altíssimo </a:t>
            </a:r>
            <a:r>
              <a:rPr lang="pt-BR" sz="4400" dirty="0" smtClean="0"/>
              <a:t>te cobrirá com a sua sombra; por isso também o Santo, que de ti há de nascer, será </a:t>
            </a:r>
            <a:r>
              <a:rPr lang="pt-BR" sz="4400" b="1" dirty="0" smtClean="0"/>
              <a:t>chamado Filho de Deus. </a:t>
            </a:r>
            <a:endParaRPr lang="pt-BR" sz="4400" b="1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sz="6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Lucas 11:13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5400" dirty="0" smtClean="0"/>
              <a:t>13) Pois se vós, sendo maus, sabeis dar boas dádivas aos vossos filhos, quanto mais dará </a:t>
            </a:r>
            <a:r>
              <a:rPr lang="pt-BR" sz="5400" b="1" dirty="0" smtClean="0"/>
              <a:t>o Pai celestial o Espírito Santo </a:t>
            </a:r>
            <a:r>
              <a:rPr lang="pt-BR" sz="5400" dirty="0" smtClean="0"/>
              <a:t>àqueles que lho pedirem? </a:t>
            </a:r>
            <a:endParaRPr lang="pt-BR" sz="54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pt-BR" sz="6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Lucas 23:46</a:t>
            </a:r>
            <a:endParaRPr lang="pt-BR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6000" dirty="0" smtClean="0"/>
              <a:t>46) E, clamando Jesus com grande voz, disse: Pai, nas tuas mãos entrego o meu espírito. E, havendo dito isto, expirou. </a:t>
            </a:r>
            <a:endParaRPr lang="pt-BR" sz="6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pt-BR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Colossenses 2:2</a:t>
            </a:r>
            <a:endParaRPr lang="pt-BR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t-BR" sz="6000" dirty="0" smtClean="0"/>
              <a:t>2) Para que os seus corações sejam consolados, e estejam unidos em amor, e enriquecidos da plenitude da inteligência, para conhecimento do mistério de Deus e Pai, Cristo, </a:t>
            </a:r>
          </a:p>
          <a:p>
            <a:pPr>
              <a:buNone/>
            </a:pPr>
            <a:r>
              <a:rPr lang="pt-BR" sz="6000" dirty="0" smtClean="0"/>
              <a:t>3) Em quem estão escondidos todos os tesouros da sabedoria e da ciência. </a:t>
            </a:r>
          </a:p>
          <a:p>
            <a:pPr>
              <a:buNone/>
            </a:pPr>
            <a:endParaRPr lang="pt-BR" sz="60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pt-BR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João 3.8</a:t>
            </a:r>
            <a:endParaRPr lang="pt-BR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5400" dirty="0" smtClean="0"/>
              <a:t>8) O vento assopra onde quer, e ouves a sua voz, mas não sabes de onde vem, nem para onde vai; </a:t>
            </a:r>
            <a:r>
              <a:rPr lang="pt-BR" sz="5400" b="1" dirty="0" smtClean="0"/>
              <a:t>assim é todo aquele que é nascido do Espírito. </a:t>
            </a:r>
            <a:endParaRPr lang="pt-BR" sz="5400" b="1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pt-BR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João 3:6 </a:t>
            </a:r>
            <a:endParaRPr lang="pt-BR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7200" dirty="0" smtClean="0"/>
              <a:t>6) O que é nascido da carne é carne, e o que é nascido </a:t>
            </a:r>
            <a:r>
              <a:rPr lang="pt-BR" sz="7200" b="1" dirty="0" smtClean="0"/>
              <a:t>do Espírito é espírito.</a:t>
            </a:r>
            <a:endParaRPr lang="pt-BR" sz="7200" b="1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sz="7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João 3:34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/>
          <a:lstStyle/>
          <a:p>
            <a:pPr>
              <a:buNone/>
            </a:pPr>
            <a:r>
              <a:rPr lang="pt-BR" sz="6000" dirty="0" smtClean="0"/>
              <a:t>34) Porque aquele que Deus enviou fala as palavras de Deus; pois não </a:t>
            </a:r>
            <a:r>
              <a:rPr lang="pt-BR" sz="6000" b="1" dirty="0" smtClean="0"/>
              <a:t>lhe dá Deus o Espírito por medida.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sz="6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João 4:23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5400" dirty="0" smtClean="0"/>
              <a:t>23) Mas a hora vem, e agora é, em que os verdadeiros adoradores adorarão </a:t>
            </a:r>
            <a:r>
              <a:rPr lang="pt-BR" sz="5400" b="1" dirty="0" smtClean="0"/>
              <a:t>o Pai em espírito e em verdade;</a:t>
            </a:r>
            <a:r>
              <a:rPr lang="pt-BR" sz="5400" dirty="0" smtClean="0"/>
              <a:t> porque o Pai procura a tais que assim o adorem. </a:t>
            </a:r>
            <a:endParaRPr lang="pt-BR" sz="540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pt-BR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João 4:24</a:t>
            </a:r>
            <a:endParaRPr lang="pt-BR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6600" dirty="0" smtClean="0"/>
              <a:t>24) </a:t>
            </a:r>
            <a:r>
              <a:rPr lang="pt-BR" sz="6600" b="1" dirty="0" smtClean="0"/>
              <a:t>Deus é Espírito</a:t>
            </a:r>
            <a:r>
              <a:rPr lang="pt-BR" sz="6600" dirty="0" smtClean="0"/>
              <a:t>, e importa que os que o adoram o adorem em espírito e em verdade.</a:t>
            </a:r>
          </a:p>
          <a:p>
            <a:pPr>
              <a:buNone/>
            </a:pPr>
            <a:r>
              <a:rPr lang="pt-BR" sz="3600" dirty="0" smtClean="0"/>
              <a:t>nota(</a:t>
            </a:r>
            <a:r>
              <a:rPr lang="pt-BR" sz="3600" b="1" dirty="0" smtClean="0"/>
              <a:t>Deus é Espírito </a:t>
            </a:r>
            <a:r>
              <a:rPr lang="pt-BR" sz="3600" dirty="0" smtClean="0"/>
              <a:t>e não um espírito deus) </a:t>
            </a:r>
            <a:endParaRPr lang="pt-BR" sz="36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pt-BR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João 7:39</a:t>
            </a:r>
            <a:endParaRPr lang="pt-BR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5400" dirty="0" smtClean="0"/>
              <a:t>39) E isto disse ele do Espírito que haviam de receber os que nele cressem; porque o Espírito Santo ainda não fora dado, </a:t>
            </a:r>
            <a:r>
              <a:rPr lang="pt-BR" sz="5400" b="1" dirty="0" smtClean="0"/>
              <a:t>por ainda Jesus não ter sido glorificado.</a:t>
            </a:r>
            <a:endParaRPr lang="pt-BR" sz="5400" b="1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pt-BR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João 20:22</a:t>
            </a:r>
            <a:endParaRPr lang="pt-BR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6600" dirty="0" smtClean="0"/>
              <a:t>22) E, havendo dito isto, assoprou sobre eles e disse-lhes: Recebei o Espírito Santo.</a:t>
            </a:r>
            <a:endParaRPr lang="pt-BR" sz="66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sz="6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Atos 1:16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4800" dirty="0" smtClean="0"/>
              <a:t>16) Homens irmãos, convinha que se cumprisse a Escritura que o Espírito Santo predisse pela boca de Davi, acerca de Judas, que foi o guia daqueles que prenderam a Jesus;</a:t>
            </a:r>
            <a:endParaRPr lang="pt-BR" sz="4800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sz="6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Atos 2:33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5400" dirty="0" smtClean="0"/>
              <a:t>33) De sorte que, exaltado pela destra de Deus, e tendo recebido do Pai a promessa do Espírito Santo, derramou isto que vós agora vedes e ouvis.</a:t>
            </a:r>
            <a:endParaRPr lang="pt-BR" sz="5400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sz="6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Atos 6:10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8000" dirty="0" smtClean="0"/>
              <a:t>10) E não podiam resistir à sabedoria, e ao Espírito com que falava.</a:t>
            </a:r>
            <a:endParaRPr lang="pt-BR" sz="8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pt-BR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Romanos 16:25-27</a:t>
            </a:r>
            <a:endParaRPr lang="pt-BR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t-BR" sz="6000" dirty="0" smtClean="0"/>
              <a:t>25) Ora, àquele que é poderoso para vos confirmar segundo o meu evangelho e a pregação de Jesus Cristo, conforme a revelação do </a:t>
            </a:r>
            <a:r>
              <a:rPr lang="pt-BR" sz="6000" b="1" dirty="0" smtClean="0"/>
              <a:t>mistério</a:t>
            </a:r>
            <a:r>
              <a:rPr lang="pt-BR" sz="6000" dirty="0" smtClean="0"/>
              <a:t> que desde tempos eternos esteve oculto, </a:t>
            </a:r>
          </a:p>
          <a:p>
            <a:pPr>
              <a:buNone/>
            </a:pPr>
            <a:r>
              <a:rPr lang="pt-BR" sz="6000" dirty="0" smtClean="0"/>
              <a:t>26) Mas que se manifestou agora, e se notificou pelas Escrituras dos profetas, segundo o mandamento do Deus eterno, a todas as nações para obediência da fé; </a:t>
            </a:r>
          </a:p>
          <a:p>
            <a:pPr>
              <a:buNone/>
            </a:pPr>
            <a:r>
              <a:rPr lang="pt-BR" sz="6000" dirty="0" smtClean="0"/>
              <a:t>27) </a:t>
            </a:r>
            <a:r>
              <a:rPr lang="pt-BR" sz="6000" b="1" dirty="0" smtClean="0"/>
              <a:t>Ao único Deus</a:t>
            </a:r>
            <a:r>
              <a:rPr lang="pt-BR" sz="6000" dirty="0" smtClean="0"/>
              <a:t>, sábio, seja dada glória por Jesus Cristo para todo o sempre. Amém.  </a:t>
            </a:r>
          </a:p>
          <a:p>
            <a:pPr>
              <a:buNone/>
            </a:pPr>
            <a:endParaRPr lang="pt-BR" sz="6000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sz="6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Atos 8:18-19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/>
          <a:lstStyle/>
          <a:p>
            <a:pPr>
              <a:buNone/>
            </a:pPr>
            <a:r>
              <a:rPr lang="pt-BR" sz="4400" dirty="0" smtClean="0"/>
              <a:t>18) E Simão, vendo que pela imposição das mãos dos apóstolos era dado o Espírito Santo, lhes ofereceu dinheiro,</a:t>
            </a:r>
          </a:p>
          <a:p>
            <a:pPr>
              <a:buNone/>
            </a:pPr>
            <a:r>
              <a:rPr lang="pt-BR" sz="4400" dirty="0" smtClean="0"/>
              <a:t>19) Dizendo: Daime também a mim esse poder, para que aquele sobre quem eu puser as mãos receba o Espírito Santo.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pt-BR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Atos 28:25</a:t>
            </a:r>
            <a:endParaRPr lang="pt-BR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5400" dirty="0" smtClean="0"/>
              <a:t>25) E, como ficaram entre si discordes, despediram-se, dizendo Paulo esta palavra: Bem falou o Espírito Santo a nossos pais pelo profeta Isaías,</a:t>
            </a:r>
            <a:endParaRPr lang="pt-BR" sz="5400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pt-BR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Romanos 8:9</a:t>
            </a:r>
            <a:endParaRPr lang="pt-BR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5400" dirty="0" smtClean="0"/>
              <a:t>9) Vós, porém, não estais na carne, mas no Espírito, se é que o Espírito de Deus habita em vós. Mas, se alguém não tem o Espírito de Cristo, esse tal não é dele.</a:t>
            </a:r>
            <a:endParaRPr lang="pt-BR" sz="5400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pt-BR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Romanos 8:11</a:t>
            </a:r>
            <a:endParaRPr lang="pt-BR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4400" dirty="0" smtClean="0"/>
              <a:t>11) E, se o Espírito daquele que dentre os mortos ressuscitou a Jesus habita em vós, aquele que dentre os mortos ressuscitou a Cristo também </a:t>
            </a:r>
            <a:r>
              <a:rPr lang="pt-BR" sz="4400" b="1" dirty="0" smtClean="0"/>
              <a:t>vivificará os vossos corpos mortais, pelo seu Espírito que em vós habita.</a:t>
            </a:r>
            <a:endParaRPr lang="pt-BR" sz="4400" b="1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pt-BR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Atos 5:30</a:t>
            </a:r>
            <a:endParaRPr lang="pt-BR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6000" dirty="0" smtClean="0"/>
              <a:t>30) </a:t>
            </a:r>
            <a:r>
              <a:rPr lang="pt-BR" sz="6000" b="1" dirty="0" smtClean="0"/>
              <a:t>O Deus de nossos pais ressuscitou a Jesus</a:t>
            </a:r>
            <a:r>
              <a:rPr lang="pt-BR" sz="6000" dirty="0" smtClean="0"/>
              <a:t>, ao qual vós matastes, suspendendo-o no madeiro.</a:t>
            </a:r>
            <a:endParaRPr lang="pt-BR" sz="6000" b="1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pt-BR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 Coríntios 2:11</a:t>
            </a:r>
            <a:endParaRPr lang="pt-BR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/>
          <a:lstStyle/>
          <a:p>
            <a:pPr>
              <a:buNone/>
            </a:pPr>
            <a:r>
              <a:rPr lang="pt-BR" sz="4800" dirty="0" smtClean="0"/>
              <a:t>11) Porque, qual dos homens sabe as coisas do homem, senão o espírito do homem, que nele está? </a:t>
            </a:r>
            <a:r>
              <a:rPr lang="pt-BR" sz="4800" b="1" dirty="0" smtClean="0"/>
              <a:t>Assim também ninguém sabe as coisas de Deus, senão o Espírito de Deus.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pt-BR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 Coríntios 2:10</a:t>
            </a:r>
            <a:endParaRPr lang="pt-BR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/>
          <a:lstStyle/>
          <a:p>
            <a:pPr>
              <a:buNone/>
            </a:pPr>
            <a:r>
              <a:rPr lang="pt-BR" sz="6000" dirty="0" smtClean="0"/>
              <a:t>10) Mas Deus no-las revelou </a:t>
            </a:r>
            <a:r>
              <a:rPr lang="pt-BR" sz="6000" b="1" dirty="0" smtClean="0"/>
              <a:t>pelo seu Espírito</a:t>
            </a:r>
            <a:r>
              <a:rPr lang="pt-BR" sz="6000" dirty="0" smtClean="0"/>
              <a:t>; porque o Espírito penetra todas as coisas, ainda as profundezas de Deus.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pt-BR" sz="6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 Coríntios 3:16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7200" dirty="0" smtClean="0"/>
              <a:t>16) Não sabeis vós que sois o templo de Deus e que o Espírito de Deus habita em vós?</a:t>
            </a:r>
            <a:endParaRPr lang="pt-BR" sz="7200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pt-BR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 Coríntios 6:19</a:t>
            </a:r>
            <a:endParaRPr lang="pt-BR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5400" dirty="0" smtClean="0"/>
              <a:t>19) Ou não sabeis que o vosso corpo é o templo do Espírito Santo, que habita em vós, proveniente de Deus, e que não sois de vós mesmos?</a:t>
            </a:r>
            <a:endParaRPr lang="pt-BR" sz="5400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pt-BR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Gálatas 4:6</a:t>
            </a:r>
            <a:endParaRPr lang="pt-BR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6600" dirty="0" smtClean="0"/>
              <a:t>6) E, porque sois filhos, Deus enviou aos vossos corações </a:t>
            </a:r>
            <a:r>
              <a:rPr lang="pt-BR" sz="6600" b="1" dirty="0" smtClean="0"/>
              <a:t>o Espírito de seu Filho, que clama: Aba, Pai.</a:t>
            </a:r>
            <a:endParaRPr lang="pt-BR" sz="6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pt-BR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 Coríntios 2:12</a:t>
            </a:r>
            <a:endParaRPr lang="pt-BR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pt-BR" sz="6000" dirty="0" smtClean="0"/>
              <a:t>12) Mas nós não recebemos o espírito do mundo, </a:t>
            </a:r>
            <a:r>
              <a:rPr lang="pt-BR" sz="6000" b="1" dirty="0" smtClean="0"/>
              <a:t>mas o Espírito que provém de Deus</a:t>
            </a:r>
            <a:r>
              <a:rPr lang="pt-BR" sz="6000" dirty="0" smtClean="0"/>
              <a:t>, para que pudéssemos conhecer o que nos é dado gratuitamente por Deus. </a:t>
            </a:r>
          </a:p>
          <a:p>
            <a:pPr>
              <a:buNone/>
            </a:pPr>
            <a:endParaRPr lang="pt-BR" sz="6000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sz="7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Efésios 2:22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6600" dirty="0" smtClean="0"/>
              <a:t>22) No qual também vós juntamente sois edificados para morada de </a:t>
            </a:r>
            <a:r>
              <a:rPr lang="pt-BR" sz="6600" b="1" dirty="0" smtClean="0"/>
              <a:t>Deus em Espírito.</a:t>
            </a:r>
            <a:endParaRPr lang="pt-BR" sz="6600" b="1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sz="7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Efésios 4:30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6600" dirty="0" smtClean="0"/>
              <a:t>30) E não entristeçais o </a:t>
            </a:r>
            <a:r>
              <a:rPr lang="pt-BR" sz="6600" b="1" dirty="0" smtClean="0"/>
              <a:t>Espírito Santo de Deus</a:t>
            </a:r>
            <a:r>
              <a:rPr lang="pt-BR" sz="6600" dirty="0" smtClean="0"/>
              <a:t>, no qual estais selados para o dia da redenção.</a:t>
            </a:r>
            <a:endParaRPr lang="pt-BR" sz="6600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pt-BR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Filipenses 1:19</a:t>
            </a:r>
            <a:endParaRPr lang="pt-BR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6000" dirty="0" smtClean="0"/>
              <a:t>19) Porque sei que disto me resultará salvação, pela vossa oração e pelo socorro do </a:t>
            </a:r>
            <a:r>
              <a:rPr lang="pt-BR" sz="6000" b="1" dirty="0" smtClean="0"/>
              <a:t>Espírito de Jesus Cristo</a:t>
            </a:r>
            <a:r>
              <a:rPr lang="pt-BR" sz="6000" dirty="0" smtClean="0"/>
              <a:t>,</a:t>
            </a:r>
            <a:endParaRPr lang="pt-BR" sz="6000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sz="6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 Timóteo 3:16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/>
          <a:lstStyle/>
          <a:p>
            <a:pPr>
              <a:buNone/>
            </a:pPr>
            <a:r>
              <a:rPr lang="pt-BR" sz="4400" dirty="0" smtClean="0"/>
              <a:t>16) E, sem dúvida alguma, grande é o mistério da piedade: Deus se manifestou em carne, </a:t>
            </a:r>
            <a:r>
              <a:rPr lang="pt-BR" sz="4400" b="1" dirty="0" smtClean="0"/>
              <a:t>foi justificado no Espírito, </a:t>
            </a:r>
            <a:r>
              <a:rPr lang="pt-BR" sz="4400" dirty="0" smtClean="0"/>
              <a:t>visto dos anjos, pregado aos gentios, crido no mundo, recebido acima na glória.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pt-BR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 Pedro 1:11</a:t>
            </a:r>
            <a:endParaRPr lang="pt-BR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4400" dirty="0" smtClean="0"/>
              <a:t>11) Indagando que tempo ou que ocasião de tempo o Espírito de Cristo, que estava neles, indicava, anteriormente testificando os sofrimentos que a Cristo haviam de vir, e a glória que se lhes havia de seguir.</a:t>
            </a:r>
            <a:endParaRPr lang="pt-BR" sz="4400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pt-BR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II Pedro 1:21</a:t>
            </a:r>
            <a:endParaRPr lang="pt-BR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5400" dirty="0" smtClean="0"/>
              <a:t>21) Porque a profecia nunca foi produzida por vontade de homem algum, mas os </a:t>
            </a:r>
            <a:r>
              <a:rPr lang="pt-BR" sz="5400" b="1" dirty="0" smtClean="0"/>
              <a:t>homens santos de Deus falaram inspirados pelo Espírito Santo.</a:t>
            </a:r>
            <a:endParaRPr lang="pt-BR" sz="5400" b="1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sz="7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 João 3:24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5400" dirty="0" smtClean="0"/>
              <a:t>24) E aquele que guarda os seus mandamentos nele está, e ele nele. </a:t>
            </a:r>
            <a:r>
              <a:rPr lang="pt-BR" sz="5400" b="1" dirty="0" smtClean="0"/>
              <a:t>E nisto conhecemos que ele está em nós, pelo Espírito que nos tem dado.</a:t>
            </a:r>
            <a:endParaRPr lang="pt-BR" sz="5400" b="1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sz="7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 João 4:13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6600" dirty="0" smtClean="0"/>
              <a:t>13) Nisto conhecemos que estamos nele, e ele em nós, </a:t>
            </a:r>
            <a:r>
              <a:rPr lang="pt-BR" sz="6600" b="1" dirty="0" smtClean="0"/>
              <a:t>pois que nos deu do seu Espírito.</a:t>
            </a:r>
            <a:endParaRPr lang="pt-BR" sz="6600" b="1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sz="7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Apocalipse 1:4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5400" dirty="0" smtClean="0"/>
              <a:t>4) João, às sete igrejas que estão na Ásia: Graça e paz seja convosco da parte daquele que é, e que era, e que há de vir, </a:t>
            </a:r>
            <a:r>
              <a:rPr lang="pt-BR" sz="5400" b="1" dirty="0" smtClean="0"/>
              <a:t>e da dos sete espíritos que estão diante do seu trono;</a:t>
            </a:r>
            <a:endParaRPr lang="pt-BR" sz="5400" b="1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pt-BR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Apocalipse 3:1</a:t>
            </a:r>
            <a:endParaRPr lang="pt-BR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4800" dirty="0" smtClean="0"/>
              <a:t>1) E AO anjo da igreja que está em Sardes escreve: </a:t>
            </a:r>
            <a:r>
              <a:rPr lang="pt-BR" sz="4800" b="1" dirty="0" smtClean="0"/>
              <a:t>Isto diz o que tem os sete espíritos de Deus</a:t>
            </a:r>
            <a:r>
              <a:rPr lang="pt-BR" sz="4800" dirty="0" smtClean="0"/>
              <a:t>, e as sete estrelas: Conheço as tuas obras, que tens nome de que vives, e estás morto.</a:t>
            </a:r>
            <a:endParaRPr lang="pt-BR" sz="4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pt-BR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 Coríntios 2:11-12</a:t>
            </a:r>
            <a:endParaRPr lang="pt-BR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t-BR" sz="6000" dirty="0" smtClean="0"/>
              <a:t>11) Porque, qual dos homens sabe as coisas do homem</a:t>
            </a:r>
            <a:r>
              <a:rPr lang="pt-BR" sz="6000" b="1" dirty="0" smtClean="0"/>
              <a:t>, senão o espírito do homem, que nele está</a:t>
            </a:r>
            <a:r>
              <a:rPr lang="pt-BR" sz="6000" dirty="0" smtClean="0"/>
              <a:t>? </a:t>
            </a:r>
            <a:r>
              <a:rPr lang="pt-BR" sz="6000" b="1" dirty="0" smtClean="0"/>
              <a:t>Assim também ninguém sabe as coisas de Deus, senão o Espírito de Deus. </a:t>
            </a:r>
          </a:p>
          <a:p>
            <a:pPr>
              <a:buNone/>
            </a:pPr>
            <a:r>
              <a:rPr lang="pt-BR" sz="6000" dirty="0" smtClean="0"/>
              <a:t>12) Mas nós não recebemos o espírito do mundo, mas o Espírito que provém de Deus, para que pudéssemos conhecer o que nos é dado gratuitamente por Deus. </a:t>
            </a:r>
          </a:p>
          <a:p>
            <a:pPr>
              <a:buNone/>
            </a:pPr>
            <a:endParaRPr lang="pt-BR" sz="6000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pt-BR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Apocalipse 4:5</a:t>
            </a:r>
            <a:endParaRPr lang="pt-BR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5400" dirty="0" smtClean="0"/>
              <a:t>5) E do trono saíam relâmpagos, e trovões, e vozes; e diante do trono ardiam sete lâmpadas de fogo, </a:t>
            </a:r>
            <a:r>
              <a:rPr lang="pt-BR" sz="5400" b="1" dirty="0" smtClean="0"/>
              <a:t>as quais são os sete espíritos de Deus.</a:t>
            </a:r>
            <a:endParaRPr lang="pt-BR" sz="5400" b="1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pt-BR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Apocalipse 5:6</a:t>
            </a:r>
            <a:endParaRPr lang="pt-BR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4400" dirty="0" smtClean="0"/>
              <a:t>6) E olhei, e eis que estava no meio do trono e dos quatro animais viventes e entre os anciãos </a:t>
            </a:r>
            <a:r>
              <a:rPr lang="pt-BR" sz="4400" b="1" dirty="0" smtClean="0"/>
              <a:t>um Cordeiro</a:t>
            </a:r>
            <a:r>
              <a:rPr lang="pt-BR" sz="4400" dirty="0" smtClean="0"/>
              <a:t>, </a:t>
            </a:r>
            <a:r>
              <a:rPr lang="pt-BR" sz="4400" b="1" dirty="0" smtClean="0"/>
              <a:t>como havendo sido morto, e tinha sete chifres e sete olhos, que são os sete espíritos de Deus enviados a toda a terra.</a:t>
            </a:r>
            <a:endParaRPr lang="pt-BR" sz="4400" b="1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pt-BR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Apocalipse 19:10</a:t>
            </a:r>
            <a:endParaRPr lang="pt-BR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4400" dirty="0" smtClean="0"/>
              <a:t>10) E eu lancei-me a seus pés para o adorar; mas ele disse-me: Olha não faças tal; sou teu conservo, e de teus irmãos, que têm o testemunho de Jesus. </a:t>
            </a:r>
            <a:r>
              <a:rPr lang="pt-BR" sz="4400" b="1" dirty="0" smtClean="0"/>
              <a:t>Adora a Deus; porque o testemunho de Jesus é o espírito de profecia.</a:t>
            </a:r>
            <a:endParaRPr lang="pt-BR" sz="4400" b="1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 descr="Uriah Smith (1832-190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00232" y="1428737"/>
            <a:ext cx="4714908" cy="5429263"/>
          </a:xfrm>
        </p:spPr>
      </p:pic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Texto de Uriah Smith Boletim Diário da Conferencia Geral Vol.4, 14 de março de 1891 Pg.146-147</a:t>
            </a:r>
            <a:endParaRPr lang="pt-B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0" y="2143116"/>
            <a:ext cx="19800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Nas.1832 Mor1903</a:t>
            </a:r>
            <a:endParaRPr lang="pt-BR" sz="2800" b="1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3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pt-B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Texto de Uriah Smith Boletim Diário da Conferencia Geral Vol.4, 14 de março de 1891 Pg.146-147</a:t>
            </a:r>
            <a:endParaRPr lang="pt-B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7200" b="1" dirty="0" smtClean="0"/>
              <a:t>“O Espírito Santo é o Espírito de Deus; ele também é o Espírito de Cristo”</a:t>
            </a:r>
            <a:endParaRPr lang="pt-BR" sz="7200" b="1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 descr="Uriah Smith (1832-190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57356" y="1428737"/>
            <a:ext cx="5143536" cy="5429263"/>
          </a:xfrm>
        </p:spPr>
      </p:pic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E.J Waggoner, Cristo e Sua justiça Pg.23 1890</a:t>
            </a:r>
            <a:endParaRPr lang="pt-BR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0" y="0"/>
            <a:ext cx="9144000" cy="142873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E.J Waggoner, Cristo e Sua justiça Pg.23 1890</a:t>
            </a:r>
            <a:endParaRPr kumimoji="0" lang="pt-BR" sz="36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0" y="2143116"/>
            <a:ext cx="19800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Nas.1855 Mor1916</a:t>
            </a:r>
            <a:endParaRPr lang="pt-BR" sz="2800" b="1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3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pt-B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E.J Waggoner, Cristo e Sua justiça Pg.23 1890</a:t>
            </a:r>
            <a:endParaRPr lang="pt-BR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6000" dirty="0" smtClean="0"/>
              <a:t>“Aqui nós encontramos que o Espírito Santo é tanto o Espírito de Deus como o Espírito de Cristo”.</a:t>
            </a:r>
            <a:endParaRPr lang="pt-BR" sz="6000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 descr="Uriah Smith (1832-190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28794" y="1428737"/>
            <a:ext cx="5072098" cy="5429263"/>
          </a:xfrm>
        </p:spPr>
      </p:pic>
      <p:sp>
        <p:nvSpPr>
          <p:cNvPr id="9" name="CaixaDeTexto 8"/>
          <p:cNvSpPr txBox="1"/>
          <p:nvPr/>
        </p:nvSpPr>
        <p:spPr>
          <a:xfrm>
            <a:off x="0" y="2143116"/>
            <a:ext cx="19800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Nas.1832 Mor1924</a:t>
            </a:r>
            <a:endParaRPr lang="pt-BR" sz="2800" b="1" dirty="0"/>
          </a:p>
        </p:txBody>
      </p:sp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J.N Loughborough Review &amp; Herald 13 de Setembro de 1898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3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J.N Loughborough Review &amp; Herald 13 de Setembro de 1898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4800" b="1" dirty="0" smtClean="0"/>
              <a:t>“Aprendemos por está linguagem que quando nós falamos do Espírito de Deus, nós estamos na verdade falando de Sua presença e poder”.</a:t>
            </a:r>
            <a:endParaRPr lang="pt-BR" sz="4800" b="1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 descr="Uriah Smith (1832-190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3108" y="1428737"/>
            <a:ext cx="4500594" cy="5429263"/>
          </a:xfrm>
        </p:spPr>
      </p:pic>
      <p:sp>
        <p:nvSpPr>
          <p:cNvPr id="9" name="CaixaDeTexto 8"/>
          <p:cNvSpPr txBox="1"/>
          <p:nvPr/>
        </p:nvSpPr>
        <p:spPr>
          <a:xfrm>
            <a:off x="0" y="2143116"/>
            <a:ext cx="19800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Nas.1827 Mor1915</a:t>
            </a:r>
            <a:endParaRPr lang="pt-BR" sz="2800" b="1" dirty="0"/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3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Ellen.G White Testemunhos Para A Igreja Vol.7 Pg.273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57298"/>
          </a:xfrm>
          <a:solidFill>
            <a:schemeClr val="bg1">
              <a:lumMod val="50000"/>
            </a:schemeClr>
          </a:solidFill>
        </p:spPr>
        <p:txBody>
          <a:bodyPr/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Atos Dos Apóstolos Pg.590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50070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sz="4000" b="1" dirty="0" smtClean="0"/>
              <a:t>Quando o som da última trombeta penetrar a prisão dos mortos, e os justos saírem triunfantes, exclamando: "Onde está, ó morte, o teu aguilhão? Onde está, ó inferno, a tua vitória" (I Cor. 15:55), para permanecerem então com </a:t>
            </a:r>
            <a:r>
              <a:rPr lang="pt-BR" sz="4000" b="1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Deus, com Cristo, com os anjos </a:t>
            </a:r>
            <a:r>
              <a:rPr lang="pt-BR" sz="4000" b="1" dirty="0" smtClean="0"/>
              <a:t>e com os leais e fiéis de todos os tempos, os filhos de Deus serão a grande maioria.</a:t>
            </a:r>
            <a:endParaRPr lang="pt-BR" sz="4000" b="1" dirty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3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Testemunhos Para A Igreja Vol.7 Pg.273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5400" b="1" dirty="0" smtClean="0"/>
              <a:t>“Ao dar nos seu Espírito, Deus nos dá Ele mesmo, tornando Ele mesmo uma fonte de divinas influências, para dar saúde e vida ao mundo”.</a:t>
            </a:r>
            <a:endParaRPr lang="pt-BR" sz="5400" b="1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 descr="Uriah Smith (1832-190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3108" y="1428737"/>
            <a:ext cx="4500594" cy="5429263"/>
          </a:xfrm>
        </p:spPr>
      </p:pic>
      <p:sp>
        <p:nvSpPr>
          <p:cNvPr id="9" name="CaixaDeTexto 8"/>
          <p:cNvSpPr txBox="1"/>
          <p:nvPr/>
        </p:nvSpPr>
        <p:spPr>
          <a:xfrm>
            <a:off x="0" y="2143116"/>
            <a:ext cx="19800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Nas.1827 Mor1915</a:t>
            </a:r>
            <a:endParaRPr lang="pt-BR" sz="2800" b="1" dirty="0"/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Review and Herald 5 de Abril de 1906 Par.12</a:t>
            </a:r>
            <a:endParaRPr lang="pt-BR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3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pt-B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Review and Herald 5 de Abril de 1906 Par.12</a:t>
            </a:r>
            <a:endParaRPr lang="pt-BR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4400" b="1" dirty="0" smtClean="0"/>
              <a:t>“É o espírito que vitaliza, a carne não se aproveita para nada, as palavras que Eu digo a vocês, elas são espírito, e elas são vida.”</a:t>
            </a:r>
          </a:p>
          <a:p>
            <a:pPr>
              <a:buNone/>
            </a:pPr>
            <a:r>
              <a:rPr lang="pt-BR" sz="4400" b="1" dirty="0" smtClean="0"/>
              <a:t>“Cristo aqui não está se referindo a Sua doutrina, mas a Sua pessoa, a divindade de Seu caráter.”</a:t>
            </a:r>
            <a:endParaRPr lang="pt-BR" sz="4400" b="1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 descr="Uriah Smith (1832-190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3108" y="1428737"/>
            <a:ext cx="4500594" cy="5429263"/>
          </a:xfrm>
        </p:spPr>
      </p:pic>
      <p:sp>
        <p:nvSpPr>
          <p:cNvPr id="9" name="CaixaDeTexto 8"/>
          <p:cNvSpPr txBox="1"/>
          <p:nvPr/>
        </p:nvSpPr>
        <p:spPr>
          <a:xfrm>
            <a:off x="0" y="2143116"/>
            <a:ext cx="19800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Nas.1827 Mor1915</a:t>
            </a:r>
            <a:endParaRPr lang="pt-BR" sz="2800" b="1" dirty="0"/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 Southern Work (a obra no sul) 13 de Setembro de 1898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3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 Southern Work (a obra no sul) 13 de Setembro de 1898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t-BR" sz="4000" b="1" dirty="0" smtClean="0"/>
              <a:t>“Que Cristo devia se manifestar a eles, e ainda estar invisível ao mundo, era um mistério para os discípulos.”</a:t>
            </a:r>
          </a:p>
          <a:p>
            <a:pPr>
              <a:buNone/>
            </a:pPr>
            <a:r>
              <a:rPr lang="pt-BR" sz="4000" b="1" dirty="0" smtClean="0"/>
              <a:t>“Eles não podiam entender as palavras de Cristo, em seu sentido espiritual, eles estavam pensando no externo, na manifestação visível.”</a:t>
            </a:r>
          </a:p>
          <a:p>
            <a:pPr>
              <a:buNone/>
            </a:pPr>
            <a:r>
              <a:rPr lang="pt-BR" sz="4000" b="1" dirty="0" smtClean="0"/>
              <a:t>“Eles não podiam se dar conta do fato de que podiam ter a presença de Cristo com eles, e ainda Ele ficar despercebido pelo mundo.</a:t>
            </a:r>
          </a:p>
          <a:p>
            <a:pPr>
              <a:buNone/>
            </a:pPr>
            <a:r>
              <a:rPr lang="pt-BR" sz="4000" b="1" dirty="0" smtClean="0"/>
              <a:t>Eles não entenderam o significado de uma manifestação espiritual.”</a:t>
            </a:r>
            <a:endParaRPr lang="pt-BR" sz="4000" b="1" dirty="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 descr="Uriah Smith (1832-190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3108" y="1428737"/>
            <a:ext cx="4500594" cy="5429263"/>
          </a:xfrm>
        </p:spPr>
      </p:pic>
      <p:sp>
        <p:nvSpPr>
          <p:cNvPr id="9" name="CaixaDeTexto 8"/>
          <p:cNvSpPr txBox="1"/>
          <p:nvPr/>
        </p:nvSpPr>
        <p:spPr>
          <a:xfrm>
            <a:off x="0" y="2143116"/>
            <a:ext cx="19800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Nas.1827 Mor1915</a:t>
            </a:r>
            <a:endParaRPr lang="pt-BR" sz="2800" b="1" dirty="0"/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 Desejado De Todas As Nações Pg.166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3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 Desejado De Todas As Nações Pg.166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/>
          <a:lstStyle/>
          <a:p>
            <a:pPr>
              <a:buNone/>
            </a:pPr>
            <a:r>
              <a:rPr lang="pt-BR" b="1" dirty="0" smtClean="0"/>
              <a:t>Enquanto Jesus ministra no santuário em cima, Ele ainda é, por Seu Espírito, o ministro da igreja na terra.</a:t>
            </a:r>
          </a:p>
          <a:p>
            <a:pPr>
              <a:buNone/>
            </a:pPr>
            <a:r>
              <a:rPr lang="pt-BR" b="1" dirty="0" smtClean="0"/>
              <a:t>Ele está afastado dos olhos do sentido, mas Sua promessa de despedida é cumprida, “veja Eu estarei com vocês para sempre, até o fim do mundo.” (Mateus 28:20)</a:t>
            </a:r>
            <a:endParaRPr lang="pt-BR" b="1" dirty="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 descr="Uriah Smith (1832-190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3108" y="1428737"/>
            <a:ext cx="4500594" cy="5429263"/>
          </a:xfrm>
        </p:spPr>
      </p:pic>
      <p:sp>
        <p:nvSpPr>
          <p:cNvPr id="9" name="CaixaDeTexto 8"/>
          <p:cNvSpPr txBox="1"/>
          <p:nvPr/>
        </p:nvSpPr>
        <p:spPr>
          <a:xfrm>
            <a:off x="0" y="2143116"/>
            <a:ext cx="19800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Nas.1827 Mor1915</a:t>
            </a:r>
            <a:endParaRPr lang="pt-BR" sz="2800" b="1" dirty="0"/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Review &amp; Herald 19 de Maio de 1904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3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Review &amp; Herald 19 de Maio de 1904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t-BR" sz="4800" b="1" dirty="0" smtClean="0"/>
              <a:t>“Cristo declarou que após Sua subida, enviaria a Sua igreja, como Seu glorioso presente, o Confortador, que tomaria o Seu lugar.”</a:t>
            </a:r>
          </a:p>
          <a:p>
            <a:pPr>
              <a:buNone/>
            </a:pPr>
            <a:r>
              <a:rPr lang="pt-BR" sz="4800" b="1" dirty="0" smtClean="0"/>
              <a:t>Este confortador é o Espírito Santo, a alma de Sua vida, a eficácia de sua igreja, a luz e a vida do mundo.</a:t>
            </a:r>
          </a:p>
          <a:p>
            <a:pPr>
              <a:buNone/>
            </a:pPr>
            <a:r>
              <a:rPr lang="pt-BR" sz="4800" b="1" dirty="0" smtClean="0"/>
              <a:t>Com Seu Espírito, Cristo envia uma influência reconciliadora e um poder que arranca o pecado.”</a:t>
            </a:r>
            <a:endParaRPr lang="pt-BR" sz="4800" b="1" dirty="0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 descr="Uriah Smith (1832-190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3108" y="1428737"/>
            <a:ext cx="4500594" cy="5429263"/>
          </a:xfrm>
        </p:spPr>
      </p:pic>
      <p:sp>
        <p:nvSpPr>
          <p:cNvPr id="9" name="CaixaDeTexto 8"/>
          <p:cNvSpPr txBox="1"/>
          <p:nvPr/>
        </p:nvSpPr>
        <p:spPr>
          <a:xfrm>
            <a:off x="0" y="2143116"/>
            <a:ext cx="19800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Nas.1827 Mor1915</a:t>
            </a:r>
            <a:endParaRPr lang="pt-BR" sz="2800" b="1" dirty="0"/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sz="3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 Home Missionary (O Missionário do Lar) 1 de Novembro de 1893</a:t>
            </a:r>
            <a:endParaRPr lang="pt-BR" sz="3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4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pt-B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Conselhos Sobre O Regime Alimentar Pg.72</a:t>
            </a:r>
            <a:endParaRPr lang="pt-BR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t-BR" sz="4000" dirty="0" smtClean="0"/>
              <a:t>O povo a quem Deus está dirigindo será um povo peculiar. Não se assemelhará ao mundo. Mas se seguirem as indicações de Deus, cumprirão o Seu propósito, e submeterão sua vontade à vontade dele. </a:t>
            </a:r>
            <a:r>
              <a:rPr lang="pt-BR" sz="4000" b="1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Cristo habitará em seu coração</a:t>
            </a:r>
            <a:r>
              <a:rPr lang="pt-BR" sz="4000" dirty="0" smtClean="0"/>
              <a:t>. O templo de Deus será santo. Vosso corpo, diz o apóstolo, </a:t>
            </a:r>
            <a:r>
              <a:rPr lang="pt-BR" sz="4000" b="1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é o templo do Espírito Santo.</a:t>
            </a:r>
            <a:endParaRPr lang="pt-BR" sz="4000" b="1" dirty="0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3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pt-BR" sz="3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 Home Missionary (O Missionário do Lar) 1 de Novembro de 1893</a:t>
            </a:r>
            <a:endParaRPr lang="pt-BR" sz="3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6600" b="1" dirty="0" smtClean="0"/>
              <a:t>“...O Espírito Santo é o Confortador, como a presença pessoal de Cristo para alma.”</a:t>
            </a:r>
            <a:endParaRPr lang="pt-BR" sz="6600" b="1" dirty="0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 descr="Uriah Smith (1832-190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3108" y="1428737"/>
            <a:ext cx="4500594" cy="5429263"/>
          </a:xfrm>
        </p:spPr>
      </p:pic>
      <p:sp>
        <p:nvSpPr>
          <p:cNvPr id="9" name="CaixaDeTexto 8"/>
          <p:cNvSpPr txBox="1"/>
          <p:nvPr/>
        </p:nvSpPr>
        <p:spPr>
          <a:xfrm>
            <a:off x="0" y="2143116"/>
            <a:ext cx="19800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Nas.1827 Mor1915</a:t>
            </a:r>
            <a:endParaRPr lang="pt-BR" sz="2800" b="1" dirty="0"/>
          </a:p>
        </p:txBody>
      </p:sp>
      <p:sp>
        <p:nvSpPr>
          <p:cNvPr id="11" name="Título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 Desejado De Todas As Nações Pg.669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3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 Desejado De Todas As Nações Pg.669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4800" dirty="0" smtClean="0"/>
              <a:t>“O Senhor sabe tudo sobre os seus servos fiéis que por Sua causa estão dormindo na prisão ou foram banidos para ilhas solitárias.</a:t>
            </a:r>
          </a:p>
          <a:p>
            <a:pPr>
              <a:buNone/>
            </a:pPr>
            <a:r>
              <a:rPr lang="pt-BR" sz="6600" b="1" dirty="0" smtClean="0"/>
              <a:t>Ele os conforta com Sua própria presença.”</a:t>
            </a:r>
            <a:endParaRPr lang="pt-BR" sz="6600" b="1" dirty="0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 descr="Uriah Smith (1832-190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3108" y="1428737"/>
            <a:ext cx="4500594" cy="5429263"/>
          </a:xfrm>
        </p:spPr>
      </p:pic>
      <p:sp>
        <p:nvSpPr>
          <p:cNvPr id="9" name="CaixaDeTexto 8"/>
          <p:cNvSpPr txBox="1"/>
          <p:nvPr/>
        </p:nvSpPr>
        <p:spPr>
          <a:xfrm>
            <a:off x="0" y="2143116"/>
            <a:ext cx="19800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Nas.1827 Mor1915</a:t>
            </a:r>
            <a:endParaRPr lang="pt-BR" sz="2800" b="1" dirty="0"/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Review &amp; Herald 26 Outubro, 1897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3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Review &amp; Herald 26 Outubro, 1897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8000" b="1" dirty="0" smtClean="0"/>
              <a:t>“Não há Consolador como Cristo, tão terno e tão verdadeiro.”</a:t>
            </a:r>
            <a:endParaRPr lang="pt-BR" sz="8000" b="1" dirty="0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 descr="Uriah Smith (1832-190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3108" y="1428737"/>
            <a:ext cx="4500594" cy="5429263"/>
          </a:xfrm>
        </p:spPr>
      </p:pic>
      <p:sp>
        <p:nvSpPr>
          <p:cNvPr id="9" name="CaixaDeTexto 8"/>
          <p:cNvSpPr txBox="1"/>
          <p:nvPr/>
        </p:nvSpPr>
        <p:spPr>
          <a:xfrm>
            <a:off x="0" y="2143116"/>
            <a:ext cx="19800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Nas.1827 Mor1915</a:t>
            </a:r>
            <a:endParaRPr lang="pt-BR" sz="2800" b="1" dirty="0"/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Manuscript Releases Vol.8 Pg.49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Manuscript Releases Vol.8 Pg.49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8000" b="1" dirty="0" smtClean="0"/>
              <a:t>“O Salvador é o nosso Consolador. </a:t>
            </a:r>
            <a:r>
              <a:rPr lang="pt-BR" sz="8000" dirty="0" smtClean="0"/>
              <a:t>Isto eu tenho provado que Ele é.”</a:t>
            </a:r>
            <a:endParaRPr lang="pt-BR" sz="8000" dirty="0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 descr="Uriah Smith (1832-190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3108" y="1428737"/>
            <a:ext cx="4500594" cy="5429263"/>
          </a:xfrm>
        </p:spPr>
      </p:pic>
      <p:sp>
        <p:nvSpPr>
          <p:cNvPr id="9" name="CaixaDeTexto 8"/>
          <p:cNvSpPr txBox="1"/>
          <p:nvPr/>
        </p:nvSpPr>
        <p:spPr>
          <a:xfrm>
            <a:off x="0" y="2143116"/>
            <a:ext cx="19800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Nas.1827 Mor1915</a:t>
            </a:r>
            <a:endParaRPr lang="pt-BR" sz="2800" b="1" dirty="0"/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3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Manuscript Releases Vol.19 Pg.296-297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Manuscript Releases Vol.19 Pg.296-297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t-BR" sz="8000" dirty="0" smtClean="0"/>
              <a:t>“Através da fé olhamos para Jesus, nossa fé rompe as sombras, e adoramos a Deus por Seu maravilhoso amor </a:t>
            </a:r>
            <a:r>
              <a:rPr lang="pt-BR" sz="12400" b="1" dirty="0" smtClean="0"/>
              <a:t>ao dar Jesus o Consolador.”</a:t>
            </a:r>
            <a:endParaRPr lang="pt-BR" sz="12400" b="1" dirty="0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 descr="Uriah Smith (1832-190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3108" y="1428737"/>
            <a:ext cx="4500594" cy="5429263"/>
          </a:xfrm>
        </p:spPr>
      </p:pic>
      <p:sp>
        <p:nvSpPr>
          <p:cNvPr id="9" name="CaixaDeTexto 8"/>
          <p:cNvSpPr txBox="1"/>
          <p:nvPr/>
        </p:nvSpPr>
        <p:spPr>
          <a:xfrm>
            <a:off x="0" y="2143116"/>
            <a:ext cx="19800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Nas.1827 Mor1915</a:t>
            </a:r>
            <a:endParaRPr lang="pt-BR" sz="2800" b="1" dirty="0"/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Review &amp; Herald 26 de Agosto, 1890 Parágrafo.10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1013</TotalTime>
  <Words>6958</Words>
  <Application>Microsoft Office PowerPoint</Application>
  <PresentationFormat>On-screen Show (4:3)</PresentationFormat>
  <Paragraphs>348</Paragraphs>
  <Slides>149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149</vt:i4>
      </vt:variant>
    </vt:vector>
  </HeadingPairs>
  <TitlesOfParts>
    <vt:vector size="150" baseType="lpstr">
      <vt:lpstr>Tema do Office</vt:lpstr>
      <vt:lpstr>Textos Sobre Espírito Santo</vt:lpstr>
      <vt:lpstr>Oséias 6:3</vt:lpstr>
      <vt:lpstr>Mateus 13:11</vt:lpstr>
      <vt:lpstr>Colossenses 2:2</vt:lpstr>
      <vt:lpstr>Romanos 16:25-27</vt:lpstr>
      <vt:lpstr>1 Coríntios 2:12</vt:lpstr>
      <vt:lpstr>1 Coríntios 2:11-12</vt:lpstr>
      <vt:lpstr>Atos Dos Apóstolos Pg.590</vt:lpstr>
      <vt:lpstr>Conselhos Sobre O Regime Alimentar Pg.72</vt:lpstr>
      <vt:lpstr>Test. For the church vol. 1-9 Pg. 186</vt:lpstr>
      <vt:lpstr>O Grande Conflito Pg.342</vt:lpstr>
      <vt:lpstr>Atos 3:19-20</vt:lpstr>
      <vt:lpstr>Mensagens escolhidas Vol.1 Pg.327 </vt:lpstr>
      <vt:lpstr>Eventos Finais Pg. 130 </vt:lpstr>
      <vt:lpstr>Mensagens Escolhidas Vol.3 Pg.427</vt:lpstr>
      <vt:lpstr>Primeiros escritos Pg.33, 85 e 86</vt:lpstr>
      <vt:lpstr>Exaltai-O MM. 1992 Pg.18</vt:lpstr>
      <vt:lpstr>Exaltai-O MM. 1992 Pg.18</vt:lpstr>
      <vt:lpstr>O Desejado De Todas As Nações Pg.210</vt:lpstr>
      <vt:lpstr>O Desejado De Todas As Nações Pg.208</vt:lpstr>
      <vt:lpstr>Exaltai-O MM. 1992 Pg.47</vt:lpstr>
      <vt:lpstr>Testemunhos Seletos Vol.1 Pg.228</vt:lpstr>
      <vt:lpstr>Testemunhos Seletos Vol.1 Pg.228</vt:lpstr>
      <vt:lpstr>O Desejado De Todas As Nações Pg.769</vt:lpstr>
      <vt:lpstr>Testemunhos Para A Igreja Vol.8 Pg.20-21</vt:lpstr>
      <vt:lpstr>Slide 26</vt:lpstr>
      <vt:lpstr> Ezequiel 39.29 </vt:lpstr>
      <vt:lpstr>Joel 2:28</vt:lpstr>
      <vt:lpstr>Zacarias 4:6</vt:lpstr>
      <vt:lpstr> Zacarias 7:12 </vt:lpstr>
      <vt:lpstr> Mateus 1.18 </vt:lpstr>
      <vt:lpstr> Mateus 10.20 </vt:lpstr>
      <vt:lpstr> Mateus 12.28 </vt:lpstr>
      <vt:lpstr> Marcos 1:8 </vt:lpstr>
      <vt:lpstr> Marcos 12:36 </vt:lpstr>
      <vt:lpstr> Marcos 13:11 </vt:lpstr>
      <vt:lpstr> Lucas 1:35 </vt:lpstr>
      <vt:lpstr> Lucas 11:13 </vt:lpstr>
      <vt:lpstr>Lucas 23:46</vt:lpstr>
      <vt:lpstr>João 3.8</vt:lpstr>
      <vt:lpstr>João 3:6 </vt:lpstr>
      <vt:lpstr> João 3:34 </vt:lpstr>
      <vt:lpstr> João 4:23 </vt:lpstr>
      <vt:lpstr>João 4:24</vt:lpstr>
      <vt:lpstr>João 7:39</vt:lpstr>
      <vt:lpstr>João 20:22</vt:lpstr>
      <vt:lpstr> Atos 1:16 </vt:lpstr>
      <vt:lpstr> Atos 2:33 </vt:lpstr>
      <vt:lpstr> Atos 6:10 </vt:lpstr>
      <vt:lpstr> Atos 8:18-19 </vt:lpstr>
      <vt:lpstr>Atos 28:25</vt:lpstr>
      <vt:lpstr>Romanos 8:9</vt:lpstr>
      <vt:lpstr>Romanos 8:11</vt:lpstr>
      <vt:lpstr>Atos 5:30</vt:lpstr>
      <vt:lpstr>I Coríntios 2:11</vt:lpstr>
      <vt:lpstr>I Coríntios 2:10</vt:lpstr>
      <vt:lpstr> I Coríntios 3:16 </vt:lpstr>
      <vt:lpstr>I Coríntios 6:19</vt:lpstr>
      <vt:lpstr>Gálatas 4:6</vt:lpstr>
      <vt:lpstr> Efésios 2:22 </vt:lpstr>
      <vt:lpstr> Efésios 4:30 </vt:lpstr>
      <vt:lpstr>Filipenses 1:19</vt:lpstr>
      <vt:lpstr> I Timóteo 3:16 </vt:lpstr>
      <vt:lpstr>I Pedro 1:11</vt:lpstr>
      <vt:lpstr>II Pedro 1:21</vt:lpstr>
      <vt:lpstr> I João 3:24 </vt:lpstr>
      <vt:lpstr> I João 4:13 </vt:lpstr>
      <vt:lpstr> Apocalipse 1:4 </vt:lpstr>
      <vt:lpstr>Apocalipse 3:1</vt:lpstr>
      <vt:lpstr>Apocalipse 4:5</vt:lpstr>
      <vt:lpstr>Apocalipse 5:6</vt:lpstr>
      <vt:lpstr>Apocalipse 19:10</vt:lpstr>
      <vt:lpstr>Texto de Uriah Smith Boletim Diário da Conferencia Geral Vol.4, 14 de março de 1891 Pg.146-147</vt:lpstr>
      <vt:lpstr>Texto de Uriah Smith Boletim Diário da Conferencia Geral Vol.4, 14 de março de 1891 Pg.146-147</vt:lpstr>
      <vt:lpstr>E.J Waggoner, Cristo e Sua justiça Pg.23 1890</vt:lpstr>
      <vt:lpstr>E.J Waggoner, Cristo e Sua justiça Pg.23 1890</vt:lpstr>
      <vt:lpstr>J.N Loughborough Review &amp; Herald 13 de Setembro de 1898</vt:lpstr>
      <vt:lpstr>J.N Loughborough Review &amp; Herald 13 de Setembro de 1898</vt:lpstr>
      <vt:lpstr>Ellen.G White Testemunhos Para A Igreja Vol.7 Pg.273</vt:lpstr>
      <vt:lpstr>Testemunhos Para A Igreja Vol.7 Pg.273</vt:lpstr>
      <vt:lpstr>Review and Herald 5 de Abril de 1906 Par.12</vt:lpstr>
      <vt:lpstr>Review and Herald 5 de Abril de 1906 Par.12</vt:lpstr>
      <vt:lpstr>The Southern Work (a obra no sul) 13 de Setembro de 1898</vt:lpstr>
      <vt:lpstr>The Southern Work (a obra no sul) 13 de Setembro de 1898</vt:lpstr>
      <vt:lpstr>O Desejado De Todas As Nações Pg.166</vt:lpstr>
      <vt:lpstr>O Desejado De Todas As Nações Pg.166</vt:lpstr>
      <vt:lpstr> Review &amp; Herald 19 de Maio de 1904</vt:lpstr>
      <vt:lpstr> Review &amp; Herald 19 de Maio de 1904</vt:lpstr>
      <vt:lpstr>The Home Missionary (O Missionário do Lar) 1 de Novembro de 1893</vt:lpstr>
      <vt:lpstr>The Home Missionary (O Missionário do Lar) 1 de Novembro de 1893</vt:lpstr>
      <vt:lpstr>O Desejado De Todas As Nações Pg.669</vt:lpstr>
      <vt:lpstr>O Desejado De Todas As Nações Pg.669</vt:lpstr>
      <vt:lpstr> Review &amp; Herald 26 Outubro, 1897</vt:lpstr>
      <vt:lpstr> Review &amp; Herald 26 Outubro, 1897</vt:lpstr>
      <vt:lpstr>Manuscript Releases Vol.8 Pg.49</vt:lpstr>
      <vt:lpstr>Manuscript Releases Vol.8 Pg.49</vt:lpstr>
      <vt:lpstr>Manuscript Releases Vol.19 Pg.296-297</vt:lpstr>
      <vt:lpstr>Manuscript Releases Vol.19 Pg.296-297</vt:lpstr>
      <vt:lpstr> Review &amp; Herald 26 de Agosto, 1890 Parágrafo.10</vt:lpstr>
      <vt:lpstr> Review &amp; Herald 26 de Agosto, 1890 Parágrafo.10</vt:lpstr>
      <vt:lpstr>Tiago Withe Review &amp; Herald 4 de Janeiro de 1881 </vt:lpstr>
      <vt:lpstr>Tiago Withe Review &amp; Herald 4 de Janeiro de 1881 </vt:lpstr>
      <vt:lpstr>John Andrews  Review &amp; Herald 7 de Setembro de 1869  </vt:lpstr>
      <vt:lpstr>John Andrews  Review &amp; Herald 7 de Setembro de 1869  </vt:lpstr>
      <vt:lpstr>J.N Loughborough Review &amp; Herald 13 de Setembro de 1898</vt:lpstr>
      <vt:lpstr>J.N Loughborough Review &amp; Herald 05 de Novembro de 1861</vt:lpstr>
      <vt:lpstr> J.H Waggoner Pai de E.J Waggoner “Toughts of Baptism”(Idéias sobre o batismo) Em 1878.</vt:lpstr>
      <vt:lpstr> J.H Waggoner Pai de E.J Waggoner “Toughts of Baptism”(Idéias sobre o batismo) Em 1878.</vt:lpstr>
      <vt:lpstr>Waggoner filho de J.H Waggoner “Sinais dos tempos” 08 de abril de 1889</vt:lpstr>
      <vt:lpstr>E.J Waggoner filho de J.H Waggoner “Sinais dos tempos” 08 d abril de 1889</vt:lpstr>
      <vt:lpstr>E.J Waggoner filho de J.H Waggoner livro “Cristo e Sua justiça” Pg.19-24</vt:lpstr>
      <vt:lpstr>E.J Waggoner filho de J.H Waggoner livro “Cristo e Sua justiça” Pg.19-24</vt:lpstr>
      <vt:lpstr>E.J Waggoner filho de J.H Waggoner livro “Cristo e Sua justiça” Pg.12, 1890</vt:lpstr>
      <vt:lpstr>E.J Waggoner filho de J.H Waggoner livro “Cristo e Sua justiça” Pg.12, 1890</vt:lpstr>
      <vt:lpstr>Ellen.G White Sinais dos Tempos   30 de Maio de 1895</vt:lpstr>
      <vt:lpstr>Ellen.G White Sinais dos Tempos   30 de Maio de 1895</vt:lpstr>
      <vt:lpstr>Youth’s Instructor (Instrutor da Juventude)16 de Dezembro,1897</vt:lpstr>
      <vt:lpstr>Youth’s Instructor (Instrutor da Juventude)16 de Dezembro,1897</vt:lpstr>
      <vt:lpstr>O Grande Conflito Pg.493</vt:lpstr>
      <vt:lpstr>O Grande Conflito Pg.493</vt:lpstr>
      <vt:lpstr>Youth’s Instructor (Instrutor da Juventude)07 de Julho,1898 Parágrafo 2</vt:lpstr>
      <vt:lpstr>Youth’s Instructor (Instrutor da Juventude)07 de Julho,1898 Paragrafo 2</vt:lpstr>
      <vt:lpstr>Testemunhos Para A Igreja Vol.8 Pg.268, 1898</vt:lpstr>
      <vt:lpstr>Testemunhos Para A Igreja Vol.8 Pg.268</vt:lpstr>
      <vt:lpstr>Sinais Dos Tempos, 14 de Outubro 1897</vt:lpstr>
      <vt:lpstr>Sinais Dos Tempos, 14 de Outubro 1897</vt:lpstr>
      <vt:lpstr>Mensagens Escolhidas Vol.1 Pg.204-205 (1903)</vt:lpstr>
      <vt:lpstr>Mensagens Escolhidas Vol.1 Pg.204-205 (1903)</vt:lpstr>
      <vt:lpstr>Mateus 7:24-26</vt:lpstr>
      <vt:lpstr>Mateus 16:15-18</vt:lpstr>
      <vt:lpstr>Mensagens Escolhidas Vol.1 Pg.204-205 (1903)</vt:lpstr>
      <vt:lpstr>Mensagens Escolhidas Vol.1 Pg.204</vt:lpstr>
      <vt:lpstr>Questões sobre doutrina  foi escrito em 1955</vt:lpstr>
      <vt:lpstr>Ezequiel 9:5-7</vt:lpstr>
      <vt:lpstr>Testemunhos Seletos Vol.2 Pg. 65 e 66</vt:lpstr>
      <vt:lpstr>Testemunhos Seletos Vol.2 Pg.62 Comentário de Ezequiel 9</vt:lpstr>
      <vt:lpstr>Ellen.G White 1888 Materials, Pg.1633</vt:lpstr>
      <vt:lpstr>Ellen.G White 1888 Materials, Pg.1633</vt:lpstr>
      <vt:lpstr>João 17:3</vt:lpstr>
      <vt:lpstr>Mensagens Escolhidas Vol.1 Pg.203</vt:lpstr>
      <vt:lpstr>Mensagens Escolhidas Vol.1 Pg.203</vt:lpstr>
      <vt:lpstr>Mensagens Escolhidas Vol.1 Pg.201</vt:lpstr>
      <vt:lpstr>Mensagens Escolhidas Vol.1 Pg.72</vt:lpstr>
      <vt:lpstr>Mensagens Escolhidas Vol.1 Pg.73</vt:lpstr>
      <vt:lpstr>Testemunhos Seletos Vol.1 Pg.587</vt:lpstr>
      <vt:lpstr>Mensagens escolhidas Vol.1 Pg.327-328 </vt:lpstr>
      <vt:lpstr>Mensagens Escolhidas vol.1 Pg.401 e 402</vt:lpstr>
      <vt:lpstr>Testemunhos vol.1 130</vt:lpstr>
      <vt:lpstr>Minha Consagração Hoje Pg.335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Textos Sobre Espírito Santo</dc:title>
  <dc:creator>HOME</dc:creator>
  <cp:lastModifiedBy>Silas Jakel</cp:lastModifiedBy>
  <cp:revision>104</cp:revision>
  <dcterms:created xsi:type="dcterms:W3CDTF">2010-08-03T09:36:47Z</dcterms:created>
  <dcterms:modified xsi:type="dcterms:W3CDTF">2011-07-05T22:48:21Z</dcterms:modified>
</cp:coreProperties>
</file>