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96" r:id="rId8"/>
    <p:sldId id="269" r:id="rId9"/>
    <p:sldId id="270" r:id="rId10"/>
    <p:sldId id="267" r:id="rId11"/>
    <p:sldId id="271" r:id="rId12"/>
    <p:sldId id="273" r:id="rId13"/>
    <p:sldId id="276" r:id="rId14"/>
    <p:sldId id="277" r:id="rId15"/>
    <p:sldId id="278" r:id="rId16"/>
    <p:sldId id="279" r:id="rId17"/>
    <p:sldId id="282" r:id="rId18"/>
    <p:sldId id="283" r:id="rId19"/>
    <p:sldId id="313" r:id="rId20"/>
    <p:sldId id="316" r:id="rId21"/>
    <p:sldId id="317" r:id="rId22"/>
    <p:sldId id="318" r:id="rId23"/>
    <p:sldId id="315" r:id="rId24"/>
    <p:sldId id="314" r:id="rId25"/>
    <p:sldId id="319" r:id="rId26"/>
    <p:sldId id="320" r:id="rId27"/>
    <p:sldId id="321" r:id="rId28"/>
    <p:sldId id="322" r:id="rId29"/>
    <p:sldId id="284" r:id="rId30"/>
    <p:sldId id="291" r:id="rId31"/>
    <p:sldId id="285" r:id="rId32"/>
    <p:sldId id="286" r:id="rId33"/>
    <p:sldId id="288" r:id="rId34"/>
    <p:sldId id="289" r:id="rId35"/>
    <p:sldId id="275" r:id="rId36"/>
    <p:sldId id="292" r:id="rId37"/>
    <p:sldId id="298" r:id="rId38"/>
    <p:sldId id="332" r:id="rId39"/>
    <p:sldId id="306" r:id="rId40"/>
    <p:sldId id="333" r:id="rId41"/>
    <p:sldId id="334" r:id="rId42"/>
    <p:sldId id="335" r:id="rId43"/>
    <p:sldId id="299" r:id="rId44"/>
    <p:sldId id="336" r:id="rId45"/>
    <p:sldId id="303" r:id="rId46"/>
    <p:sldId id="337" r:id="rId47"/>
    <p:sldId id="338" r:id="rId48"/>
    <p:sldId id="339" r:id="rId49"/>
    <p:sldId id="340" r:id="rId50"/>
    <p:sldId id="342" r:id="rId51"/>
    <p:sldId id="350" r:id="rId52"/>
    <p:sldId id="300" r:id="rId53"/>
    <p:sldId id="307" r:id="rId54"/>
    <p:sldId id="308" r:id="rId55"/>
    <p:sldId id="309" r:id="rId56"/>
    <p:sldId id="310" r:id="rId57"/>
    <p:sldId id="311" r:id="rId58"/>
    <p:sldId id="312" r:id="rId59"/>
    <p:sldId id="349" r:id="rId60"/>
    <p:sldId id="346" r:id="rId61"/>
    <p:sldId id="347" r:id="rId62"/>
    <p:sldId id="348" r:id="rId6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60"/>
  </p:normalViewPr>
  <p:slideViewPr>
    <p:cSldViewPr>
      <p:cViewPr varScale="1">
        <p:scale>
          <a:sx n="70" d="100"/>
          <a:sy n="70" d="100"/>
        </p:scale>
        <p:origin x="-14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47DDA5A0-19CD-449E-A0CC-46DB2EE72AAC}" type="datetimeFigureOut">
              <a:rPr lang="pt-BR" smtClean="0"/>
              <a:pPr/>
              <a:t>29/07/2012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1CFAA9-DD43-4F28-B648-BB173B10AF4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DA5A0-19CD-449E-A0CC-46DB2EE72AAC}" type="datetimeFigureOut">
              <a:rPr lang="pt-BR" smtClean="0"/>
              <a:pPr/>
              <a:t>29/07/2012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CFAA9-DD43-4F28-B648-BB173B10AF4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2.bp.blogspot.com/-gPW80ycXE3M/Tb0tNnhPh6I/AAAAAAAAAiM/UgLFnw8wgfA/s1600/scan0001.jpg"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1.bp.blogspot.com/-uCMEt2eJQXk/Tbx-mGk7iUI/AAAAAAAAAhg/qzPJ7Bu6U2o/s1600/capa+ingles+patri.jpg"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3.bp.blogspot.com/-PCgxzyDpEFQ/Tb0nZ8kN6rI/AAAAAAAAAiE/KY9-eaiRQs8/s1600/indice+ingles+patriarcas.jpg"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issuu.com/adventistworldmagazine/docs/aw-portuguese-2012-1004/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1.bp.blogspot.com/_I9je0mGxn-c/Saqg9adbz0I/AAAAAAAAAtc/c0sWhio0zmo/s1600-h/CIMG3954.JPG" TargetMode="External"/><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hyperlink" Target="http://4.bp.blogspot.com/_I9je0mGxn-c/Saqk_2zU-nI/AAAAAAAAAwc/VfobYKa8eUU/s1600-h/CIMG3984.JPG" TargetMode="External"/><Relationship Id="rId1" Type="http://schemas.openxmlformats.org/officeDocument/2006/relationships/slideLayout" Target="../slideLayouts/slideLayout7.xml"/><Relationship Id="rId6" Type="http://schemas.openxmlformats.org/officeDocument/2006/relationships/hyperlink" Target="http://4.bp.blogspot.com/_I9je0mGxn-c/Saqg9-q8VhI/AAAAAAAAAtk/tMpIspBCpxg/s1600-h/CIMG3956.JPG" TargetMode="External"/><Relationship Id="rId5" Type="http://schemas.openxmlformats.org/officeDocument/2006/relationships/image" Target="../media/image42.jpeg"/><Relationship Id="rId4" Type="http://schemas.openxmlformats.org/officeDocument/2006/relationships/hyperlink" Target="http://1.bp.blogspot.com/_I9je0mGxn-c/SaqkXYrDt9I/AAAAAAAAAv8/XMU5-uDlCQ4/s1600-h/CIMG3979.JPG" TargetMode="External"/><Relationship Id="rId9"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hyperlink" Target="http://2.bp.blogspot.com/_I9je0mGxn-c/Sackj6-d3JI/AAAAAAAAAHE/tfe4Sz0vClc/s1600-h/DSC07940.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hyperlink" Target="http://1.bp.blogspot.com/_I9je0mGxn-c/SackjuYZzUI/AAAAAAAAAG8/p2fu6B3YUDw/s1600-h/DSC07935.JPG" TargetMode="Externa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hyperlink" Target="http://3.bp.blogspot.com/_I9je0mGxn-c/SaqiBZNhi7I/AAAAAAAAAu8/HD_-IfGUM0E/s1600-h/CIMG3975.JP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hyperlink" Target="https://sites.google.com/site/portaldemaconaria/trabalhos-e-pesquisas/licoes-de-aprendiz/o-uso-das-velas-na-maconari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espacoluzvida.blogspot.com.br/2010/09/importancia-das-velas-num-ritual-e.html" TargetMode="Externa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hyperlink" Target="http://www.heliosanta.com/velas.html"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mulherportuguesa.com/esoterismo/artigos/544-velas-e-a-sua-magia" TargetMode="Externa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ongba.org.br/org/jesuitas/questoes3.ht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kolbe.org.br/mar93.ht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religiaocatolica.com.br/conteudo/sacramentais.asp"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jadielsantos.blogspot.com.br/2011/07/sexta-feira-vela.htm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the-daily-record.com/news/article/4565085"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3.xml.rels><?xml version="1.0" encoding="UTF-8" standalone="yes"?>
<Relationships xmlns="http://schemas.openxmlformats.org/package/2006/relationships"><Relationship Id="rId3" Type="http://schemas.openxmlformats.org/officeDocument/2006/relationships/hyperlink" Target="http://www.oakgrovebaptistaugusta.com/photos.php?albumID=5442&amp;"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3" Type="http://schemas.openxmlformats.org/officeDocument/2006/relationships/hyperlink" Target="http://www.imanifamilyandfullgospelchurch.org/album/index.php/Sunday_School/"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catedralmetodista.org.br/index.htm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p:cNvPicPr>
            <a:picLocks noChangeAspect="1" noChangeArrowheads="1"/>
          </p:cNvPicPr>
          <p:nvPr/>
        </p:nvPicPr>
        <p:blipFill>
          <a:blip r:embed="rId3" cstate="print"/>
          <a:srcRect/>
          <a:stretch>
            <a:fillRect/>
          </a:stretch>
        </p:blipFill>
        <p:spPr bwMode="auto">
          <a:xfrm>
            <a:off x="1907704" y="2132856"/>
            <a:ext cx="4608512" cy="4725144"/>
          </a:xfrm>
          <a:prstGeom prst="rect">
            <a:avLst/>
          </a:prstGeom>
          <a:noFill/>
          <a:ln w="9525">
            <a:noFill/>
            <a:miter lim="800000"/>
            <a:headEnd/>
            <a:tailEnd/>
          </a:ln>
        </p:spPr>
      </p:pic>
      <p:sp>
        <p:nvSpPr>
          <p:cNvPr id="5" name="CaixaDeTexto 4"/>
          <p:cNvSpPr txBox="1"/>
          <p:nvPr/>
        </p:nvSpPr>
        <p:spPr>
          <a:xfrm>
            <a:off x="0" y="0"/>
            <a:ext cx="9144000" cy="369332"/>
          </a:xfrm>
          <a:prstGeom prst="rect">
            <a:avLst/>
          </a:prstGeom>
          <a:noFill/>
        </p:spPr>
        <p:txBody>
          <a:bodyPr wrap="square" rtlCol="0">
            <a:spAutoFit/>
          </a:bodyPr>
          <a:lstStyle/>
          <a:p>
            <a:r>
              <a:rPr lang="pt-BR" dirty="0" smtClean="0"/>
              <a:t>IASD </a:t>
            </a:r>
            <a:endParaRPr lang="pt-BR" dirty="0"/>
          </a:p>
        </p:txBody>
      </p:sp>
      <p:sp>
        <p:nvSpPr>
          <p:cNvPr id="6" name="CaixaDeTexto 5"/>
          <p:cNvSpPr txBox="1"/>
          <p:nvPr/>
        </p:nvSpPr>
        <p:spPr>
          <a:xfrm>
            <a:off x="0" y="332656"/>
            <a:ext cx="9144000" cy="1754326"/>
          </a:xfrm>
          <a:prstGeom prst="rect">
            <a:avLst/>
          </a:prstGeom>
          <a:solidFill>
            <a:srgbClr val="FF0000"/>
          </a:solidFill>
        </p:spPr>
        <p:txBody>
          <a:bodyPr wrap="square" rtlCol="0">
            <a:spAutoFit/>
          </a:bodyPr>
          <a:lstStyle/>
          <a:p>
            <a:pPr algn="ctr"/>
            <a:r>
              <a:rPr lang="pt-BR" sz="5400" b="1" dirty="0" smtClean="0">
                <a:solidFill>
                  <a:srgbClr val="FFFF00"/>
                </a:solidFill>
              </a:rPr>
              <a:t>EVIDÊNCIAS DA ROMANIZAÇÃO ADVENTISTA:</a:t>
            </a:r>
            <a:endParaRPr lang="pt-BR" sz="5400" b="1" dirty="0">
              <a:solidFill>
                <a:srgbClr val="FFFF00"/>
              </a:solidFill>
            </a:endParaRPr>
          </a:p>
        </p:txBody>
      </p:sp>
      <p:cxnSp>
        <p:nvCxnSpPr>
          <p:cNvPr id="8" name="Conector de seta reta 7"/>
          <p:cNvCxnSpPr/>
          <p:nvPr/>
        </p:nvCxnSpPr>
        <p:spPr>
          <a:xfrm flipH="1">
            <a:off x="3779912" y="3501008"/>
            <a:ext cx="1296144" cy="720080"/>
          </a:xfrm>
          <a:prstGeom prst="straightConnector1">
            <a:avLst/>
          </a:prstGeom>
          <a:ln w="8572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pic>
        <p:nvPicPr>
          <p:cNvPr id="3" name="Picture 2" descr="http://4.bp.blogspot.com/-yFCsH3V959I/Tb0kd36582I/AAAAAAAAAh8/JXGoTNXwjT4/s400/falta+cap%25C3%25ADtulo.jpg"/>
          <p:cNvPicPr>
            <a:picLocks noChangeAspect="1" noChangeArrowheads="1"/>
          </p:cNvPicPr>
          <p:nvPr/>
        </p:nvPicPr>
        <p:blipFill>
          <a:blip r:embed="rId3" cstate="print"/>
          <a:srcRect/>
          <a:stretch>
            <a:fillRect/>
          </a:stretch>
        </p:blipFill>
        <p:spPr bwMode="auto">
          <a:xfrm>
            <a:off x="467544" y="908720"/>
            <a:ext cx="8064896" cy="4968552"/>
          </a:xfrm>
          <a:prstGeom prst="rect">
            <a:avLst/>
          </a:prstGeom>
          <a:noFill/>
        </p:spPr>
      </p:pic>
      <p:sp>
        <p:nvSpPr>
          <p:cNvPr id="4" name="CaixaDeTexto 3"/>
          <p:cNvSpPr txBox="1"/>
          <p:nvPr/>
        </p:nvSpPr>
        <p:spPr>
          <a:xfrm rot="19867931">
            <a:off x="14121" y="959706"/>
            <a:ext cx="4436216" cy="923330"/>
          </a:xfrm>
          <a:prstGeom prst="rect">
            <a:avLst/>
          </a:prstGeom>
          <a:solidFill>
            <a:srgbClr val="FFFF00"/>
          </a:solidFill>
          <a:ln w="57150">
            <a:solidFill>
              <a:srgbClr val="0070C0"/>
            </a:solidFill>
          </a:ln>
        </p:spPr>
        <p:txBody>
          <a:bodyPr wrap="square" rtlCol="0">
            <a:spAutoFit/>
          </a:bodyPr>
          <a:lstStyle/>
          <a:p>
            <a:r>
              <a:rPr lang="pt-BR" sz="5400" b="1" dirty="0" smtClean="0">
                <a:solidFill>
                  <a:srgbClr val="FF0000"/>
                </a:solidFill>
              </a:rPr>
              <a:t>ADULTERADO</a:t>
            </a:r>
            <a:endParaRPr lang="pt-BR" sz="5400" b="1" dirty="0">
              <a:solidFill>
                <a:srgbClr val="FF0000"/>
              </a:solidFill>
            </a:endParaRPr>
          </a:p>
        </p:txBody>
      </p:sp>
      <p:sp>
        <p:nvSpPr>
          <p:cNvPr id="6" name="CaixaDeTexto 5"/>
          <p:cNvSpPr txBox="1"/>
          <p:nvPr/>
        </p:nvSpPr>
        <p:spPr>
          <a:xfrm>
            <a:off x="323528" y="6237312"/>
            <a:ext cx="8820472" cy="646331"/>
          </a:xfrm>
          <a:prstGeom prst="rect">
            <a:avLst/>
          </a:prstGeom>
          <a:noFill/>
        </p:spPr>
        <p:txBody>
          <a:bodyPr wrap="square" rtlCol="0">
            <a:spAutoFit/>
          </a:bodyPr>
          <a:lstStyle/>
          <a:p>
            <a:r>
              <a:rPr lang="pt-BR" sz="3600" b="1" dirty="0" smtClean="0">
                <a:solidFill>
                  <a:srgbClr val="FFFF00"/>
                </a:solidFill>
              </a:rPr>
              <a:t>Compare com outras edições:</a:t>
            </a:r>
            <a:endParaRPr lang="pt-BR" sz="3600" b="1" dirty="0">
              <a:solidFill>
                <a:srgbClr val="FFFF00"/>
              </a:solidFill>
            </a:endParaRPr>
          </a:p>
        </p:txBody>
      </p:sp>
      <p:cxnSp>
        <p:nvCxnSpPr>
          <p:cNvPr id="12" name="Conector de seta reta 11"/>
          <p:cNvCxnSpPr/>
          <p:nvPr/>
        </p:nvCxnSpPr>
        <p:spPr>
          <a:xfrm>
            <a:off x="8100392" y="6525344"/>
            <a:ext cx="64807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reewindowswallpaper.com/images/large/00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0" name="Picture 2" descr="http://4.bp.blogspot.com/-X04vD9Mqd20/Tb0tT2i_oLI/AAAAAAAAAiQ/cMSdTL09kwM/s320/scan0002.jpg"/>
          <p:cNvPicPr>
            <a:picLocks noChangeAspect="1" noChangeArrowheads="1"/>
          </p:cNvPicPr>
          <p:nvPr/>
        </p:nvPicPr>
        <p:blipFill>
          <a:blip r:embed="rId3" cstate="print"/>
          <a:srcRect/>
          <a:stretch>
            <a:fillRect/>
          </a:stretch>
        </p:blipFill>
        <p:spPr bwMode="auto">
          <a:xfrm>
            <a:off x="2195736" y="980728"/>
            <a:ext cx="4536504" cy="5328592"/>
          </a:xfrm>
          <a:prstGeom prst="rect">
            <a:avLst/>
          </a:prstGeom>
          <a:noFill/>
        </p:spPr>
      </p:pic>
      <p:sp>
        <p:nvSpPr>
          <p:cNvPr id="4" name="CaixaDeTexto 3"/>
          <p:cNvSpPr txBox="1"/>
          <p:nvPr/>
        </p:nvSpPr>
        <p:spPr>
          <a:xfrm>
            <a:off x="251520" y="332656"/>
            <a:ext cx="8892480" cy="707886"/>
          </a:xfrm>
          <a:prstGeom prst="rect">
            <a:avLst/>
          </a:prstGeom>
          <a:noFill/>
        </p:spPr>
        <p:txBody>
          <a:bodyPr wrap="square" rtlCol="0">
            <a:spAutoFit/>
          </a:bodyPr>
          <a:lstStyle/>
          <a:p>
            <a:r>
              <a:rPr lang="pt-BR" sz="2000" b="1" dirty="0" smtClean="0">
                <a:solidFill>
                  <a:srgbClr val="FFFF00"/>
                </a:solidFill>
                <a:effectLst>
                  <a:outerShdw blurRad="38100" dist="38100" dir="2700000" algn="tl">
                    <a:srgbClr val="000000">
                      <a:alpha val="43137"/>
                    </a:srgbClr>
                  </a:outerShdw>
                </a:effectLst>
                <a:latin typeface="Arial Black" pitchFamily="34" charset="0"/>
              </a:rPr>
              <a:t>*Na edição brasileira da Casa, de 1995, este é o capítulo nº 9:</a:t>
            </a:r>
            <a:br>
              <a:rPr lang="pt-BR" sz="2000" b="1" dirty="0" smtClean="0">
                <a:solidFill>
                  <a:srgbClr val="FFFF00"/>
                </a:solidFill>
                <a:effectLst>
                  <a:outerShdw blurRad="38100" dist="38100" dir="2700000" algn="tl">
                    <a:srgbClr val="000000">
                      <a:alpha val="43137"/>
                    </a:srgbClr>
                  </a:outerShdw>
                </a:effectLst>
                <a:latin typeface="Arial Black" pitchFamily="34" charset="0"/>
              </a:rPr>
            </a:br>
            <a:endParaRPr lang="pt-BR" sz="2000" b="1" dirty="0">
              <a:solidFill>
                <a:srgbClr val="FFFF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reewindowswallpaper.com/images/large/00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5602" name="Picture 2" descr="http://2.bp.blogspot.com/-gPW80ycXE3M/Tb0tNnhPh6I/AAAAAAAAAiM/UgLFnw8wgfA/s320/scan0001.jpg">
            <a:hlinkClick r:id="rId3"/>
          </p:cNvPr>
          <p:cNvPicPr>
            <a:picLocks noChangeAspect="1" noChangeArrowheads="1"/>
          </p:cNvPicPr>
          <p:nvPr/>
        </p:nvPicPr>
        <p:blipFill>
          <a:blip r:embed="rId4" cstate="print"/>
          <a:srcRect/>
          <a:stretch>
            <a:fillRect/>
          </a:stretch>
        </p:blipFill>
        <p:spPr bwMode="auto">
          <a:xfrm>
            <a:off x="1547664" y="1245095"/>
            <a:ext cx="6192688" cy="5352257"/>
          </a:xfrm>
          <a:prstGeom prst="rect">
            <a:avLst/>
          </a:prstGeom>
          <a:noFill/>
        </p:spPr>
      </p:pic>
      <p:sp>
        <p:nvSpPr>
          <p:cNvPr id="6" name="CaixaDeTexto 5"/>
          <p:cNvSpPr txBox="1"/>
          <p:nvPr/>
        </p:nvSpPr>
        <p:spPr>
          <a:xfrm>
            <a:off x="0" y="332656"/>
            <a:ext cx="9144000" cy="707886"/>
          </a:xfrm>
          <a:prstGeom prst="rect">
            <a:avLst/>
          </a:prstGeom>
          <a:noFill/>
        </p:spPr>
        <p:txBody>
          <a:bodyPr wrap="square" rtlCol="0">
            <a:spAutoFit/>
          </a:bodyPr>
          <a:lstStyle/>
          <a:p>
            <a:r>
              <a:rPr lang="pt-BR" sz="2000" b="1" dirty="0" smtClean="0">
                <a:solidFill>
                  <a:srgbClr val="FFFF00"/>
                </a:solidFill>
                <a:effectLst>
                  <a:outerShdw blurRad="38100" dist="38100" dir="2700000" algn="tl">
                    <a:srgbClr val="000000">
                      <a:alpha val="43137"/>
                    </a:srgbClr>
                  </a:outerShdw>
                </a:effectLst>
                <a:latin typeface="Arial Black" pitchFamily="34" charset="0"/>
              </a:rPr>
              <a:t>Ou seja, na edição portuguesa deveria estar entre o capítulo "Depois do Dilúvio" e o capítulo "A Torre de Babel".</a:t>
            </a:r>
            <a:endParaRPr lang="pt-BR" sz="2000" b="1" dirty="0">
              <a:solidFill>
                <a:srgbClr val="FFFF00"/>
              </a:solidFill>
              <a:effectLst>
                <a:outerShdw blurRad="38100" dist="38100" dir="2700000" algn="tl">
                  <a:srgbClr val="000000">
                    <a:alpha val="43137"/>
                  </a:srgbClr>
                </a:outerShdw>
              </a:effectLst>
              <a:latin typeface="Arial Black" pitchFamily="34" charset="0"/>
            </a:endParaRPr>
          </a:p>
        </p:txBody>
      </p:sp>
      <p:sp>
        <p:nvSpPr>
          <p:cNvPr id="7" name="Seta para a direita 6"/>
          <p:cNvSpPr/>
          <p:nvPr/>
        </p:nvSpPr>
        <p:spPr>
          <a:xfrm rot="9434179">
            <a:off x="5646784" y="4914660"/>
            <a:ext cx="1039742" cy="298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reewindowswallpaper.com/images/large/00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4578" name="Picture 2" descr="http://1.bp.blogspot.com/-uCMEt2eJQXk/Tbx-mGk7iUI/AAAAAAAAAhg/qzPJ7Bu6U2o/s400/capa+ingles+patri.jpg">
            <a:hlinkClick r:id="rId3"/>
          </p:cNvPr>
          <p:cNvPicPr>
            <a:picLocks noChangeAspect="1" noChangeArrowheads="1"/>
          </p:cNvPicPr>
          <p:nvPr/>
        </p:nvPicPr>
        <p:blipFill>
          <a:blip r:embed="rId4" cstate="print"/>
          <a:srcRect/>
          <a:stretch>
            <a:fillRect/>
          </a:stretch>
        </p:blipFill>
        <p:spPr bwMode="auto">
          <a:xfrm>
            <a:off x="1835696" y="1628800"/>
            <a:ext cx="5760640" cy="4746104"/>
          </a:xfrm>
          <a:prstGeom prst="rect">
            <a:avLst/>
          </a:prstGeom>
          <a:noFill/>
        </p:spPr>
      </p:pic>
      <p:sp>
        <p:nvSpPr>
          <p:cNvPr id="4" name="CaixaDeTexto 3"/>
          <p:cNvSpPr txBox="1"/>
          <p:nvPr/>
        </p:nvSpPr>
        <p:spPr>
          <a:xfrm>
            <a:off x="395536" y="476672"/>
            <a:ext cx="8280920" cy="677108"/>
          </a:xfrm>
          <a:prstGeom prst="rect">
            <a:avLst/>
          </a:prstGeom>
          <a:noFill/>
        </p:spPr>
        <p:txBody>
          <a:bodyPr wrap="square" rtlCol="0">
            <a:spAutoFit/>
          </a:bodyPr>
          <a:lstStyle/>
          <a:p>
            <a:r>
              <a:rPr lang="pt-BR" sz="2000" b="1" dirty="0" smtClean="0">
                <a:solidFill>
                  <a:srgbClr val="FFFF00"/>
                </a:solidFill>
                <a:effectLst>
                  <a:outerShdw blurRad="38100" dist="38100" dir="2700000" algn="tl">
                    <a:srgbClr val="000000">
                      <a:alpha val="43137"/>
                    </a:srgbClr>
                  </a:outerShdw>
                </a:effectLst>
                <a:latin typeface="Arial Black" pitchFamily="34" charset="0"/>
              </a:rPr>
              <a:t>Vejamos o livro no inglês, da </a:t>
            </a:r>
            <a:r>
              <a:rPr lang="pt-BR" sz="2000" b="1" dirty="0" err="1" smtClean="0">
                <a:solidFill>
                  <a:srgbClr val="FFFF00"/>
                </a:solidFill>
                <a:effectLst>
                  <a:outerShdw blurRad="38100" dist="38100" dir="2700000" algn="tl">
                    <a:srgbClr val="000000">
                      <a:alpha val="43137"/>
                    </a:srgbClr>
                  </a:outerShdw>
                </a:effectLst>
                <a:latin typeface="Arial Black" pitchFamily="34" charset="0"/>
              </a:rPr>
              <a:t>Pacific</a:t>
            </a:r>
            <a:r>
              <a:rPr lang="pt-BR" sz="2000" b="1" dirty="0" smtClean="0">
                <a:solidFill>
                  <a:srgbClr val="FFFF00"/>
                </a:solidFill>
                <a:effectLst>
                  <a:outerShdw blurRad="38100" dist="38100" dir="2700000" algn="tl">
                    <a:srgbClr val="000000">
                      <a:alpha val="43137"/>
                    </a:srgbClr>
                  </a:outerShdw>
                </a:effectLst>
                <a:latin typeface="Arial Black" pitchFamily="34" charset="0"/>
              </a:rPr>
              <a:t> </a:t>
            </a:r>
            <a:r>
              <a:rPr lang="pt-BR" sz="2000" b="1" dirty="0" err="1" smtClean="0">
                <a:solidFill>
                  <a:srgbClr val="FFFF00"/>
                </a:solidFill>
                <a:effectLst>
                  <a:outerShdw blurRad="38100" dist="38100" dir="2700000" algn="tl">
                    <a:srgbClr val="000000">
                      <a:alpha val="43137"/>
                    </a:srgbClr>
                  </a:outerShdw>
                </a:effectLst>
                <a:latin typeface="Arial Black" pitchFamily="34" charset="0"/>
              </a:rPr>
              <a:t>Press</a:t>
            </a:r>
            <a:r>
              <a:rPr lang="pt-BR" sz="2000" b="1" dirty="0" smtClean="0">
                <a:solidFill>
                  <a:srgbClr val="FFFF00"/>
                </a:solidFill>
                <a:effectLst>
                  <a:outerShdw blurRad="38100" dist="38100" dir="2700000" algn="tl">
                    <a:srgbClr val="000000">
                      <a:alpha val="43137"/>
                    </a:srgbClr>
                  </a:outerShdw>
                </a:effectLst>
                <a:latin typeface="Arial Black" pitchFamily="34" charset="0"/>
              </a:rPr>
              <a:t>, de 1943:</a:t>
            </a:r>
            <a:r>
              <a:rPr lang="pt-BR" dirty="0" smtClean="0"/>
              <a:t/>
            </a:r>
            <a:br>
              <a:rPr lang="pt-BR" dirty="0" smtClean="0"/>
            </a:b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reewindowswallpaper.com/images/large/00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3554" name="Picture 2" descr="http://3.bp.blogspot.com/-PCgxzyDpEFQ/Tb0nZ8kN6rI/AAAAAAAAAiE/KY9-eaiRQs8/s640/indice+ingles+patriarcas.jpg">
            <a:hlinkClick r:id="rId3"/>
          </p:cNvPr>
          <p:cNvPicPr>
            <a:picLocks noChangeAspect="1" noChangeArrowheads="1"/>
          </p:cNvPicPr>
          <p:nvPr/>
        </p:nvPicPr>
        <p:blipFill>
          <a:blip r:embed="rId4" cstate="print"/>
          <a:srcRect/>
          <a:stretch>
            <a:fillRect/>
          </a:stretch>
        </p:blipFill>
        <p:spPr bwMode="auto">
          <a:xfrm>
            <a:off x="611560" y="332656"/>
            <a:ext cx="4980037" cy="6096001"/>
          </a:xfrm>
          <a:prstGeom prst="rect">
            <a:avLst/>
          </a:prstGeom>
          <a:noFill/>
        </p:spPr>
      </p:pic>
      <p:sp>
        <p:nvSpPr>
          <p:cNvPr id="4" name="CaixaDeTexto 3"/>
          <p:cNvSpPr txBox="1"/>
          <p:nvPr/>
        </p:nvSpPr>
        <p:spPr>
          <a:xfrm>
            <a:off x="6156176" y="908720"/>
            <a:ext cx="2592288" cy="2862322"/>
          </a:xfrm>
          <a:prstGeom prst="rect">
            <a:avLst/>
          </a:prstGeom>
          <a:noFill/>
        </p:spPr>
        <p:txBody>
          <a:bodyPr wrap="square" rtlCol="0">
            <a:spAutoFit/>
          </a:bodyPr>
          <a:lstStyle/>
          <a:p>
            <a:r>
              <a:rPr lang="pt-BR" sz="2000" b="1" dirty="0" smtClean="0">
                <a:solidFill>
                  <a:srgbClr val="FFFF00"/>
                </a:solidFill>
                <a:effectLst>
                  <a:outerShdw blurRad="38100" dist="38100" dir="2700000" algn="tl">
                    <a:srgbClr val="000000">
                      <a:alpha val="43137"/>
                    </a:srgbClr>
                  </a:outerShdw>
                </a:effectLst>
                <a:latin typeface="Arial Black" pitchFamily="34" charset="0"/>
              </a:rPr>
              <a:t>Este capítulo fala do sábado bíblico, o sétimo dia da semana, como dia santo, de adoração ao Pai, o Único Altíssimo verdadeiro Deus.</a:t>
            </a:r>
            <a:endParaRPr lang="pt-BR" sz="2000" b="1" dirty="0">
              <a:solidFill>
                <a:srgbClr val="FFFF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reewindowswallpaper.com/images/large/00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0" y="-459432"/>
            <a:ext cx="9144000" cy="461665"/>
          </a:xfrm>
          <a:prstGeom prst="rect">
            <a:avLst/>
          </a:prstGeom>
          <a:noFill/>
        </p:spPr>
        <p:txBody>
          <a:bodyPr wrap="square" rtlCol="0">
            <a:spAutoFit/>
          </a:bodyPr>
          <a:lstStyle/>
          <a:p>
            <a:r>
              <a:rPr lang="pt-BR" sz="2400" b="1" dirty="0" smtClean="0">
                <a:solidFill>
                  <a:srgbClr val="FFFF00"/>
                </a:solidFill>
                <a:latin typeface="Arial Black" pitchFamily="34" charset="0"/>
              </a:rPr>
              <a:t>!</a:t>
            </a:r>
            <a:endParaRPr lang="pt-BR" sz="2400" b="1" dirty="0">
              <a:solidFill>
                <a:srgbClr val="FFFF00"/>
              </a:solidFill>
              <a:latin typeface="Arial Black" pitchFamily="34" charset="0"/>
            </a:endParaRPr>
          </a:p>
        </p:txBody>
      </p:sp>
      <p:sp>
        <p:nvSpPr>
          <p:cNvPr id="4" name="CaixaDeTexto 3"/>
          <p:cNvSpPr txBox="1"/>
          <p:nvPr/>
        </p:nvSpPr>
        <p:spPr>
          <a:xfrm>
            <a:off x="971600" y="2564904"/>
            <a:ext cx="7488832" cy="3323987"/>
          </a:xfrm>
          <a:prstGeom prst="rect">
            <a:avLst/>
          </a:prstGeom>
          <a:noFill/>
        </p:spPr>
        <p:txBody>
          <a:bodyPr wrap="square" rtlCol="0">
            <a:spAutoFit/>
          </a:bodyPr>
          <a:lstStyle/>
          <a:p>
            <a:r>
              <a:rPr lang="pt-BR" sz="2400" b="1" u="sng" dirty="0" smtClean="0">
                <a:solidFill>
                  <a:schemeClr val="bg1"/>
                </a:solidFill>
                <a:effectLst>
                  <a:outerShdw blurRad="38100" dist="38100" dir="2700000" algn="tl">
                    <a:srgbClr val="000000">
                      <a:alpha val="43137"/>
                    </a:srgbClr>
                  </a:outerShdw>
                </a:effectLst>
                <a:latin typeface="Arial Black" pitchFamily="34" charset="0"/>
              </a:rPr>
              <a:t>“ Homens em posições de responsabilidade </a:t>
            </a:r>
            <a:r>
              <a:rPr lang="pt-BR" sz="2400" b="1" dirty="0" smtClean="0">
                <a:solidFill>
                  <a:srgbClr val="FFFF00"/>
                </a:solidFill>
                <a:effectLst>
                  <a:outerShdw blurRad="38100" dist="38100" dir="2700000" algn="tl">
                    <a:srgbClr val="000000">
                      <a:alpha val="43137"/>
                    </a:srgbClr>
                  </a:outerShdw>
                </a:effectLst>
                <a:latin typeface="Arial Black" pitchFamily="34" charset="0"/>
              </a:rPr>
              <a:t>(Liderança) não só desatenderão e desprezarão o sábado eles mesmos, mas </a:t>
            </a:r>
            <a:r>
              <a:rPr lang="pt-BR" sz="2400" b="1" u="sng" dirty="0" smtClean="0">
                <a:solidFill>
                  <a:schemeClr val="bg1"/>
                </a:solidFill>
                <a:effectLst>
                  <a:outerShdw blurRad="38100" dist="38100" dir="2700000" algn="tl">
                    <a:srgbClr val="000000">
                      <a:alpha val="43137"/>
                    </a:srgbClr>
                  </a:outerShdw>
                </a:effectLst>
                <a:latin typeface="Arial Black" pitchFamily="34" charset="0"/>
              </a:rPr>
              <a:t>da tribuna sagrada </a:t>
            </a:r>
            <a:r>
              <a:rPr lang="pt-BR" sz="2400" b="1" dirty="0" smtClean="0">
                <a:solidFill>
                  <a:srgbClr val="FFFF00"/>
                </a:solidFill>
                <a:effectLst>
                  <a:outerShdw blurRad="38100" dist="38100" dir="2700000" algn="tl">
                    <a:srgbClr val="000000">
                      <a:alpha val="43137"/>
                    </a:srgbClr>
                  </a:outerShdw>
                </a:effectLst>
                <a:latin typeface="Arial Black" pitchFamily="34" charset="0"/>
              </a:rPr>
              <a:t>(Púlpito) instarão com o povo para </a:t>
            </a:r>
            <a:r>
              <a:rPr lang="pt-BR" sz="2400" b="1" u="sng" dirty="0" smtClean="0">
                <a:solidFill>
                  <a:schemeClr val="bg1"/>
                </a:solidFill>
                <a:effectLst>
                  <a:outerShdw blurRad="38100" dist="38100" dir="2700000" algn="tl">
                    <a:srgbClr val="000000">
                      <a:alpha val="43137"/>
                    </a:srgbClr>
                  </a:outerShdw>
                </a:effectLst>
                <a:latin typeface="Arial Black" pitchFamily="34" charset="0"/>
              </a:rPr>
              <a:t>que guardem o primeiro dia da semana</a:t>
            </a:r>
            <a:r>
              <a:rPr lang="pt-BR" sz="2400" b="1" dirty="0" smtClean="0">
                <a:solidFill>
                  <a:schemeClr val="bg1"/>
                </a:solidFill>
                <a:effectLst>
                  <a:outerShdw blurRad="38100" dist="38100" dir="2700000" algn="tl">
                    <a:srgbClr val="000000">
                      <a:alpha val="43137"/>
                    </a:srgbClr>
                  </a:outerShdw>
                </a:effectLst>
                <a:latin typeface="Arial Black" pitchFamily="34" charset="0"/>
              </a:rPr>
              <a:t>,</a:t>
            </a:r>
            <a:r>
              <a:rPr lang="pt-BR" sz="2400" b="1" dirty="0" smtClean="0">
                <a:solidFill>
                  <a:srgbClr val="FFFF00"/>
                </a:solidFill>
                <a:effectLst>
                  <a:outerShdw blurRad="38100" dist="38100" dir="2700000" algn="tl">
                    <a:srgbClr val="000000">
                      <a:alpha val="43137"/>
                    </a:srgbClr>
                  </a:outerShdw>
                </a:effectLst>
                <a:latin typeface="Arial Black" pitchFamily="34" charset="0"/>
              </a:rPr>
              <a:t> alegando a tradição e o costume em favor dessa instituição de feitura humana. “ Serviço Cristão, 155</a:t>
            </a:r>
          </a:p>
          <a:p>
            <a:endParaRPr lang="pt-BR" dirty="0"/>
          </a:p>
        </p:txBody>
      </p:sp>
      <p:sp>
        <p:nvSpPr>
          <p:cNvPr id="6" name="CaixaDeTexto 5"/>
          <p:cNvSpPr txBox="1"/>
          <p:nvPr/>
        </p:nvSpPr>
        <p:spPr>
          <a:xfrm>
            <a:off x="0" y="980728"/>
            <a:ext cx="9144000"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sz="2800" b="1" dirty="0" smtClean="0">
                <a:solidFill>
                  <a:schemeClr val="bg1"/>
                </a:solidFill>
                <a:effectLst>
                  <a:outerShdw blurRad="38100" dist="38100" dir="2700000" algn="tl">
                    <a:srgbClr val="000000">
                      <a:alpha val="43137"/>
                    </a:srgbClr>
                  </a:outerShdw>
                </a:effectLst>
                <a:latin typeface="Arial Black" pitchFamily="34" charset="0"/>
              </a:rPr>
              <a:t>O Domingo será pregado do </a:t>
            </a:r>
            <a:r>
              <a:rPr lang="pt-BR" sz="2800" b="1" dirty="0" err="1" smtClean="0">
                <a:solidFill>
                  <a:schemeClr val="bg1"/>
                </a:solidFill>
                <a:effectLst>
                  <a:outerShdw blurRad="38100" dist="38100" dir="2700000" algn="tl">
                    <a:srgbClr val="000000">
                      <a:alpha val="43137"/>
                    </a:srgbClr>
                  </a:outerShdw>
                </a:effectLst>
                <a:latin typeface="Arial Black" pitchFamily="34" charset="0"/>
              </a:rPr>
              <a:t>Pulpito</a:t>
            </a:r>
            <a:r>
              <a:rPr lang="pt-BR" sz="2800" b="1" dirty="0" smtClean="0">
                <a:solidFill>
                  <a:schemeClr val="bg1"/>
                </a:solidFill>
                <a:effectLst>
                  <a:outerShdw blurRad="38100" dist="38100" dir="2700000" algn="tl">
                    <a:srgbClr val="000000">
                      <a:alpha val="43137"/>
                    </a:srgbClr>
                  </a:outerShdw>
                </a:effectLst>
                <a:latin typeface="Arial Black" pitchFamily="34" charset="0"/>
              </a:rPr>
              <a:t> da IASD:</a:t>
            </a:r>
            <a:endParaRPr lang="pt-BR" sz="2800" b="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reewindowswallpaper.com/images/large/00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0" y="-459432"/>
            <a:ext cx="9144000" cy="461665"/>
          </a:xfrm>
          <a:prstGeom prst="rect">
            <a:avLst/>
          </a:prstGeom>
          <a:noFill/>
        </p:spPr>
        <p:txBody>
          <a:bodyPr wrap="square" rtlCol="0">
            <a:spAutoFit/>
          </a:bodyPr>
          <a:lstStyle/>
          <a:p>
            <a:r>
              <a:rPr lang="pt-BR" sz="2400" b="1" dirty="0" smtClean="0">
                <a:solidFill>
                  <a:srgbClr val="FFFF00"/>
                </a:solidFill>
                <a:latin typeface="Arial Black" pitchFamily="34" charset="0"/>
              </a:rPr>
              <a:t>!</a:t>
            </a:r>
            <a:endParaRPr lang="pt-BR" sz="2400" b="1" dirty="0">
              <a:solidFill>
                <a:srgbClr val="FFFF00"/>
              </a:solidFill>
              <a:latin typeface="Arial Black" pitchFamily="34" charset="0"/>
            </a:endParaRPr>
          </a:p>
        </p:txBody>
      </p:sp>
      <p:sp>
        <p:nvSpPr>
          <p:cNvPr id="6" name="CaixaDeTexto 5"/>
          <p:cNvSpPr txBox="1"/>
          <p:nvPr/>
        </p:nvSpPr>
        <p:spPr>
          <a:xfrm>
            <a:off x="0" y="1556792"/>
            <a:ext cx="9144000" cy="3046988"/>
          </a:xfrm>
          <a:prstGeom prst="rect">
            <a:avLst/>
          </a:prstGeom>
          <a:noFill/>
        </p:spPr>
        <p:txBody>
          <a:bodyPr wrap="square" rtlCol="0">
            <a:spAutoFit/>
          </a:bodyPr>
          <a:lstStyle/>
          <a:p>
            <a:r>
              <a:rPr lang="pt-BR" sz="2400" b="1" dirty="0" smtClean="0">
                <a:solidFill>
                  <a:srgbClr val="FFFF00"/>
                </a:solidFill>
                <a:latin typeface="Arial Black" pitchFamily="34" charset="0"/>
              </a:rPr>
              <a:t>“ O Senhor possui uma controvérsia </a:t>
            </a:r>
            <a:r>
              <a:rPr lang="pt-BR" sz="2400" b="1" dirty="0" smtClean="0">
                <a:solidFill>
                  <a:schemeClr val="bg1"/>
                </a:solidFill>
                <a:latin typeface="Arial Black" pitchFamily="34" charset="0"/>
              </a:rPr>
              <a:t>com </a:t>
            </a:r>
            <a:r>
              <a:rPr lang="pt-BR" sz="2400" b="1" u="sng" dirty="0" smtClean="0">
                <a:solidFill>
                  <a:schemeClr val="bg1"/>
                </a:solidFill>
                <a:latin typeface="Arial Black" pitchFamily="34" charset="0"/>
              </a:rPr>
              <a:t>seu povo professo</a:t>
            </a:r>
            <a:r>
              <a:rPr lang="pt-BR" sz="2400" b="1" dirty="0" smtClean="0">
                <a:solidFill>
                  <a:srgbClr val="FFFF00"/>
                </a:solidFill>
                <a:latin typeface="Arial Black" pitchFamily="34" charset="0"/>
              </a:rPr>
              <a:t> nesses últimos dia...</a:t>
            </a:r>
            <a:r>
              <a:rPr lang="pt-BR" sz="2400" b="1" u="sng" dirty="0" smtClean="0">
                <a:solidFill>
                  <a:schemeClr val="bg1"/>
                </a:solidFill>
                <a:latin typeface="Arial Black" pitchFamily="34" charset="0"/>
              </a:rPr>
              <a:t>Nas igrejas e nas grandes assembléias</a:t>
            </a:r>
            <a:r>
              <a:rPr lang="pt-BR" sz="2400" b="1" u="sng" dirty="0" smtClean="0">
                <a:solidFill>
                  <a:srgbClr val="FFFF00"/>
                </a:solidFill>
                <a:latin typeface="Arial Black" pitchFamily="34" charset="0"/>
              </a:rPr>
              <a:t> </a:t>
            </a:r>
            <a:r>
              <a:rPr lang="pt-BR" sz="2400" b="1" dirty="0" smtClean="0">
                <a:solidFill>
                  <a:srgbClr val="FFFF00"/>
                </a:solidFill>
                <a:latin typeface="Arial Black" pitchFamily="34" charset="0"/>
              </a:rPr>
              <a:t>ao ar livre</a:t>
            </a:r>
            <a:r>
              <a:rPr lang="pt-BR" sz="2400" b="1" u="sng" dirty="0" smtClean="0">
                <a:solidFill>
                  <a:srgbClr val="FFFF00"/>
                </a:solidFill>
                <a:latin typeface="Arial Black" pitchFamily="34" charset="0"/>
              </a:rPr>
              <a:t>, </a:t>
            </a:r>
            <a:r>
              <a:rPr lang="pt-BR" sz="2400" b="1" u="sng" dirty="0" smtClean="0">
                <a:solidFill>
                  <a:schemeClr val="bg1"/>
                </a:solidFill>
                <a:latin typeface="Arial Black" pitchFamily="34" charset="0"/>
              </a:rPr>
              <a:t>ministros impelirão o povo sobre a necessidade de guardar o primeiro dia da semana</a:t>
            </a:r>
            <a:r>
              <a:rPr lang="pt-BR" sz="2400" b="1" u="sng" dirty="0" smtClean="0">
                <a:solidFill>
                  <a:srgbClr val="FFFF00"/>
                </a:solidFill>
                <a:latin typeface="Arial Black" pitchFamily="34" charset="0"/>
              </a:rPr>
              <a:t>.” </a:t>
            </a:r>
          </a:p>
          <a:p>
            <a:endParaRPr lang="pt-BR" sz="2400" b="1" u="sng" dirty="0" smtClean="0">
              <a:solidFill>
                <a:srgbClr val="FFFF00"/>
              </a:solidFill>
              <a:latin typeface="Arial Black" pitchFamily="34" charset="0"/>
            </a:endParaRPr>
          </a:p>
          <a:p>
            <a:r>
              <a:rPr lang="pt-BR" sz="2400" b="1" dirty="0" smtClean="0">
                <a:solidFill>
                  <a:srgbClr val="FFFF00"/>
                </a:solidFill>
                <a:latin typeface="Arial Black" pitchFamily="34" charset="0"/>
              </a:rPr>
              <a:t> (</a:t>
            </a:r>
            <a:r>
              <a:rPr lang="pt-BR" sz="2400" b="1" dirty="0" err="1" smtClean="0">
                <a:solidFill>
                  <a:srgbClr val="FFFF00"/>
                </a:solidFill>
                <a:latin typeface="Arial Black" pitchFamily="34" charset="0"/>
              </a:rPr>
              <a:t>Review</a:t>
            </a:r>
            <a:r>
              <a:rPr lang="pt-BR" sz="2400" b="1" dirty="0" smtClean="0">
                <a:solidFill>
                  <a:srgbClr val="FFFF00"/>
                </a:solidFill>
                <a:latin typeface="Arial Black" pitchFamily="34" charset="0"/>
              </a:rPr>
              <a:t> </a:t>
            </a:r>
            <a:r>
              <a:rPr lang="pt-BR" sz="2400" b="1" dirty="0" err="1" smtClean="0">
                <a:solidFill>
                  <a:srgbClr val="FFFF00"/>
                </a:solidFill>
                <a:latin typeface="Arial Black" pitchFamily="34" charset="0"/>
              </a:rPr>
              <a:t>and</a:t>
            </a:r>
            <a:r>
              <a:rPr lang="pt-BR" sz="2400" b="1" dirty="0" smtClean="0">
                <a:solidFill>
                  <a:srgbClr val="FFFF00"/>
                </a:solidFill>
                <a:latin typeface="Arial Black" pitchFamily="34" charset="0"/>
              </a:rPr>
              <a:t> Herald 18/03/1884)</a:t>
            </a:r>
          </a:p>
          <a:p>
            <a:endParaRPr lang="pt-BR" sz="24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482" name="Picture 2"/>
          <p:cNvPicPr>
            <a:picLocks noChangeAspect="1" noChangeArrowheads="1"/>
          </p:cNvPicPr>
          <p:nvPr/>
        </p:nvPicPr>
        <p:blipFill>
          <a:blip r:embed="rId3" cstate="print"/>
          <a:srcRect/>
          <a:stretch>
            <a:fillRect/>
          </a:stretch>
        </p:blipFill>
        <p:spPr bwMode="auto">
          <a:xfrm>
            <a:off x="3949303" y="836712"/>
            <a:ext cx="5194697" cy="6021288"/>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0" y="1052736"/>
            <a:ext cx="3779912" cy="4752528"/>
          </a:xfrm>
          <a:prstGeom prst="rect">
            <a:avLst/>
          </a:prstGeom>
          <a:noFill/>
          <a:ln w="9525">
            <a:noFill/>
            <a:miter lim="800000"/>
            <a:headEnd/>
            <a:tailEnd/>
          </a:ln>
        </p:spPr>
      </p:pic>
      <p:sp>
        <p:nvSpPr>
          <p:cNvPr id="6" name="CaixaDeTexto 5"/>
          <p:cNvSpPr txBox="1"/>
          <p:nvPr/>
        </p:nvSpPr>
        <p:spPr>
          <a:xfrm>
            <a:off x="0" y="260648"/>
            <a:ext cx="9144000" cy="769441"/>
          </a:xfrm>
          <a:prstGeom prst="rect">
            <a:avLst/>
          </a:prstGeom>
          <a:solidFill>
            <a:srgbClr val="FFFF00"/>
          </a:solidFill>
        </p:spPr>
        <p:txBody>
          <a:bodyPr wrap="square" rtlCol="0">
            <a:spAutoFit/>
          </a:bodyPr>
          <a:lstStyle/>
          <a:p>
            <a:r>
              <a:rPr lang="pt-BR" sz="4400" b="1" dirty="0" smtClean="0">
                <a:solidFill>
                  <a:srgbClr val="FF0000"/>
                </a:solidFill>
              </a:rPr>
              <a:t>Uso de velas nas liturgias adventistas</a:t>
            </a:r>
            <a:endParaRPr lang="pt-BR" sz="4400" b="1" dirty="0">
              <a:solidFill>
                <a:srgbClr val="FF0000"/>
              </a:solidFill>
            </a:endParaRPr>
          </a:p>
        </p:txBody>
      </p:sp>
      <p:cxnSp>
        <p:nvCxnSpPr>
          <p:cNvPr id="8" name="Conector de seta reta 7"/>
          <p:cNvCxnSpPr/>
          <p:nvPr/>
        </p:nvCxnSpPr>
        <p:spPr>
          <a:xfrm>
            <a:off x="5508104" y="3645024"/>
            <a:ext cx="648072" cy="57606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1507" name="Picture 3"/>
          <p:cNvPicPr>
            <a:picLocks noChangeAspect="1" noChangeArrowheads="1"/>
          </p:cNvPicPr>
          <p:nvPr/>
        </p:nvPicPr>
        <p:blipFill>
          <a:blip r:embed="rId3" cstate="print"/>
          <a:srcRect/>
          <a:stretch>
            <a:fillRect/>
          </a:stretch>
        </p:blipFill>
        <p:spPr bwMode="auto">
          <a:xfrm>
            <a:off x="1331640" y="1990724"/>
            <a:ext cx="7128792" cy="4246587"/>
          </a:xfrm>
          <a:prstGeom prst="rect">
            <a:avLst/>
          </a:prstGeom>
          <a:noFill/>
          <a:ln w="9525">
            <a:noFill/>
            <a:miter lim="800000"/>
            <a:headEnd/>
            <a:tailEnd/>
          </a:ln>
        </p:spPr>
      </p:pic>
      <p:sp>
        <p:nvSpPr>
          <p:cNvPr id="4" name="CaixaDeTexto 3"/>
          <p:cNvSpPr txBox="1"/>
          <p:nvPr/>
        </p:nvSpPr>
        <p:spPr>
          <a:xfrm>
            <a:off x="467544" y="476672"/>
            <a:ext cx="5544616" cy="707886"/>
          </a:xfrm>
          <a:prstGeom prst="rect">
            <a:avLst/>
          </a:prstGeom>
          <a:solidFill>
            <a:srgbClr val="FFFF00"/>
          </a:solidFill>
        </p:spPr>
        <p:txBody>
          <a:bodyPr wrap="square" rtlCol="0">
            <a:spAutoFit/>
          </a:bodyPr>
          <a:lstStyle/>
          <a:p>
            <a:r>
              <a:rPr lang="pt-BR" sz="4000" b="1" dirty="0" smtClean="0"/>
              <a:t>Santa ceia a luz de velas</a:t>
            </a:r>
            <a:endParaRPr lang="pt-BR" sz="4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C:\Users\paulo\Downloads\IASD Peruib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CaixaDeTexto 3"/>
          <p:cNvSpPr txBox="1"/>
          <p:nvPr/>
        </p:nvSpPr>
        <p:spPr>
          <a:xfrm>
            <a:off x="0" y="0"/>
            <a:ext cx="9144000" cy="707886"/>
          </a:xfrm>
          <a:prstGeom prst="rect">
            <a:avLst/>
          </a:prstGeom>
          <a:solidFill>
            <a:srgbClr val="FFFF00"/>
          </a:solidFill>
        </p:spPr>
        <p:txBody>
          <a:bodyPr wrap="square" rtlCol="0">
            <a:spAutoFit/>
          </a:bodyPr>
          <a:lstStyle/>
          <a:p>
            <a:r>
              <a:rPr lang="pt-BR" sz="4000" b="1" dirty="0" smtClean="0"/>
              <a:t>Santa ceia  a luz de velas, </a:t>
            </a:r>
            <a:r>
              <a:rPr lang="pt-BR" sz="4000" b="1" dirty="0" smtClean="0"/>
              <a:t>Peruíbe-SP</a:t>
            </a:r>
            <a:endParaRPr lang="pt-BR"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2" name="Picture 2"/>
          <p:cNvPicPr>
            <a:picLocks noChangeAspect="1" noChangeArrowheads="1"/>
          </p:cNvPicPr>
          <p:nvPr/>
        </p:nvPicPr>
        <p:blipFill>
          <a:blip r:embed="rId3" cstate="print"/>
          <a:srcRect/>
          <a:stretch>
            <a:fillRect/>
          </a:stretch>
        </p:blipFill>
        <p:spPr bwMode="auto">
          <a:xfrm>
            <a:off x="0" y="332656"/>
            <a:ext cx="4464496" cy="6525344"/>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355977" y="332655"/>
            <a:ext cx="4788024" cy="6525345"/>
          </a:xfrm>
          <a:prstGeom prst="rect">
            <a:avLst/>
          </a:prstGeom>
          <a:noFill/>
          <a:ln w="9525">
            <a:noFill/>
            <a:miter lim="800000"/>
            <a:headEnd/>
            <a:tailEnd/>
          </a:ln>
        </p:spPr>
      </p:pic>
      <p:sp>
        <p:nvSpPr>
          <p:cNvPr id="5" name="CaixaDeTexto 4"/>
          <p:cNvSpPr txBox="1"/>
          <p:nvPr/>
        </p:nvSpPr>
        <p:spPr>
          <a:xfrm>
            <a:off x="0" y="0"/>
            <a:ext cx="9144000" cy="584775"/>
          </a:xfrm>
          <a:prstGeom prst="rect">
            <a:avLst/>
          </a:prstGeom>
          <a:solidFill>
            <a:srgbClr val="FFFF00"/>
          </a:solidFill>
        </p:spPr>
        <p:txBody>
          <a:bodyPr wrap="square" rtlCol="0">
            <a:spAutoFit/>
          </a:bodyPr>
          <a:lstStyle/>
          <a:p>
            <a:r>
              <a:rPr lang="pt-BR" sz="3200" b="1" dirty="0" smtClean="0">
                <a:solidFill>
                  <a:srgbClr val="FF0000"/>
                </a:solidFill>
              </a:rPr>
              <a:t>Revisando a crença de numero 6</a:t>
            </a:r>
            <a:endParaRPr lang="pt-BR" sz="32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7478688"/>
          </a:xfrm>
          <a:prstGeom prst="rect">
            <a:avLst/>
          </a:prstGeom>
          <a:noFill/>
        </p:spPr>
      </p:pic>
      <p:pic>
        <p:nvPicPr>
          <p:cNvPr id="4" name="Picture 2" descr="http://www.adventistas.com/marco2002/31Candle.jpg"/>
          <p:cNvPicPr>
            <a:picLocks noChangeAspect="1" noChangeArrowheads="1"/>
          </p:cNvPicPr>
          <p:nvPr/>
        </p:nvPicPr>
        <p:blipFill>
          <a:blip r:embed="rId3" cstate="print"/>
          <a:srcRect/>
          <a:stretch>
            <a:fillRect/>
          </a:stretch>
        </p:blipFill>
        <p:spPr bwMode="auto">
          <a:xfrm>
            <a:off x="4355976" y="0"/>
            <a:ext cx="4788024" cy="7461448"/>
          </a:xfrm>
          <a:prstGeom prst="rect">
            <a:avLst/>
          </a:prstGeom>
          <a:noFill/>
        </p:spPr>
      </p:pic>
      <p:sp>
        <p:nvSpPr>
          <p:cNvPr id="5" name="CaixaDeTexto 4"/>
          <p:cNvSpPr txBox="1"/>
          <p:nvPr/>
        </p:nvSpPr>
        <p:spPr>
          <a:xfrm>
            <a:off x="0" y="0"/>
            <a:ext cx="4499992" cy="6647974"/>
          </a:xfrm>
          <a:prstGeom prst="rect">
            <a:avLst/>
          </a:prstGeom>
          <a:solidFill>
            <a:srgbClr val="FFFF00"/>
          </a:solidFill>
        </p:spPr>
        <p:txBody>
          <a:bodyPr wrap="square" rtlCol="0">
            <a:spAutoFit/>
          </a:bodyPr>
          <a:lstStyle/>
          <a:p>
            <a:r>
              <a:rPr lang="pt-BR" sz="2400" b="1" dirty="0" smtClean="0"/>
              <a:t>Na foto ao lado, uma prova de que o uso de velas em cerimônias da Igreja Adventistas tem a ver com a </a:t>
            </a:r>
            <a:r>
              <a:rPr lang="pt-BR" sz="2400" b="1" dirty="0" err="1" smtClean="0"/>
              <a:t>catolização</a:t>
            </a:r>
            <a:r>
              <a:rPr lang="pt-BR" sz="2400" b="1" dirty="0" smtClean="0"/>
              <a:t> </a:t>
            </a:r>
            <a:r>
              <a:rPr lang="pt-BR" sz="2400" b="1" dirty="0" smtClean="0"/>
              <a:t>ecumênica do planeta, ou "globalização espiritual". Robert W. Nixon, </a:t>
            </a:r>
            <a:r>
              <a:rPr lang="pt-BR" sz="2400" b="1" dirty="0" err="1" smtClean="0"/>
              <a:t>conselheiro-geral</a:t>
            </a:r>
            <a:r>
              <a:rPr lang="pt-BR" sz="2400" b="1" dirty="0" smtClean="0"/>
              <a:t> da Associação Geral desde 1993 e então vice-presidente da </a:t>
            </a:r>
            <a:r>
              <a:rPr lang="pt-BR" sz="2400" b="1" dirty="0" err="1" smtClean="0"/>
              <a:t>Irla</a:t>
            </a:r>
            <a:r>
              <a:rPr lang="pt-BR" sz="2400" b="1" dirty="0" smtClean="0"/>
              <a:t>, acende a "Vela da Unidade" na primeira reunião da World </a:t>
            </a:r>
            <a:r>
              <a:rPr lang="pt-BR" sz="2400" b="1" dirty="0" err="1" smtClean="0"/>
              <a:t>Conference</a:t>
            </a:r>
            <a:r>
              <a:rPr lang="pt-BR" sz="2400" b="1" dirty="0" smtClean="0"/>
              <a:t> </a:t>
            </a:r>
            <a:r>
              <a:rPr lang="pt-BR" sz="2400" b="1" dirty="0" err="1" smtClean="0"/>
              <a:t>on</a:t>
            </a:r>
            <a:r>
              <a:rPr lang="pt-BR" sz="2400" b="1" dirty="0" smtClean="0"/>
              <a:t> </a:t>
            </a:r>
            <a:r>
              <a:rPr lang="pt-BR" sz="2400" b="1" dirty="0" err="1" smtClean="0"/>
              <a:t>Religious</a:t>
            </a:r>
            <a:r>
              <a:rPr lang="pt-BR" sz="2400" b="1" dirty="0" smtClean="0"/>
              <a:t> </a:t>
            </a:r>
            <a:r>
              <a:rPr lang="pt-BR" sz="2400" b="1" dirty="0" err="1" smtClean="0"/>
              <a:t>Freedom</a:t>
            </a:r>
            <a:r>
              <a:rPr lang="pt-BR" sz="2400" b="1" dirty="0" smtClean="0"/>
              <a:t>, ocorrida em Nova Déli, em 16 de novembro de 1999. Líderes de todas as principais religiões do mundo estiveram presentes.</a:t>
            </a:r>
          </a:p>
          <a:p>
            <a:endParaRPr lang="pt-BR" sz="2400" b="1" dirty="0" smtClean="0"/>
          </a:p>
          <a:p>
            <a:endParaRPr lang="pt-BR" dirty="0"/>
          </a:p>
        </p:txBody>
      </p:sp>
      <p:cxnSp>
        <p:nvCxnSpPr>
          <p:cNvPr id="7" name="Conector de seta reta 6"/>
          <p:cNvCxnSpPr/>
          <p:nvPr/>
        </p:nvCxnSpPr>
        <p:spPr>
          <a:xfrm flipH="1">
            <a:off x="5940152" y="4149080"/>
            <a:ext cx="648072" cy="86409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0418" name="Picture 2" descr="Lição 42010"/>
          <p:cNvPicPr>
            <a:picLocks noChangeAspect="1" noChangeArrowheads="1"/>
          </p:cNvPicPr>
          <p:nvPr/>
        </p:nvPicPr>
        <p:blipFill>
          <a:blip r:embed="rId3" cstate="print"/>
          <a:srcRect/>
          <a:stretch>
            <a:fillRect/>
          </a:stretch>
        </p:blipFill>
        <p:spPr bwMode="auto">
          <a:xfrm>
            <a:off x="2843808" y="1052736"/>
            <a:ext cx="2808312" cy="3612233"/>
          </a:xfrm>
          <a:prstGeom prst="rect">
            <a:avLst/>
          </a:prstGeom>
          <a:noFill/>
        </p:spPr>
      </p:pic>
      <p:pic>
        <p:nvPicPr>
          <p:cNvPr id="60420" name="Picture 4"/>
          <p:cNvPicPr>
            <a:picLocks noChangeAspect="1" noChangeArrowheads="1"/>
          </p:cNvPicPr>
          <p:nvPr/>
        </p:nvPicPr>
        <p:blipFill>
          <a:blip r:embed="rId4" cstate="print"/>
          <a:srcRect/>
          <a:stretch>
            <a:fillRect/>
          </a:stretch>
        </p:blipFill>
        <p:spPr bwMode="auto">
          <a:xfrm>
            <a:off x="1331640" y="4752975"/>
            <a:ext cx="5904656" cy="2105025"/>
          </a:xfrm>
          <a:prstGeom prst="rect">
            <a:avLst/>
          </a:prstGeom>
          <a:noFill/>
          <a:ln w="9525">
            <a:noFill/>
            <a:miter lim="800000"/>
            <a:headEnd/>
            <a:tailEnd/>
          </a:ln>
        </p:spPr>
      </p:pic>
      <p:sp>
        <p:nvSpPr>
          <p:cNvPr id="5" name="CaixaDeTexto 4"/>
          <p:cNvSpPr txBox="1"/>
          <p:nvPr/>
        </p:nvSpPr>
        <p:spPr>
          <a:xfrm>
            <a:off x="0" y="0"/>
            <a:ext cx="9144000" cy="584775"/>
          </a:xfrm>
          <a:prstGeom prst="rect">
            <a:avLst/>
          </a:prstGeom>
          <a:solidFill>
            <a:srgbClr val="FFFF00"/>
          </a:solidFill>
        </p:spPr>
        <p:txBody>
          <a:bodyPr wrap="square" rtlCol="0">
            <a:spAutoFit/>
          </a:bodyPr>
          <a:lstStyle/>
          <a:p>
            <a:r>
              <a:rPr lang="pt-BR" sz="3200" b="1" dirty="0" smtClean="0">
                <a:solidFill>
                  <a:srgbClr val="FF0000"/>
                </a:solidFill>
              </a:rPr>
              <a:t>Lição de juvenis ( 1 Trimestre e 2012)</a:t>
            </a:r>
            <a:endParaRPr lang="pt-BR" sz="32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1442" name="Picture 2"/>
          <p:cNvPicPr>
            <a:picLocks noChangeAspect="1" noChangeArrowheads="1"/>
          </p:cNvPicPr>
          <p:nvPr/>
        </p:nvPicPr>
        <p:blipFill>
          <a:blip r:embed="rId3" cstate="print"/>
          <a:srcRect/>
          <a:stretch>
            <a:fillRect/>
          </a:stretch>
        </p:blipFill>
        <p:spPr bwMode="auto">
          <a:xfrm>
            <a:off x="1" y="2295525"/>
            <a:ext cx="9144000" cy="4562475"/>
          </a:xfrm>
          <a:prstGeom prst="rect">
            <a:avLst/>
          </a:prstGeom>
          <a:noFill/>
          <a:ln w="9525">
            <a:noFill/>
            <a:miter lim="800000"/>
            <a:headEnd/>
            <a:tailEnd/>
          </a:ln>
        </p:spPr>
      </p:pic>
      <p:pic>
        <p:nvPicPr>
          <p:cNvPr id="4" name="Picture 2" descr="Lição 42010"/>
          <p:cNvPicPr>
            <a:picLocks noChangeAspect="1" noChangeArrowheads="1"/>
          </p:cNvPicPr>
          <p:nvPr/>
        </p:nvPicPr>
        <p:blipFill>
          <a:blip r:embed="rId4" cstate="print"/>
          <a:srcRect/>
          <a:stretch>
            <a:fillRect/>
          </a:stretch>
        </p:blipFill>
        <p:spPr bwMode="auto">
          <a:xfrm>
            <a:off x="395536" y="0"/>
            <a:ext cx="2267744" cy="2204863"/>
          </a:xfrm>
          <a:prstGeom prst="rect">
            <a:avLst/>
          </a:prstGeom>
          <a:noFill/>
        </p:spPr>
      </p:pic>
      <p:cxnSp>
        <p:nvCxnSpPr>
          <p:cNvPr id="6" name="Conector reto 5"/>
          <p:cNvCxnSpPr/>
          <p:nvPr/>
        </p:nvCxnSpPr>
        <p:spPr>
          <a:xfrm>
            <a:off x="539552" y="6309320"/>
            <a:ext cx="86044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0" name="Picture 2" descr="C:\Users\paulo\Downloads\licao_altar1.jpg"/>
          <p:cNvPicPr>
            <a:picLocks noChangeAspect="1" noChangeArrowheads="1"/>
          </p:cNvPicPr>
          <p:nvPr/>
        </p:nvPicPr>
        <p:blipFill>
          <a:blip r:embed="rId3" cstate="print"/>
          <a:srcRect/>
          <a:stretch>
            <a:fillRect/>
          </a:stretch>
        </p:blipFill>
        <p:spPr bwMode="auto">
          <a:xfrm>
            <a:off x="0" y="692696"/>
            <a:ext cx="9144000" cy="6165304"/>
          </a:xfrm>
          <a:prstGeom prst="rect">
            <a:avLst/>
          </a:prstGeom>
          <a:noFill/>
        </p:spPr>
      </p:pic>
      <p:sp>
        <p:nvSpPr>
          <p:cNvPr id="4" name="CaixaDeTexto 3"/>
          <p:cNvSpPr txBox="1"/>
          <p:nvPr/>
        </p:nvSpPr>
        <p:spPr>
          <a:xfrm>
            <a:off x="0" y="0"/>
            <a:ext cx="9144000" cy="646331"/>
          </a:xfrm>
          <a:prstGeom prst="rect">
            <a:avLst/>
          </a:prstGeom>
          <a:noFill/>
        </p:spPr>
        <p:txBody>
          <a:bodyPr wrap="square" rtlCol="0">
            <a:spAutoFit/>
          </a:bodyPr>
          <a:lstStyle/>
          <a:p>
            <a:r>
              <a:rPr lang="pt-BR" sz="3600" b="1" dirty="0" smtClean="0">
                <a:solidFill>
                  <a:srgbClr val="FFFF00"/>
                </a:solidFill>
              </a:rPr>
              <a:t>Estranho  conselho !!!</a:t>
            </a:r>
            <a:endParaRPr lang="pt-BR" sz="3600" b="1"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descr="C:\Users\paulo\Downloads\licao_altar2.jpg"/>
          <p:cNvPicPr>
            <a:picLocks noChangeAspect="1" noChangeArrowheads="1"/>
          </p:cNvPicPr>
          <p:nvPr/>
        </p:nvPicPr>
        <p:blipFill>
          <a:blip r:embed="rId3" cstate="print"/>
          <a:srcRect/>
          <a:stretch>
            <a:fillRect/>
          </a:stretch>
        </p:blipFill>
        <p:spPr bwMode="auto">
          <a:xfrm>
            <a:off x="0" y="1052736"/>
            <a:ext cx="9144000" cy="43924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5538" name="Picture 2" descr="http://www.adventistas.com/fevereiro2002/licao9_juvenis.jpg"/>
          <p:cNvPicPr>
            <a:picLocks noChangeAspect="1" noChangeArrowheads="1"/>
          </p:cNvPicPr>
          <p:nvPr/>
        </p:nvPicPr>
        <p:blipFill>
          <a:blip r:embed="rId3" cstate="print"/>
          <a:srcRect/>
          <a:stretch>
            <a:fillRect/>
          </a:stretch>
        </p:blipFill>
        <p:spPr bwMode="auto">
          <a:xfrm>
            <a:off x="0" y="620688"/>
            <a:ext cx="4499992" cy="6237312"/>
          </a:xfrm>
          <a:prstGeom prst="rect">
            <a:avLst/>
          </a:prstGeom>
          <a:noFill/>
        </p:spPr>
      </p:pic>
      <p:pic>
        <p:nvPicPr>
          <p:cNvPr id="35841" name="Picture 1"/>
          <p:cNvPicPr>
            <a:picLocks noChangeAspect="1" noChangeArrowheads="1"/>
          </p:cNvPicPr>
          <p:nvPr/>
        </p:nvPicPr>
        <p:blipFill>
          <a:blip r:embed="rId4" cstate="print"/>
          <a:srcRect/>
          <a:stretch>
            <a:fillRect/>
          </a:stretch>
        </p:blipFill>
        <p:spPr bwMode="auto">
          <a:xfrm>
            <a:off x="4644008" y="1484784"/>
            <a:ext cx="4499992" cy="4104456"/>
          </a:xfrm>
          <a:prstGeom prst="rect">
            <a:avLst/>
          </a:prstGeom>
          <a:noFill/>
          <a:ln w="9525">
            <a:noFill/>
            <a:miter lim="800000"/>
            <a:headEnd/>
            <a:tailEnd/>
          </a:ln>
          <a:effectLst/>
        </p:spPr>
      </p:pic>
      <p:sp>
        <p:nvSpPr>
          <p:cNvPr id="5" name="CaixaDeTexto 4"/>
          <p:cNvSpPr txBox="1"/>
          <p:nvPr/>
        </p:nvSpPr>
        <p:spPr>
          <a:xfrm>
            <a:off x="0" y="0"/>
            <a:ext cx="9144000" cy="584775"/>
          </a:xfrm>
          <a:prstGeom prst="rect">
            <a:avLst/>
          </a:prstGeom>
          <a:solidFill>
            <a:srgbClr val="FFFF00"/>
          </a:solidFill>
        </p:spPr>
        <p:txBody>
          <a:bodyPr wrap="square" rtlCol="0">
            <a:spAutoFit/>
          </a:bodyPr>
          <a:lstStyle/>
          <a:p>
            <a:r>
              <a:rPr lang="pt-BR" sz="3200" b="1" dirty="0" smtClean="0"/>
              <a:t>Lição de Juvenis </a:t>
            </a:r>
            <a:r>
              <a:rPr lang="pt-BR" sz="3200" b="1" dirty="0" smtClean="0"/>
              <a:t>(04 </a:t>
            </a:r>
            <a:r>
              <a:rPr lang="pt-BR" sz="3200" b="1" dirty="0" smtClean="0"/>
              <a:t>trimestre de 2001)</a:t>
            </a:r>
            <a:endParaRPr lang="pt-BR" sz="3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4514" name="Picture 2" descr="http://www.adventistas.com/fevereiro2002/licao10_juvenis.jpg"/>
          <p:cNvPicPr>
            <a:picLocks noChangeAspect="1" noChangeArrowheads="1"/>
          </p:cNvPicPr>
          <p:nvPr/>
        </p:nvPicPr>
        <p:blipFill>
          <a:blip r:embed="rId3" cstate="print"/>
          <a:srcRect/>
          <a:stretch>
            <a:fillRect/>
          </a:stretch>
        </p:blipFill>
        <p:spPr bwMode="auto">
          <a:xfrm>
            <a:off x="0" y="0"/>
            <a:ext cx="3635896" cy="5733256"/>
          </a:xfrm>
          <a:prstGeom prst="rect">
            <a:avLst/>
          </a:prstGeom>
          <a:noFill/>
        </p:spPr>
      </p:pic>
      <p:pic>
        <p:nvPicPr>
          <p:cNvPr id="34817" name="Picture 1"/>
          <p:cNvPicPr>
            <a:picLocks noChangeAspect="1" noChangeArrowheads="1"/>
          </p:cNvPicPr>
          <p:nvPr/>
        </p:nvPicPr>
        <p:blipFill>
          <a:blip r:embed="rId4" cstate="print"/>
          <a:srcRect/>
          <a:stretch>
            <a:fillRect/>
          </a:stretch>
        </p:blipFill>
        <p:spPr bwMode="auto">
          <a:xfrm>
            <a:off x="3923928" y="764704"/>
            <a:ext cx="4951065" cy="2160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3490" name="Picture 2" descr="http://www.adventistas.com/fevereiro2002/licao11_juvenis.jpg"/>
          <p:cNvPicPr>
            <a:picLocks noChangeAspect="1" noChangeArrowheads="1"/>
          </p:cNvPicPr>
          <p:nvPr/>
        </p:nvPicPr>
        <p:blipFill>
          <a:blip r:embed="rId3" cstate="print"/>
          <a:srcRect/>
          <a:stretch>
            <a:fillRect/>
          </a:stretch>
        </p:blipFill>
        <p:spPr bwMode="auto">
          <a:xfrm>
            <a:off x="0" y="0"/>
            <a:ext cx="3851920" cy="6858000"/>
          </a:xfrm>
          <a:prstGeom prst="rect">
            <a:avLst/>
          </a:prstGeom>
          <a:noFill/>
        </p:spPr>
      </p:pic>
      <p:pic>
        <p:nvPicPr>
          <p:cNvPr id="33793" name="Picture 1"/>
          <p:cNvPicPr>
            <a:picLocks noChangeAspect="1" noChangeArrowheads="1"/>
          </p:cNvPicPr>
          <p:nvPr/>
        </p:nvPicPr>
        <p:blipFill>
          <a:blip r:embed="rId4" cstate="print"/>
          <a:srcRect/>
          <a:stretch>
            <a:fillRect/>
          </a:stretch>
        </p:blipFill>
        <p:spPr bwMode="auto">
          <a:xfrm>
            <a:off x="4283968" y="1340768"/>
            <a:ext cx="4447009" cy="17281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CaixaDeTexto 3"/>
          <p:cNvSpPr txBox="1"/>
          <p:nvPr/>
        </p:nvSpPr>
        <p:spPr>
          <a:xfrm>
            <a:off x="0" y="1"/>
            <a:ext cx="4680520" cy="7078861"/>
          </a:xfrm>
          <a:prstGeom prst="rect">
            <a:avLst/>
          </a:prstGeom>
          <a:solidFill>
            <a:srgbClr val="FFFF00"/>
          </a:solidFill>
        </p:spPr>
        <p:txBody>
          <a:bodyPr wrap="square" rtlCol="0">
            <a:spAutoFit/>
          </a:bodyPr>
          <a:lstStyle/>
          <a:p>
            <a:endParaRPr lang="pt-BR" i="1" dirty="0" smtClean="0"/>
          </a:p>
          <a:p>
            <a:r>
              <a:rPr lang="pt-BR" b="1" i="1" dirty="0" smtClean="0">
                <a:solidFill>
                  <a:srgbClr val="FF0000"/>
                </a:solidFill>
              </a:rPr>
              <a:t>Ilumine ao seu redor</a:t>
            </a:r>
          </a:p>
          <a:p>
            <a:endParaRPr lang="pt-BR" i="1" dirty="0" smtClean="0"/>
          </a:p>
          <a:p>
            <a:r>
              <a:rPr lang="pt-BR" b="1" i="1" u="sng" dirty="0" smtClean="0">
                <a:solidFill>
                  <a:srgbClr val="FF0000"/>
                </a:solidFill>
              </a:rPr>
              <a:t>Há uma vela em todos nós,</a:t>
            </a:r>
            <a:r>
              <a:rPr lang="pt-BR" b="1" i="1" dirty="0" smtClean="0"/>
              <a:t/>
            </a:r>
            <a:br>
              <a:rPr lang="pt-BR" b="1" i="1" dirty="0" smtClean="0"/>
            </a:br>
            <a:r>
              <a:rPr lang="pt-BR" b="1" i="1" dirty="0" smtClean="0"/>
              <a:t>que foi criada para iluminar.</a:t>
            </a:r>
            <a:br>
              <a:rPr lang="pt-BR" b="1" i="1" dirty="0" smtClean="0"/>
            </a:br>
            <a:r>
              <a:rPr lang="pt-BR" b="1" i="1" dirty="0" smtClean="0"/>
              <a:t>O Santo Espírito que traz o fogo,</a:t>
            </a:r>
            <a:br>
              <a:rPr lang="pt-BR" b="1" i="1" dirty="0" smtClean="0"/>
            </a:br>
            <a:r>
              <a:rPr lang="pt-BR" b="1" i="1" u="sng" dirty="0" smtClean="0">
                <a:solidFill>
                  <a:srgbClr val="FF0000"/>
                </a:solidFill>
              </a:rPr>
              <a:t>acende a vela </a:t>
            </a:r>
            <a:r>
              <a:rPr lang="pt-BR" b="1" i="1" dirty="0" smtClean="0"/>
              <a:t>e a faz brilhar.</a:t>
            </a:r>
            <a:endParaRPr lang="pt-BR" b="1" dirty="0" smtClean="0"/>
          </a:p>
          <a:p>
            <a:r>
              <a:rPr lang="pt-BR" b="1" i="1" dirty="0" smtClean="0"/>
              <a:t>Coro:</a:t>
            </a:r>
            <a:endParaRPr lang="pt-BR" b="1" dirty="0" smtClean="0"/>
          </a:p>
          <a:p>
            <a:r>
              <a:rPr lang="pt-BR" b="1" i="1" dirty="0" smtClean="0"/>
              <a:t>Estenda a vela na direção</a:t>
            </a:r>
            <a:br>
              <a:rPr lang="pt-BR" b="1" i="1" dirty="0" smtClean="0"/>
            </a:br>
            <a:r>
              <a:rPr lang="pt-BR" b="1" i="1" dirty="0" smtClean="0"/>
              <a:t>de quem não sabe o que é amor.</a:t>
            </a:r>
            <a:br>
              <a:rPr lang="pt-BR" b="1" i="1" dirty="0" smtClean="0"/>
            </a:br>
            <a:r>
              <a:rPr lang="pt-BR" b="1" i="1" u="sng" dirty="0" smtClean="0">
                <a:solidFill>
                  <a:srgbClr val="FF0000"/>
                </a:solidFill>
              </a:rPr>
              <a:t>Segure a vela.</a:t>
            </a:r>
            <a:r>
              <a:rPr lang="pt-BR" b="1" i="1" dirty="0" smtClean="0"/>
              <a:t/>
            </a:r>
            <a:br>
              <a:rPr lang="pt-BR" b="1" i="1" dirty="0" smtClean="0"/>
            </a:br>
            <a:r>
              <a:rPr lang="pt-BR" b="1" i="1" dirty="0" smtClean="0"/>
              <a:t>Levante a mão.</a:t>
            </a:r>
            <a:br>
              <a:rPr lang="pt-BR" b="1" i="1" dirty="0" smtClean="0"/>
            </a:br>
            <a:r>
              <a:rPr lang="pt-BR" b="1" i="1" dirty="0" smtClean="0"/>
              <a:t>Ilumine ao seu redor.</a:t>
            </a:r>
            <a:br>
              <a:rPr lang="pt-BR" b="1" i="1" dirty="0" smtClean="0"/>
            </a:br>
            <a:r>
              <a:rPr lang="pt-BR" b="1" i="1" dirty="0" smtClean="0"/>
              <a:t>E ilumine ao seu redor.</a:t>
            </a:r>
          </a:p>
          <a:p>
            <a:endParaRPr lang="pt-BR" b="1" dirty="0" smtClean="0"/>
          </a:p>
          <a:p>
            <a:r>
              <a:rPr lang="pt-BR" b="1" i="1" dirty="0" smtClean="0"/>
              <a:t>Há quem pretenda com seu poder</a:t>
            </a:r>
            <a:br>
              <a:rPr lang="pt-BR" b="1" i="1" dirty="0" smtClean="0"/>
            </a:br>
            <a:r>
              <a:rPr lang="pt-BR" b="1" i="1" dirty="0" smtClean="0"/>
              <a:t>fazer sua vela iluminar,</a:t>
            </a:r>
            <a:br>
              <a:rPr lang="pt-BR" b="1" i="1" dirty="0" smtClean="0"/>
            </a:br>
            <a:r>
              <a:rPr lang="pt-BR" b="1" i="1" dirty="0" smtClean="0"/>
              <a:t>mas sem o fogo do Santo Espírito</a:t>
            </a:r>
            <a:br>
              <a:rPr lang="pt-BR" b="1" i="1" dirty="0" smtClean="0"/>
            </a:br>
            <a:r>
              <a:rPr lang="pt-BR" b="1" i="1" dirty="0" smtClean="0"/>
              <a:t>a vela nunca irá brilhar.</a:t>
            </a:r>
          </a:p>
          <a:p>
            <a:endParaRPr lang="pt-BR" b="1" dirty="0" smtClean="0"/>
          </a:p>
          <a:p>
            <a:r>
              <a:rPr lang="pt-BR" b="1" i="1" dirty="0" smtClean="0"/>
              <a:t>Se a sua vela já tem a luz,</a:t>
            </a:r>
            <a:br>
              <a:rPr lang="pt-BR" b="1" i="1" dirty="0" smtClean="0"/>
            </a:br>
            <a:r>
              <a:rPr lang="pt-BR" b="1" i="1" dirty="0" smtClean="0"/>
              <a:t>não deixe o fogo se apagar.</a:t>
            </a:r>
            <a:br>
              <a:rPr lang="pt-BR" b="1" i="1" dirty="0" smtClean="0"/>
            </a:br>
            <a:r>
              <a:rPr lang="pt-BR" b="1" i="1" dirty="0" smtClean="0"/>
              <a:t>Pedindo a Deus que por Jesus,</a:t>
            </a:r>
            <a:r>
              <a:rPr lang="pt-BR" sz="2000" b="1" i="1" dirty="0" smtClean="0"/>
              <a:t/>
            </a:r>
            <a:br>
              <a:rPr lang="pt-BR" sz="2000" b="1" i="1" dirty="0" smtClean="0"/>
            </a:br>
            <a:r>
              <a:rPr lang="pt-BR" sz="2000" b="1" i="1" dirty="0" smtClean="0"/>
              <a:t>sua vela esteja sempre a brilhar.</a:t>
            </a:r>
            <a:endParaRPr lang="pt-BR" sz="2000" b="1" dirty="0" smtClean="0"/>
          </a:p>
          <a:p>
            <a:endParaRPr lang="pt-BR" sz="2000" b="1" dirty="0"/>
          </a:p>
        </p:txBody>
      </p:sp>
      <p:pic>
        <p:nvPicPr>
          <p:cNvPr id="62466" name="Picture 2" descr="Sonete - Foi Por Você Também (playback) "/>
          <p:cNvPicPr>
            <a:picLocks noChangeAspect="1" noChangeArrowheads="1"/>
          </p:cNvPicPr>
          <p:nvPr/>
        </p:nvPicPr>
        <p:blipFill>
          <a:blip r:embed="rId3" cstate="print"/>
          <a:srcRect/>
          <a:stretch>
            <a:fillRect/>
          </a:stretch>
        </p:blipFill>
        <p:spPr bwMode="auto">
          <a:xfrm>
            <a:off x="5004048" y="764704"/>
            <a:ext cx="3888432" cy="4824536"/>
          </a:xfrm>
          <a:prstGeom prst="rect">
            <a:avLst/>
          </a:prstGeom>
          <a:solidFill>
            <a:srgbClr val="FFFF00"/>
          </a:solidFill>
          <a:ln w="76200">
            <a:solidFill>
              <a:srgbClr val="FFFF0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descr="C:\Users\paulo\Pictures\funcionarios12.jpg"/>
          <p:cNvPicPr>
            <a:picLocks noChangeAspect="1" noChangeArrowheads="1"/>
          </p:cNvPicPr>
          <p:nvPr/>
        </p:nvPicPr>
        <p:blipFill>
          <a:blip r:embed="rId3" cstate="print"/>
          <a:srcRect/>
          <a:stretch>
            <a:fillRect/>
          </a:stretch>
        </p:blipFill>
        <p:spPr bwMode="auto">
          <a:xfrm>
            <a:off x="0" y="1484784"/>
            <a:ext cx="9144000" cy="5373216"/>
          </a:xfrm>
          <a:prstGeom prst="rect">
            <a:avLst/>
          </a:prstGeom>
          <a:noFill/>
        </p:spPr>
      </p:pic>
      <p:sp>
        <p:nvSpPr>
          <p:cNvPr id="4" name="CaixaDeTexto 3"/>
          <p:cNvSpPr txBox="1"/>
          <p:nvPr/>
        </p:nvSpPr>
        <p:spPr>
          <a:xfrm>
            <a:off x="251520" y="332656"/>
            <a:ext cx="3312368" cy="707886"/>
          </a:xfrm>
          <a:prstGeom prst="rect">
            <a:avLst/>
          </a:prstGeom>
          <a:solidFill>
            <a:srgbClr val="FFFF00"/>
          </a:solidFill>
        </p:spPr>
        <p:txBody>
          <a:bodyPr wrap="square" rtlCol="0">
            <a:spAutoFit/>
          </a:bodyPr>
          <a:lstStyle/>
          <a:p>
            <a:r>
              <a:rPr lang="pt-BR" sz="4000" b="1" dirty="0" err="1" smtClean="0"/>
              <a:t>Satulina</a:t>
            </a:r>
            <a:r>
              <a:rPr lang="pt-BR" sz="4000" b="1" dirty="0" smtClean="0"/>
              <a:t>, </a:t>
            </a:r>
            <a:r>
              <a:rPr lang="pt-BR" sz="4000" b="1" dirty="0" smtClean="0"/>
              <a:t>RJ</a:t>
            </a:r>
            <a:endParaRPr lang="pt-BR" sz="4000" b="1" dirty="0"/>
          </a:p>
        </p:txBody>
      </p:sp>
      <p:cxnSp>
        <p:nvCxnSpPr>
          <p:cNvPr id="6" name="Conector de seta reta 5"/>
          <p:cNvCxnSpPr/>
          <p:nvPr/>
        </p:nvCxnSpPr>
        <p:spPr>
          <a:xfrm>
            <a:off x="6588224" y="2852936"/>
            <a:ext cx="720080" cy="648072"/>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6387" name="Picture 3"/>
          <p:cNvPicPr>
            <a:picLocks noChangeAspect="1" noChangeArrowheads="1"/>
          </p:cNvPicPr>
          <p:nvPr/>
        </p:nvPicPr>
        <p:blipFill>
          <a:blip r:embed="rId3" cstate="print"/>
          <a:srcRect/>
          <a:stretch>
            <a:fillRect/>
          </a:stretch>
        </p:blipFill>
        <p:spPr bwMode="auto">
          <a:xfrm>
            <a:off x="395536" y="980728"/>
            <a:ext cx="8280919" cy="3100735"/>
          </a:xfrm>
          <a:prstGeom prst="rect">
            <a:avLst/>
          </a:prstGeom>
          <a:noFill/>
          <a:ln w="9525">
            <a:noFill/>
            <a:miter lim="800000"/>
            <a:headEnd/>
            <a:tailEnd/>
          </a:ln>
        </p:spPr>
      </p:pic>
      <p:cxnSp>
        <p:nvCxnSpPr>
          <p:cNvPr id="6" name="Conector reto 5"/>
          <p:cNvCxnSpPr/>
          <p:nvPr/>
        </p:nvCxnSpPr>
        <p:spPr>
          <a:xfrm>
            <a:off x="1979712" y="1916832"/>
            <a:ext cx="44644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0" y="5301208"/>
            <a:ext cx="9144000" cy="400110"/>
          </a:xfrm>
          <a:prstGeom prst="rect">
            <a:avLst/>
          </a:prstGeom>
          <a:solidFill>
            <a:srgbClr val="FFFF00"/>
          </a:solidFill>
        </p:spPr>
        <p:txBody>
          <a:bodyPr wrap="square" rtlCol="0">
            <a:spAutoFit/>
          </a:bodyPr>
          <a:lstStyle/>
          <a:p>
            <a:r>
              <a:rPr lang="pt-BR" sz="2000" b="1" dirty="0" smtClean="0">
                <a:solidFill>
                  <a:srgbClr val="FF0000"/>
                </a:solidFill>
                <a:hlinkClick r:id="rId4"/>
              </a:rPr>
              <a:t>http://issuu.com/adventistworldmagazine/docs/aw-portuguese-2012-1004/1</a:t>
            </a:r>
            <a:endParaRPr lang="pt-BR" sz="20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45719"/>
          </a:xfrm>
        </p:spPr>
        <p:txBody>
          <a:bodyPr>
            <a:normAutofit fontScale="90000"/>
          </a:bodyPr>
          <a:lstStyle/>
          <a:p>
            <a:endParaRPr lang="pt-BR" b="1" dirty="0"/>
          </a:p>
        </p:txBody>
      </p:sp>
      <p:pic>
        <p:nvPicPr>
          <p:cNvPr id="4" name="Espaço Reservado para Conteúdo 3" descr="Seminario em Satulina 3.jpg"/>
          <p:cNvPicPr>
            <a:picLocks noGrp="1" noChangeAspect="1"/>
          </p:cNvPicPr>
          <p:nvPr>
            <p:ph idx="1"/>
          </p:nvPr>
        </p:nvPicPr>
        <p:blipFill>
          <a:blip r:embed="rId2" cstate="print"/>
          <a:stretch>
            <a:fillRect/>
          </a:stretch>
        </p:blipFill>
        <p:spPr>
          <a:xfrm>
            <a:off x="0" y="0"/>
            <a:ext cx="9143999" cy="6858000"/>
          </a:xfrm>
        </p:spPr>
      </p:pic>
      <p:sp>
        <p:nvSpPr>
          <p:cNvPr id="5" name="CaixaDeTexto 4"/>
          <p:cNvSpPr txBox="1"/>
          <p:nvPr/>
        </p:nvSpPr>
        <p:spPr>
          <a:xfrm>
            <a:off x="179512" y="6021288"/>
            <a:ext cx="8784976" cy="707886"/>
          </a:xfrm>
          <a:prstGeom prst="rect">
            <a:avLst/>
          </a:prstGeom>
          <a:solidFill>
            <a:srgbClr val="FFFF00"/>
          </a:solidFill>
        </p:spPr>
        <p:txBody>
          <a:bodyPr wrap="square" rtlCol="0">
            <a:spAutoFit/>
          </a:bodyPr>
          <a:lstStyle/>
          <a:p>
            <a:r>
              <a:rPr lang="pt-BR" sz="4000" b="1" dirty="0" smtClean="0"/>
              <a:t>Decoração com velas em </a:t>
            </a:r>
            <a:r>
              <a:rPr lang="pt-BR" sz="4000" b="1" dirty="0" smtClean="0"/>
              <a:t>Seminário IASD</a:t>
            </a:r>
            <a:endParaRPr lang="pt-BR" sz="4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loma_linda_apostasy05"/>
          <p:cNvPicPr>
            <a:picLocks noChangeAspect="1" noChangeArrowheads="1"/>
          </p:cNvPicPr>
          <p:nvPr/>
        </p:nvPicPr>
        <p:blipFill>
          <a:blip r:embed="rId2" cstate="print"/>
          <a:srcRect/>
          <a:stretch>
            <a:fillRect/>
          </a:stretch>
        </p:blipFill>
        <p:spPr bwMode="auto">
          <a:xfrm>
            <a:off x="0" y="692696"/>
            <a:ext cx="4419600" cy="6165304"/>
          </a:xfrm>
          <a:prstGeom prst="rect">
            <a:avLst/>
          </a:prstGeom>
          <a:noFill/>
        </p:spPr>
      </p:pic>
      <p:pic>
        <p:nvPicPr>
          <p:cNvPr id="103427" name="Picture 3" descr="loma_linda_apostasy06"/>
          <p:cNvPicPr>
            <a:picLocks noChangeAspect="1" noChangeArrowheads="1"/>
          </p:cNvPicPr>
          <p:nvPr/>
        </p:nvPicPr>
        <p:blipFill>
          <a:blip r:embed="rId3" cstate="print"/>
          <a:srcRect/>
          <a:stretch>
            <a:fillRect/>
          </a:stretch>
        </p:blipFill>
        <p:spPr bwMode="auto">
          <a:xfrm>
            <a:off x="4495800" y="692696"/>
            <a:ext cx="4648200" cy="6165304"/>
          </a:xfrm>
          <a:prstGeom prst="rect">
            <a:avLst/>
          </a:prstGeom>
          <a:noFill/>
        </p:spPr>
      </p:pic>
      <p:sp>
        <p:nvSpPr>
          <p:cNvPr id="103428" name="Text Box 4"/>
          <p:cNvSpPr txBox="1">
            <a:spLocks noChangeArrowheads="1"/>
          </p:cNvSpPr>
          <p:nvPr/>
        </p:nvSpPr>
        <p:spPr bwMode="auto">
          <a:xfrm>
            <a:off x="152400" y="0"/>
            <a:ext cx="8991600" cy="366713"/>
          </a:xfrm>
          <a:prstGeom prst="rect">
            <a:avLst/>
          </a:prstGeom>
          <a:noFill/>
          <a:ln w="9525">
            <a:noFill/>
            <a:miter lim="800000"/>
            <a:headEnd/>
            <a:tailEnd/>
          </a:ln>
          <a:effectLst/>
        </p:spPr>
        <p:txBody>
          <a:bodyPr>
            <a:spAutoFit/>
          </a:bodyPr>
          <a:lstStyle/>
          <a:p>
            <a:pPr>
              <a:spcBef>
                <a:spcPct val="50000"/>
              </a:spcBef>
            </a:pPr>
            <a:endParaRPr lang="pt-BR"/>
          </a:p>
        </p:txBody>
      </p:sp>
      <p:sp>
        <p:nvSpPr>
          <p:cNvPr id="103429" name="Rectangle 5"/>
          <p:cNvSpPr>
            <a:spLocks noChangeArrowheads="1"/>
          </p:cNvSpPr>
          <p:nvPr/>
        </p:nvSpPr>
        <p:spPr bwMode="auto">
          <a:xfrm>
            <a:off x="0" y="0"/>
            <a:ext cx="7938" cy="7938"/>
          </a:xfrm>
          <a:prstGeom prst="rect">
            <a:avLst/>
          </a:prstGeom>
          <a:solidFill>
            <a:schemeClr val="accent1"/>
          </a:solidFill>
          <a:ln w="9525">
            <a:solidFill>
              <a:schemeClr val="tx1"/>
            </a:solidFill>
            <a:miter lim="800000"/>
            <a:headEnd/>
            <a:tailEnd/>
          </a:ln>
          <a:effectLst/>
        </p:spPr>
        <p:txBody>
          <a:bodyPr/>
          <a:lstStyle/>
          <a:p>
            <a:endParaRPr lang="pt-BR"/>
          </a:p>
        </p:txBody>
      </p:sp>
      <p:sp>
        <p:nvSpPr>
          <p:cNvPr id="103430" name="Text Box 6"/>
          <p:cNvSpPr txBox="1">
            <a:spLocks noChangeArrowheads="1"/>
          </p:cNvSpPr>
          <p:nvPr/>
        </p:nvSpPr>
        <p:spPr bwMode="auto">
          <a:xfrm>
            <a:off x="0" y="381000"/>
            <a:ext cx="8915400" cy="366713"/>
          </a:xfrm>
          <a:prstGeom prst="rect">
            <a:avLst/>
          </a:prstGeom>
          <a:noFill/>
          <a:ln w="9525">
            <a:noFill/>
            <a:miter lim="800000"/>
            <a:headEnd/>
            <a:tailEnd/>
          </a:ln>
          <a:effectLst/>
        </p:spPr>
        <p:txBody>
          <a:bodyPr>
            <a:spAutoFit/>
          </a:bodyPr>
          <a:lstStyle/>
          <a:p>
            <a:pPr>
              <a:spcBef>
                <a:spcPct val="50000"/>
              </a:spcBef>
            </a:pPr>
            <a:endParaRPr lang="pt-BR"/>
          </a:p>
        </p:txBody>
      </p:sp>
      <p:sp>
        <p:nvSpPr>
          <p:cNvPr id="103431" name="Rectangle 7"/>
          <p:cNvSpPr>
            <a:spLocks noChangeArrowheads="1"/>
          </p:cNvSpPr>
          <p:nvPr/>
        </p:nvSpPr>
        <p:spPr bwMode="auto">
          <a:xfrm>
            <a:off x="0" y="0"/>
            <a:ext cx="7938" cy="7938"/>
          </a:xfrm>
          <a:prstGeom prst="rect">
            <a:avLst/>
          </a:prstGeom>
          <a:solidFill>
            <a:schemeClr val="accent1"/>
          </a:solidFill>
          <a:ln w="9525">
            <a:solidFill>
              <a:schemeClr val="tx1"/>
            </a:solidFill>
            <a:miter lim="800000"/>
            <a:headEnd/>
            <a:tailEnd/>
          </a:ln>
          <a:effectLst/>
        </p:spPr>
        <p:txBody>
          <a:bodyPr/>
          <a:lstStyle/>
          <a:p>
            <a:endParaRPr lang="pt-BR"/>
          </a:p>
        </p:txBody>
      </p:sp>
      <p:sp>
        <p:nvSpPr>
          <p:cNvPr id="103432" name="Text Box 8"/>
          <p:cNvSpPr txBox="1">
            <a:spLocks noChangeArrowheads="1"/>
          </p:cNvSpPr>
          <p:nvPr/>
        </p:nvSpPr>
        <p:spPr bwMode="auto">
          <a:xfrm>
            <a:off x="228600" y="0"/>
            <a:ext cx="8686800" cy="646331"/>
          </a:xfrm>
          <a:prstGeom prst="rect">
            <a:avLst/>
          </a:prstGeom>
          <a:solidFill>
            <a:srgbClr val="FFFF00"/>
          </a:solidFill>
          <a:ln w="9525">
            <a:noFill/>
            <a:miter lim="800000"/>
            <a:headEnd/>
            <a:tailEnd/>
          </a:ln>
          <a:effectLst/>
        </p:spPr>
        <p:txBody>
          <a:bodyPr>
            <a:spAutoFit/>
          </a:bodyPr>
          <a:lstStyle/>
          <a:p>
            <a:pPr>
              <a:spcBef>
                <a:spcPct val="50000"/>
              </a:spcBef>
            </a:pPr>
            <a:r>
              <a:rPr lang="pt-BR" sz="3600" b="1" dirty="0" smtClean="0"/>
              <a:t>Capela </a:t>
            </a:r>
            <a:r>
              <a:rPr lang="pt-BR" sz="3600" b="1" dirty="0" smtClean="0"/>
              <a:t>do Hospital </a:t>
            </a:r>
            <a:r>
              <a:rPr lang="pt-BR" sz="3600" b="1" dirty="0" smtClean="0"/>
              <a:t>de </a:t>
            </a:r>
            <a:r>
              <a:rPr lang="pt-BR" sz="3600" b="1" dirty="0" err="1" smtClean="0"/>
              <a:t>Loma</a:t>
            </a:r>
            <a:r>
              <a:rPr lang="pt-BR" sz="3600" b="1" dirty="0" smtClean="0"/>
              <a:t> Linda</a:t>
            </a:r>
            <a:endParaRPr lang="pt-BR" sz="3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loma_linda_apostasy07"/>
          <p:cNvPicPr>
            <a:picLocks noChangeAspect="1" noChangeArrowheads="1"/>
          </p:cNvPicPr>
          <p:nvPr/>
        </p:nvPicPr>
        <p:blipFill>
          <a:blip r:embed="rId2" cstate="print"/>
          <a:srcRect/>
          <a:stretch>
            <a:fillRect/>
          </a:stretch>
        </p:blipFill>
        <p:spPr bwMode="auto">
          <a:xfrm>
            <a:off x="4495800" y="692696"/>
            <a:ext cx="4648200" cy="6165304"/>
          </a:xfrm>
          <a:prstGeom prst="rect">
            <a:avLst/>
          </a:prstGeom>
          <a:noFill/>
        </p:spPr>
      </p:pic>
      <p:pic>
        <p:nvPicPr>
          <p:cNvPr id="104451" name="Picture 3" descr="loma_linda_apostasy08"/>
          <p:cNvPicPr>
            <a:picLocks noChangeAspect="1" noChangeArrowheads="1"/>
          </p:cNvPicPr>
          <p:nvPr/>
        </p:nvPicPr>
        <p:blipFill>
          <a:blip r:embed="rId3" cstate="print"/>
          <a:srcRect/>
          <a:stretch>
            <a:fillRect/>
          </a:stretch>
        </p:blipFill>
        <p:spPr bwMode="auto">
          <a:xfrm>
            <a:off x="0" y="692696"/>
            <a:ext cx="4343400" cy="6165304"/>
          </a:xfrm>
          <a:prstGeom prst="rect">
            <a:avLst/>
          </a:prstGeom>
          <a:noFill/>
        </p:spPr>
      </p:pic>
      <p:sp>
        <p:nvSpPr>
          <p:cNvPr id="104452" name="Text Box 4"/>
          <p:cNvSpPr txBox="1">
            <a:spLocks noChangeArrowheads="1"/>
          </p:cNvSpPr>
          <p:nvPr/>
        </p:nvSpPr>
        <p:spPr bwMode="auto">
          <a:xfrm>
            <a:off x="0" y="0"/>
            <a:ext cx="6705600" cy="707886"/>
          </a:xfrm>
          <a:prstGeom prst="rect">
            <a:avLst/>
          </a:prstGeom>
          <a:solidFill>
            <a:srgbClr val="FFFF00"/>
          </a:solidFill>
          <a:ln w="9525">
            <a:noFill/>
            <a:miter lim="800000"/>
            <a:headEnd/>
            <a:tailEnd/>
          </a:ln>
          <a:effectLst/>
        </p:spPr>
        <p:txBody>
          <a:bodyPr>
            <a:spAutoFit/>
          </a:bodyPr>
          <a:lstStyle/>
          <a:p>
            <a:pPr>
              <a:spcBef>
                <a:spcPct val="50000"/>
              </a:spcBef>
            </a:pPr>
            <a:r>
              <a:rPr lang="pt-BR" sz="4000" b="1" dirty="0" err="1" smtClean="0"/>
              <a:t>Loma</a:t>
            </a:r>
            <a:r>
              <a:rPr lang="pt-BR" sz="4000" b="1" dirty="0" smtClean="0"/>
              <a:t> </a:t>
            </a:r>
            <a:r>
              <a:rPr lang="pt-BR" sz="4000" b="1" dirty="0" smtClean="0"/>
              <a:t>Linda</a:t>
            </a:r>
            <a:endParaRPr lang="pt-BR" sz="4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4.bp.blogspot.com/_I9je0mGxn-c/Saqk_2zU-nI/AAAAAAAAAwc/VfobYKa8eUU/s320/CIMG3984.JPG">
            <a:hlinkClick r:id="rId2"/>
          </p:cNvPr>
          <p:cNvPicPr>
            <a:picLocks noChangeAspect="1" noChangeArrowheads="1"/>
          </p:cNvPicPr>
          <p:nvPr/>
        </p:nvPicPr>
        <p:blipFill>
          <a:blip r:embed="rId3" cstate="print"/>
          <a:srcRect/>
          <a:stretch>
            <a:fillRect/>
          </a:stretch>
        </p:blipFill>
        <p:spPr bwMode="auto">
          <a:xfrm>
            <a:off x="0" y="3429000"/>
            <a:ext cx="4427984" cy="3429000"/>
          </a:xfrm>
          <a:prstGeom prst="rect">
            <a:avLst/>
          </a:prstGeom>
          <a:noFill/>
        </p:spPr>
      </p:pic>
      <p:pic>
        <p:nvPicPr>
          <p:cNvPr id="22532" name="Picture 4" descr="http://1.bp.blogspot.com/_I9je0mGxn-c/SaqkXYrDt9I/AAAAAAAAAv8/XMU5-uDlCQ4/s320/CIMG3979.JPG">
            <a:hlinkClick r:id="rId4"/>
          </p:cNvPr>
          <p:cNvPicPr>
            <a:picLocks noChangeAspect="1" noChangeArrowheads="1"/>
          </p:cNvPicPr>
          <p:nvPr/>
        </p:nvPicPr>
        <p:blipFill>
          <a:blip r:embed="rId5" cstate="print"/>
          <a:srcRect/>
          <a:stretch>
            <a:fillRect/>
          </a:stretch>
        </p:blipFill>
        <p:spPr bwMode="auto">
          <a:xfrm>
            <a:off x="4499992" y="0"/>
            <a:ext cx="4644008" cy="3356992"/>
          </a:xfrm>
          <a:prstGeom prst="rect">
            <a:avLst/>
          </a:prstGeom>
          <a:noFill/>
        </p:spPr>
      </p:pic>
      <p:pic>
        <p:nvPicPr>
          <p:cNvPr id="22534" name="Picture 6" descr="http://4.bp.blogspot.com/_I9je0mGxn-c/Saqg9-q8VhI/AAAAAAAAAtk/tMpIspBCpxg/s320/CIMG3956.JPG">
            <a:hlinkClick r:id="rId6"/>
          </p:cNvPr>
          <p:cNvPicPr>
            <a:picLocks noChangeAspect="1" noChangeArrowheads="1"/>
          </p:cNvPicPr>
          <p:nvPr/>
        </p:nvPicPr>
        <p:blipFill>
          <a:blip r:embed="rId7" cstate="print"/>
          <a:srcRect/>
          <a:stretch>
            <a:fillRect/>
          </a:stretch>
        </p:blipFill>
        <p:spPr bwMode="auto">
          <a:xfrm>
            <a:off x="0" y="0"/>
            <a:ext cx="4427984" cy="3284984"/>
          </a:xfrm>
          <a:prstGeom prst="rect">
            <a:avLst/>
          </a:prstGeom>
          <a:noFill/>
        </p:spPr>
      </p:pic>
      <p:pic>
        <p:nvPicPr>
          <p:cNvPr id="22536" name="Picture 8" descr="http://1.bp.blogspot.com/_I9je0mGxn-c/Saqg9adbz0I/AAAAAAAAAtc/c0sWhio0zmo/s320/CIMG3954.JPG">
            <a:hlinkClick r:id="rId8"/>
          </p:cNvPr>
          <p:cNvPicPr>
            <a:picLocks noChangeAspect="1" noChangeArrowheads="1"/>
          </p:cNvPicPr>
          <p:nvPr/>
        </p:nvPicPr>
        <p:blipFill>
          <a:blip r:embed="rId9" cstate="print"/>
          <a:srcRect/>
          <a:stretch>
            <a:fillRect/>
          </a:stretch>
        </p:blipFill>
        <p:spPr bwMode="auto">
          <a:xfrm>
            <a:off x="4499992" y="3429001"/>
            <a:ext cx="4644008" cy="3429000"/>
          </a:xfrm>
          <a:prstGeom prst="rect">
            <a:avLst/>
          </a:prstGeom>
          <a:noFill/>
        </p:spPr>
      </p:pic>
      <p:sp>
        <p:nvSpPr>
          <p:cNvPr id="6" name="CaixaDeTexto 5"/>
          <p:cNvSpPr txBox="1"/>
          <p:nvPr/>
        </p:nvSpPr>
        <p:spPr>
          <a:xfrm>
            <a:off x="0" y="0"/>
            <a:ext cx="9144000" cy="646331"/>
          </a:xfrm>
          <a:prstGeom prst="rect">
            <a:avLst/>
          </a:prstGeom>
          <a:solidFill>
            <a:srgbClr val="FFFF00"/>
          </a:solidFill>
        </p:spPr>
        <p:txBody>
          <a:bodyPr wrap="square" rtlCol="0">
            <a:spAutoFit/>
          </a:bodyPr>
          <a:lstStyle/>
          <a:p>
            <a:r>
              <a:rPr lang="pt-BR" sz="3600" b="1" dirty="0" smtClean="0"/>
              <a:t>Santa ceia a luz de velas </a:t>
            </a:r>
            <a:r>
              <a:rPr lang="pt-BR" sz="3600" b="1" dirty="0" smtClean="0"/>
              <a:t>(Maringá </a:t>
            </a:r>
            <a:r>
              <a:rPr lang="pt-BR" sz="3600" b="1" dirty="0" smtClean="0"/>
              <a:t>–</a:t>
            </a:r>
            <a:r>
              <a:rPr lang="pt-BR" sz="3600" b="1" dirty="0" smtClean="0"/>
              <a:t>Paraná)</a:t>
            </a:r>
            <a:endParaRPr lang="pt-BR" sz="36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descr="http://2.bp.blogspot.com/_I9je0mGxn-c/Sackj6-d3JI/AAAAAAAAAHE/tfe4Sz0vClc/s320/DSC07940.JPG">
            <a:hlinkClick r:id="rId3"/>
          </p:cNvPr>
          <p:cNvPicPr>
            <a:picLocks noChangeAspect="1" noChangeArrowheads="1"/>
          </p:cNvPicPr>
          <p:nvPr/>
        </p:nvPicPr>
        <p:blipFill>
          <a:blip r:embed="rId4" cstate="print"/>
          <a:srcRect/>
          <a:stretch>
            <a:fillRect/>
          </a:stretch>
        </p:blipFill>
        <p:spPr bwMode="auto">
          <a:xfrm>
            <a:off x="0" y="1268760"/>
            <a:ext cx="4283968" cy="3573016"/>
          </a:xfrm>
          <a:prstGeom prst="rect">
            <a:avLst/>
          </a:prstGeom>
          <a:noFill/>
        </p:spPr>
      </p:pic>
      <p:pic>
        <p:nvPicPr>
          <p:cNvPr id="4" name="Picture 4" descr="http://1.bp.blogspot.com/_I9je0mGxn-c/SackjuYZzUI/AAAAAAAAAG8/p2fu6B3YUDw/s320/DSC07935.JPG">
            <a:hlinkClick r:id="rId5"/>
          </p:cNvPr>
          <p:cNvPicPr>
            <a:picLocks noChangeAspect="1" noChangeArrowheads="1"/>
          </p:cNvPicPr>
          <p:nvPr/>
        </p:nvPicPr>
        <p:blipFill>
          <a:blip r:embed="rId6" cstate="print"/>
          <a:srcRect/>
          <a:stretch>
            <a:fillRect/>
          </a:stretch>
        </p:blipFill>
        <p:spPr bwMode="auto">
          <a:xfrm>
            <a:off x="4283968" y="3429000"/>
            <a:ext cx="4860032" cy="3429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descr="http://3.bp.blogspot.com/_I9je0mGxn-c/SaqiBZNhi7I/AAAAAAAAAu8/HD_-IfGUM0E/s320/CIMG3975.JPG">
            <a:hlinkClick r:id="rId3"/>
          </p:cNvPr>
          <p:cNvPicPr>
            <a:picLocks noChangeAspect="1" noChangeArrowheads="1"/>
          </p:cNvPicPr>
          <p:nvPr/>
        </p:nvPicPr>
        <p:blipFill>
          <a:blip r:embed="rId4" cstate="print"/>
          <a:srcRect/>
          <a:stretch>
            <a:fillRect/>
          </a:stretch>
        </p:blipFill>
        <p:spPr bwMode="auto">
          <a:xfrm>
            <a:off x="107504" y="1052736"/>
            <a:ext cx="8892480" cy="5805264"/>
          </a:xfrm>
          <a:prstGeom prst="rect">
            <a:avLst/>
          </a:prstGeom>
          <a:noFill/>
        </p:spPr>
      </p:pic>
      <p:sp>
        <p:nvSpPr>
          <p:cNvPr id="4" name="CaixaDeTexto 3"/>
          <p:cNvSpPr txBox="1"/>
          <p:nvPr/>
        </p:nvSpPr>
        <p:spPr>
          <a:xfrm>
            <a:off x="0" y="0"/>
            <a:ext cx="6084168" cy="707886"/>
          </a:xfrm>
          <a:prstGeom prst="rect">
            <a:avLst/>
          </a:prstGeom>
          <a:solidFill>
            <a:srgbClr val="FFFF00"/>
          </a:solidFill>
        </p:spPr>
        <p:txBody>
          <a:bodyPr wrap="square" rtlCol="0">
            <a:spAutoFit/>
          </a:bodyPr>
          <a:lstStyle/>
          <a:p>
            <a:r>
              <a:rPr lang="pt-BR" sz="4000" b="1" dirty="0" smtClean="0"/>
              <a:t>Altar decorado com velas</a:t>
            </a:r>
            <a:endParaRPr lang="pt-BR" sz="4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vela"/>
          <p:cNvPicPr>
            <a:picLocks noChangeAspect="1" noChangeArrowheads="1"/>
          </p:cNvPicPr>
          <p:nvPr/>
        </p:nvPicPr>
        <p:blipFill>
          <a:blip r:embed="rId2" cstate="print"/>
          <a:srcRect/>
          <a:stretch>
            <a:fillRect/>
          </a:stretch>
        </p:blipFill>
        <p:spPr bwMode="auto">
          <a:xfrm>
            <a:off x="0" y="620688"/>
            <a:ext cx="9144000" cy="6237312"/>
          </a:xfrm>
          <a:prstGeom prst="rect">
            <a:avLst/>
          </a:prstGeom>
          <a:noFill/>
        </p:spPr>
      </p:pic>
      <p:sp>
        <p:nvSpPr>
          <p:cNvPr id="3" name="CaixaDeTexto 2"/>
          <p:cNvSpPr txBox="1"/>
          <p:nvPr/>
        </p:nvSpPr>
        <p:spPr>
          <a:xfrm>
            <a:off x="0" y="0"/>
            <a:ext cx="9144000" cy="584775"/>
          </a:xfrm>
          <a:prstGeom prst="rect">
            <a:avLst/>
          </a:prstGeom>
          <a:solidFill>
            <a:srgbClr val="FFFF00"/>
          </a:solidFill>
        </p:spPr>
        <p:txBody>
          <a:bodyPr wrap="square" rtlCol="0">
            <a:spAutoFit/>
          </a:bodyPr>
          <a:lstStyle/>
          <a:p>
            <a:r>
              <a:rPr lang="pt-BR" sz="3200" b="1" dirty="0" smtClean="0"/>
              <a:t>Lembrança </a:t>
            </a:r>
            <a:r>
              <a:rPr lang="pt-BR" sz="3200" b="1" dirty="0" smtClean="0"/>
              <a:t>distribuída </a:t>
            </a:r>
            <a:r>
              <a:rPr lang="pt-BR" sz="3200" b="1" dirty="0" smtClean="0"/>
              <a:t>em </a:t>
            </a:r>
            <a:r>
              <a:rPr lang="pt-BR" sz="3200" b="1" dirty="0" smtClean="0"/>
              <a:t>Bragança Paulista - SP</a:t>
            </a:r>
            <a:endParaRPr lang="pt-BR" sz="32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395536" y="3861048"/>
            <a:ext cx="8352928" cy="369332"/>
          </a:xfrm>
          <a:prstGeom prst="rect">
            <a:avLst/>
          </a:prstGeom>
          <a:noFill/>
        </p:spPr>
        <p:txBody>
          <a:bodyPr wrap="square" rtlCol="0">
            <a:spAutoFit/>
          </a:bodyPr>
          <a:lstStyle/>
          <a:p>
            <a:r>
              <a:rPr lang="pt-BR" dirty="0" smtClean="0"/>
              <a:t>timer.</a:t>
            </a:r>
            <a:endParaRPr lang="pt-BR" dirty="0"/>
          </a:p>
        </p:txBody>
      </p:sp>
      <p:sp>
        <p:nvSpPr>
          <p:cNvPr id="6" name="CaixaDeTexto 5"/>
          <p:cNvSpPr txBox="1"/>
          <p:nvPr/>
        </p:nvSpPr>
        <p:spPr>
          <a:xfrm>
            <a:off x="323528" y="404664"/>
            <a:ext cx="8820472" cy="584775"/>
          </a:xfrm>
          <a:prstGeom prst="rect">
            <a:avLst/>
          </a:prstGeom>
          <a:solidFill>
            <a:srgbClr val="FFFF00"/>
          </a:solidFill>
        </p:spPr>
        <p:txBody>
          <a:bodyPr wrap="square" rtlCol="0">
            <a:spAutoFit/>
          </a:bodyPr>
          <a:lstStyle/>
          <a:p>
            <a:r>
              <a:rPr lang="pt-BR" sz="3200" b="1" dirty="0" smtClean="0">
                <a:solidFill>
                  <a:srgbClr val="FF0000"/>
                </a:solidFill>
              </a:rPr>
              <a:t>O que significa o uso de velas em ritual religioso ?</a:t>
            </a:r>
            <a:endParaRPr lang="pt-BR" sz="3200" b="1" dirty="0">
              <a:solidFill>
                <a:srgbClr val="FF0000"/>
              </a:solidFill>
            </a:endParaRPr>
          </a:p>
        </p:txBody>
      </p:sp>
      <p:pic>
        <p:nvPicPr>
          <p:cNvPr id="45058" name="Picture 2" descr="http://1.bp.blogspot.com/_Q6V4c49XV6U/Rz9ybf_mH1I/AAAAAAAAAJw/1_By2sw8_As/s400/velas%5B.jpg"/>
          <p:cNvPicPr>
            <a:picLocks noChangeAspect="1" noChangeArrowheads="1"/>
          </p:cNvPicPr>
          <p:nvPr/>
        </p:nvPicPr>
        <p:blipFill>
          <a:blip r:embed="rId3" cstate="print"/>
          <a:srcRect/>
          <a:stretch>
            <a:fillRect/>
          </a:stretch>
        </p:blipFill>
        <p:spPr bwMode="auto">
          <a:xfrm>
            <a:off x="755576" y="1124744"/>
            <a:ext cx="7920880" cy="532859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aixaDeTexto 2"/>
          <p:cNvSpPr txBox="1"/>
          <p:nvPr/>
        </p:nvSpPr>
        <p:spPr>
          <a:xfrm>
            <a:off x="1691680" y="1052736"/>
            <a:ext cx="5904656" cy="1200329"/>
          </a:xfrm>
          <a:prstGeom prst="rect">
            <a:avLst/>
          </a:prstGeom>
          <a:solidFill>
            <a:srgbClr val="FFFF00"/>
          </a:solidFill>
        </p:spPr>
        <p:txBody>
          <a:bodyPr wrap="square" rtlCol="0">
            <a:spAutoFit/>
          </a:bodyPr>
          <a:lstStyle/>
          <a:p>
            <a:r>
              <a:rPr lang="pt-BR" sz="7200" b="1" dirty="0" smtClean="0">
                <a:solidFill>
                  <a:srgbClr val="FF0000"/>
                </a:solidFill>
              </a:rPr>
              <a:t>EVANGÉLICOS</a:t>
            </a:r>
            <a:endParaRPr lang="pt-BR" sz="7200" b="1" dirty="0">
              <a:solidFill>
                <a:srgbClr val="FF0000"/>
              </a:solidFill>
            </a:endParaRPr>
          </a:p>
        </p:txBody>
      </p:sp>
      <p:pic>
        <p:nvPicPr>
          <p:cNvPr id="74754" name="Picture 2" descr="http://3.bp.blogspot.com/_pWQ3J_C8vSM/SfySNV7fnaI/AAAAAAAAAjw/fuhlJgQM81g/s400/peixinho.gif"/>
          <p:cNvPicPr>
            <a:picLocks noChangeAspect="1" noChangeArrowheads="1"/>
          </p:cNvPicPr>
          <p:nvPr/>
        </p:nvPicPr>
        <p:blipFill>
          <a:blip r:embed="rId3" cstate="print"/>
          <a:srcRect/>
          <a:stretch>
            <a:fillRect/>
          </a:stretch>
        </p:blipFill>
        <p:spPr bwMode="auto">
          <a:xfrm>
            <a:off x="2987824" y="3284984"/>
            <a:ext cx="3173338" cy="23812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0" y="1"/>
            <a:ext cx="9144000" cy="2492896"/>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0" y="2405063"/>
            <a:ext cx="9144000" cy="4452937"/>
          </a:xfrm>
          <a:prstGeom prst="rect">
            <a:avLst/>
          </a:prstGeom>
          <a:noFill/>
          <a:ln w="9525">
            <a:noFill/>
            <a:miter lim="800000"/>
            <a:headEnd/>
            <a:tailEnd/>
          </a:ln>
        </p:spPr>
      </p:pic>
      <p:cxnSp>
        <p:nvCxnSpPr>
          <p:cNvPr id="5" name="Conector reto 4"/>
          <p:cNvCxnSpPr/>
          <p:nvPr/>
        </p:nvCxnSpPr>
        <p:spPr>
          <a:xfrm>
            <a:off x="0" y="2852936"/>
            <a:ext cx="6372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7410" name="Picture 2"/>
          <p:cNvPicPr>
            <a:picLocks noChangeAspect="1" noChangeArrowheads="1"/>
          </p:cNvPicPr>
          <p:nvPr/>
        </p:nvPicPr>
        <p:blipFill>
          <a:blip r:embed="rId3" cstate="print"/>
          <a:srcRect/>
          <a:stretch>
            <a:fillRect/>
          </a:stretch>
        </p:blipFill>
        <p:spPr bwMode="auto">
          <a:xfrm>
            <a:off x="2195736" y="548681"/>
            <a:ext cx="3647853" cy="5688632"/>
          </a:xfrm>
          <a:prstGeom prst="rect">
            <a:avLst/>
          </a:prstGeom>
          <a:noFill/>
          <a:ln w="9525">
            <a:noFill/>
            <a:miter lim="800000"/>
            <a:headEnd/>
            <a:tailEnd/>
          </a:ln>
        </p:spPr>
      </p:pic>
      <p:cxnSp>
        <p:nvCxnSpPr>
          <p:cNvPr id="7" name="Conector reto 6"/>
          <p:cNvCxnSpPr/>
          <p:nvPr/>
        </p:nvCxnSpPr>
        <p:spPr>
          <a:xfrm>
            <a:off x="2483768" y="3717032"/>
            <a:ext cx="32403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2627784" y="3933056"/>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aixaDeTexto 2"/>
          <p:cNvSpPr txBox="1"/>
          <p:nvPr/>
        </p:nvSpPr>
        <p:spPr>
          <a:xfrm>
            <a:off x="1835696" y="1988840"/>
            <a:ext cx="5472608" cy="1107996"/>
          </a:xfrm>
          <a:prstGeom prst="rect">
            <a:avLst/>
          </a:prstGeom>
          <a:solidFill>
            <a:srgbClr val="FFFF00"/>
          </a:solidFill>
        </p:spPr>
        <p:txBody>
          <a:bodyPr wrap="square" rtlCol="0">
            <a:spAutoFit/>
          </a:bodyPr>
          <a:lstStyle/>
          <a:p>
            <a:r>
              <a:rPr lang="pt-BR" sz="6600" b="1" dirty="0" smtClean="0">
                <a:solidFill>
                  <a:srgbClr val="FF0000"/>
                </a:solidFill>
              </a:rPr>
              <a:t>MAÇONARIA</a:t>
            </a:r>
            <a:endParaRPr lang="pt-BR" sz="6600" b="1" dirty="0">
              <a:solidFill>
                <a:srgbClr val="FF0000"/>
              </a:solidFill>
            </a:endParaRPr>
          </a:p>
        </p:txBody>
      </p:sp>
      <p:pic>
        <p:nvPicPr>
          <p:cNvPr id="75778" name="Picture 2" descr="http://www.lojasaopaulo43.com.br/images/logo-metal.sm.gif"/>
          <p:cNvPicPr>
            <a:picLocks noChangeAspect="1" noChangeArrowheads="1"/>
          </p:cNvPicPr>
          <p:nvPr/>
        </p:nvPicPr>
        <p:blipFill>
          <a:blip r:embed="rId3" cstate="print"/>
          <a:srcRect/>
          <a:stretch>
            <a:fillRect/>
          </a:stretch>
        </p:blipFill>
        <p:spPr bwMode="auto">
          <a:xfrm>
            <a:off x="3747120" y="3861048"/>
            <a:ext cx="1905000" cy="183832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1484784"/>
            <a:ext cx="8772525" cy="4797152"/>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0" y="1"/>
            <a:ext cx="9144000" cy="1628800"/>
          </a:xfrm>
          <a:prstGeom prst="rect">
            <a:avLst/>
          </a:prstGeom>
          <a:noFill/>
          <a:ln w="9525">
            <a:noFill/>
            <a:miter lim="800000"/>
            <a:headEnd/>
            <a:tailEnd/>
          </a:ln>
        </p:spPr>
      </p:pic>
      <p:sp>
        <p:nvSpPr>
          <p:cNvPr id="4" name="CaixaDeTexto 3"/>
          <p:cNvSpPr txBox="1"/>
          <p:nvPr/>
        </p:nvSpPr>
        <p:spPr>
          <a:xfrm>
            <a:off x="0" y="6211669"/>
            <a:ext cx="9144000" cy="646331"/>
          </a:xfrm>
          <a:prstGeom prst="rect">
            <a:avLst/>
          </a:prstGeom>
          <a:noFill/>
        </p:spPr>
        <p:txBody>
          <a:bodyPr wrap="square" rtlCol="0">
            <a:spAutoFit/>
          </a:bodyPr>
          <a:lstStyle/>
          <a:p>
            <a:r>
              <a:rPr lang="pt-BR" dirty="0" smtClean="0">
                <a:hlinkClick r:id="rId4"/>
              </a:rPr>
              <a:t>https://sites.google.com/site/portaldemaconaria/trabalhos-e-pesquisas/licoes-de-aprendiz/o-uso-das-velas-na-maconaria</a:t>
            </a:r>
            <a:endParaRPr lang="pt-BR" dirty="0"/>
          </a:p>
        </p:txBody>
      </p:sp>
      <p:cxnSp>
        <p:nvCxnSpPr>
          <p:cNvPr id="6" name="Conector reto 5"/>
          <p:cNvCxnSpPr/>
          <p:nvPr/>
        </p:nvCxnSpPr>
        <p:spPr>
          <a:xfrm>
            <a:off x="0" y="3429000"/>
            <a:ext cx="87484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0" y="3645024"/>
            <a:ext cx="26277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aixaDeTexto 2"/>
          <p:cNvSpPr txBox="1"/>
          <p:nvPr/>
        </p:nvSpPr>
        <p:spPr>
          <a:xfrm>
            <a:off x="2771800" y="2060848"/>
            <a:ext cx="3744416" cy="830997"/>
          </a:xfrm>
          <a:prstGeom prst="rect">
            <a:avLst/>
          </a:prstGeom>
          <a:solidFill>
            <a:srgbClr val="FFFF00"/>
          </a:solidFill>
        </p:spPr>
        <p:txBody>
          <a:bodyPr wrap="square" rtlCol="0">
            <a:spAutoFit/>
          </a:bodyPr>
          <a:lstStyle/>
          <a:p>
            <a:r>
              <a:rPr lang="pt-BR" sz="4800" b="1" dirty="0" smtClean="0">
                <a:solidFill>
                  <a:srgbClr val="FF0000"/>
                </a:solidFill>
              </a:rPr>
              <a:t>ESOTÉRICOS</a:t>
            </a:r>
            <a:endParaRPr lang="pt-BR" sz="4800" b="1" dirty="0">
              <a:solidFill>
                <a:srgbClr val="FF0000"/>
              </a:solidFill>
            </a:endParaRPr>
          </a:p>
        </p:txBody>
      </p:sp>
      <p:pic>
        <p:nvPicPr>
          <p:cNvPr id="1026" name="Picture 2" descr="http://no.comunidades.net/sites/ano/anovaordemmundial/1463993333/100_23303429.jpg"/>
          <p:cNvPicPr>
            <a:picLocks noChangeAspect="1" noChangeArrowheads="1"/>
          </p:cNvPicPr>
          <p:nvPr/>
        </p:nvPicPr>
        <p:blipFill>
          <a:blip r:embed="rId3" cstate="print"/>
          <a:srcRect/>
          <a:stretch>
            <a:fillRect/>
          </a:stretch>
        </p:blipFill>
        <p:spPr bwMode="auto">
          <a:xfrm>
            <a:off x="3558902" y="3717032"/>
            <a:ext cx="2381250" cy="23812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395536" y="3861048"/>
            <a:ext cx="8352928" cy="369332"/>
          </a:xfrm>
          <a:prstGeom prst="rect">
            <a:avLst/>
          </a:prstGeom>
          <a:noFill/>
        </p:spPr>
        <p:txBody>
          <a:bodyPr wrap="square" rtlCol="0">
            <a:spAutoFit/>
          </a:bodyPr>
          <a:lstStyle/>
          <a:p>
            <a:r>
              <a:rPr lang="pt-BR" dirty="0" smtClean="0"/>
              <a:t>Satanás o é em semear o joio ou cizânia!" - Sermão do Arado, </a:t>
            </a:r>
            <a:r>
              <a:rPr lang="pt-BR" dirty="0" err="1" smtClean="0"/>
              <a:t>Latimer</a:t>
            </a:r>
            <a:r>
              <a:rPr lang="pt-BR" dirty="0" smtClean="0"/>
              <a:t>.</a:t>
            </a:r>
            <a:endParaRPr lang="pt-BR" dirty="0"/>
          </a:p>
        </p:txBody>
      </p:sp>
      <p:pic>
        <p:nvPicPr>
          <p:cNvPr id="43010" name="Picture 2"/>
          <p:cNvPicPr>
            <a:picLocks noChangeAspect="1" noChangeArrowheads="1"/>
          </p:cNvPicPr>
          <p:nvPr/>
        </p:nvPicPr>
        <p:blipFill>
          <a:blip r:embed="rId3" cstate="print"/>
          <a:srcRect/>
          <a:stretch>
            <a:fillRect/>
          </a:stretch>
        </p:blipFill>
        <p:spPr bwMode="auto">
          <a:xfrm>
            <a:off x="0" y="0"/>
            <a:ext cx="9124950" cy="1790700"/>
          </a:xfrm>
          <a:prstGeom prst="rect">
            <a:avLst/>
          </a:prstGeom>
          <a:noFill/>
          <a:ln w="9525">
            <a:noFill/>
            <a:miter lim="800000"/>
            <a:headEnd/>
            <a:tailEnd/>
          </a:ln>
        </p:spPr>
      </p:pic>
      <p:pic>
        <p:nvPicPr>
          <p:cNvPr id="43011" name="Picture 3"/>
          <p:cNvPicPr>
            <a:picLocks noChangeAspect="1" noChangeArrowheads="1"/>
          </p:cNvPicPr>
          <p:nvPr/>
        </p:nvPicPr>
        <p:blipFill>
          <a:blip r:embed="rId4" cstate="print"/>
          <a:srcRect/>
          <a:stretch>
            <a:fillRect/>
          </a:stretch>
        </p:blipFill>
        <p:spPr bwMode="auto">
          <a:xfrm>
            <a:off x="0" y="1772817"/>
            <a:ext cx="9153526" cy="4680519"/>
          </a:xfrm>
          <a:prstGeom prst="rect">
            <a:avLst/>
          </a:prstGeom>
          <a:noFill/>
          <a:ln w="9525">
            <a:noFill/>
            <a:miter lim="800000"/>
            <a:headEnd/>
            <a:tailEnd/>
          </a:ln>
        </p:spPr>
      </p:pic>
      <p:sp>
        <p:nvSpPr>
          <p:cNvPr id="11" name="CaixaDeTexto 10"/>
          <p:cNvSpPr txBox="1"/>
          <p:nvPr/>
        </p:nvSpPr>
        <p:spPr>
          <a:xfrm>
            <a:off x="0" y="6525344"/>
            <a:ext cx="11700792" cy="338554"/>
          </a:xfrm>
          <a:prstGeom prst="rect">
            <a:avLst/>
          </a:prstGeom>
          <a:noFill/>
        </p:spPr>
        <p:txBody>
          <a:bodyPr wrap="square" rtlCol="0">
            <a:spAutoFit/>
          </a:bodyPr>
          <a:lstStyle/>
          <a:p>
            <a:r>
              <a:rPr lang="pt-BR" sz="1600" b="1" dirty="0" smtClean="0">
                <a:solidFill>
                  <a:srgbClr val="FF0000"/>
                </a:solidFill>
                <a:hlinkClick r:id="rId5"/>
              </a:rPr>
              <a:t>http://espacoluzvida.blogspot.com.br/2010/09/importancia-das-velas-num-ritual-e.html#axzz211jxsQeY</a:t>
            </a:r>
            <a:endParaRPr lang="pt-BR" sz="1600" b="1" dirty="0">
              <a:solidFill>
                <a:srgbClr val="FF0000"/>
              </a:solidFill>
            </a:endParaRPr>
          </a:p>
        </p:txBody>
      </p:sp>
      <p:cxnSp>
        <p:nvCxnSpPr>
          <p:cNvPr id="8" name="Conector reto 7"/>
          <p:cNvCxnSpPr/>
          <p:nvPr/>
        </p:nvCxnSpPr>
        <p:spPr>
          <a:xfrm>
            <a:off x="0" y="2420888"/>
            <a:ext cx="57961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0" y="2564904"/>
            <a:ext cx="58681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0" y="0"/>
            <a:ext cx="9143999" cy="6525344"/>
          </a:xfrm>
          <a:prstGeom prst="rect">
            <a:avLst/>
          </a:prstGeom>
          <a:noFill/>
          <a:ln w="9525">
            <a:noFill/>
            <a:miter lim="800000"/>
            <a:headEnd/>
            <a:tailEnd/>
          </a:ln>
        </p:spPr>
      </p:pic>
      <p:sp>
        <p:nvSpPr>
          <p:cNvPr id="3" name="CaixaDeTexto 2"/>
          <p:cNvSpPr txBox="1"/>
          <p:nvPr/>
        </p:nvSpPr>
        <p:spPr>
          <a:xfrm>
            <a:off x="0" y="6381328"/>
            <a:ext cx="9144000" cy="461665"/>
          </a:xfrm>
          <a:prstGeom prst="rect">
            <a:avLst/>
          </a:prstGeom>
          <a:noFill/>
        </p:spPr>
        <p:txBody>
          <a:bodyPr wrap="square" rtlCol="0">
            <a:spAutoFit/>
          </a:bodyPr>
          <a:lstStyle/>
          <a:p>
            <a:r>
              <a:rPr lang="pt-BR" sz="2400" b="1" dirty="0" smtClean="0">
                <a:hlinkClick r:id="rId3"/>
              </a:rPr>
              <a:t>http://www.heliosanta.com/velas.html</a:t>
            </a:r>
            <a:endParaRPr lang="pt-BR" sz="24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 y="1"/>
            <a:ext cx="9144000" cy="6381328"/>
          </a:xfrm>
          <a:prstGeom prst="rect">
            <a:avLst/>
          </a:prstGeom>
          <a:noFill/>
          <a:ln w="9525">
            <a:noFill/>
            <a:miter lim="800000"/>
            <a:headEnd/>
            <a:tailEnd/>
          </a:ln>
        </p:spPr>
      </p:pic>
      <p:sp>
        <p:nvSpPr>
          <p:cNvPr id="3" name="CaixaDeTexto 2"/>
          <p:cNvSpPr txBox="1"/>
          <p:nvPr/>
        </p:nvSpPr>
        <p:spPr>
          <a:xfrm>
            <a:off x="0" y="6525344"/>
            <a:ext cx="9144000" cy="369332"/>
          </a:xfrm>
          <a:prstGeom prst="rect">
            <a:avLst/>
          </a:prstGeom>
          <a:noFill/>
        </p:spPr>
        <p:txBody>
          <a:bodyPr wrap="square" rtlCol="0">
            <a:spAutoFit/>
          </a:bodyPr>
          <a:lstStyle/>
          <a:p>
            <a:r>
              <a:rPr lang="pt-BR" dirty="0" smtClean="0">
                <a:hlinkClick r:id="rId3"/>
              </a:rPr>
              <a:t>http://www.mulherportuguesa.com/esoterismo/artigos/544-velas-e-a-sua-magia</a:t>
            </a:r>
            <a:endParaRPr lang="pt-BR" dirty="0"/>
          </a:p>
        </p:txBody>
      </p:sp>
      <p:sp>
        <p:nvSpPr>
          <p:cNvPr id="4" name="Retângulo 3"/>
          <p:cNvSpPr/>
          <p:nvPr/>
        </p:nvSpPr>
        <p:spPr>
          <a:xfrm>
            <a:off x="2286000" y="3105835"/>
            <a:ext cx="4572000" cy="369332"/>
          </a:xfrm>
          <a:prstGeom prst="rect">
            <a:avLst/>
          </a:prstGeom>
        </p:spPr>
        <p:txBody>
          <a:bodyPr>
            <a:spAutoFit/>
          </a:bodyPr>
          <a:lstStyle/>
          <a:p>
            <a:endParaRPr lang="pt-BR" dirty="0"/>
          </a:p>
        </p:txBody>
      </p:sp>
      <p:cxnSp>
        <p:nvCxnSpPr>
          <p:cNvPr id="8" name="Conector reto 7"/>
          <p:cNvCxnSpPr/>
          <p:nvPr/>
        </p:nvCxnSpPr>
        <p:spPr>
          <a:xfrm>
            <a:off x="4139952" y="3933056"/>
            <a:ext cx="7920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3491880" y="4149080"/>
            <a:ext cx="1584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aixaDeTexto 2"/>
          <p:cNvSpPr txBox="1"/>
          <p:nvPr/>
        </p:nvSpPr>
        <p:spPr>
          <a:xfrm>
            <a:off x="1835696" y="1124744"/>
            <a:ext cx="4968552" cy="1107996"/>
          </a:xfrm>
          <a:prstGeom prst="rect">
            <a:avLst/>
          </a:prstGeom>
          <a:solidFill>
            <a:srgbClr val="FFFF00"/>
          </a:solidFill>
        </p:spPr>
        <p:txBody>
          <a:bodyPr wrap="square" rtlCol="0">
            <a:spAutoFit/>
          </a:bodyPr>
          <a:lstStyle/>
          <a:p>
            <a:r>
              <a:rPr lang="pt-BR" sz="6600" b="1" dirty="0" smtClean="0">
                <a:solidFill>
                  <a:srgbClr val="FF0000"/>
                </a:solidFill>
              </a:rPr>
              <a:t>CATOLICISMO</a:t>
            </a:r>
            <a:endParaRPr lang="pt-BR" sz="6600" b="1" dirty="0">
              <a:solidFill>
                <a:srgbClr val="FF0000"/>
              </a:solidFill>
            </a:endParaRPr>
          </a:p>
        </p:txBody>
      </p:sp>
      <p:pic>
        <p:nvPicPr>
          <p:cNvPr id="5122" name="Picture 2" descr="http://3.bp.blogspot.com/_Qan08OIUmM0/SwSbN92VtBI/AAAAAAAAAmE/rBn_Jf_R0p8/s1600/VATICANO+SIMBOLO.png"/>
          <p:cNvPicPr>
            <a:picLocks noChangeAspect="1" noChangeArrowheads="1"/>
          </p:cNvPicPr>
          <p:nvPr/>
        </p:nvPicPr>
        <p:blipFill>
          <a:blip r:embed="rId3" cstate="print"/>
          <a:srcRect/>
          <a:stretch>
            <a:fillRect/>
          </a:stretch>
        </p:blipFill>
        <p:spPr bwMode="auto">
          <a:xfrm>
            <a:off x="3058269" y="2492896"/>
            <a:ext cx="2809875" cy="3810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aixaDeTexto 2"/>
          <p:cNvSpPr txBox="1"/>
          <p:nvPr/>
        </p:nvSpPr>
        <p:spPr>
          <a:xfrm>
            <a:off x="323528" y="620688"/>
            <a:ext cx="8352928" cy="5755422"/>
          </a:xfrm>
          <a:prstGeom prst="rect">
            <a:avLst/>
          </a:prstGeom>
          <a:noFill/>
        </p:spPr>
        <p:txBody>
          <a:bodyPr wrap="square" rtlCol="0">
            <a:spAutoFit/>
          </a:bodyPr>
          <a:lstStyle/>
          <a:p>
            <a:pPr algn="ctr"/>
            <a:r>
              <a:rPr lang="pt-BR" sz="2800" b="1" dirty="0" smtClean="0">
                <a:solidFill>
                  <a:schemeClr val="bg1"/>
                </a:solidFill>
              </a:rPr>
              <a:t>Confirmações Católicas</a:t>
            </a:r>
            <a:endParaRPr lang="pt-BR" sz="2000" b="1" dirty="0" smtClean="0">
              <a:solidFill>
                <a:schemeClr val="bg1"/>
              </a:solidFill>
            </a:endParaRPr>
          </a:p>
          <a:p>
            <a:endParaRPr lang="pt-BR" sz="2000" b="1" dirty="0" smtClean="0">
              <a:solidFill>
                <a:srgbClr val="FFFF00"/>
              </a:solidFill>
            </a:endParaRPr>
          </a:p>
          <a:p>
            <a:r>
              <a:rPr lang="pt-BR" sz="2000" b="1" dirty="0" smtClean="0">
                <a:solidFill>
                  <a:srgbClr val="FFFF00"/>
                </a:solidFill>
              </a:rPr>
              <a:t>O </a:t>
            </a:r>
            <a:r>
              <a:rPr lang="pt-BR" sz="2000" b="1" dirty="0" smtClean="0">
                <a:solidFill>
                  <a:srgbClr val="FFFF00"/>
                </a:solidFill>
              </a:rPr>
              <a:t>uso de velas no culto foi outra das inovações trazidas por Constantino para a igreja, por volta do ano 320</a:t>
            </a:r>
            <a:r>
              <a:rPr lang="pt-BR" sz="2000" b="1" dirty="0" smtClean="0">
                <a:solidFill>
                  <a:srgbClr val="FFFF00"/>
                </a:solidFill>
              </a:rPr>
              <a:t>.</a:t>
            </a:r>
          </a:p>
          <a:p>
            <a:r>
              <a:rPr lang="pt-BR" sz="2000" b="1" dirty="0" smtClean="0">
                <a:solidFill>
                  <a:srgbClr val="FFFF00"/>
                </a:solidFill>
              </a:rPr>
              <a:t> </a:t>
            </a:r>
          </a:p>
          <a:p>
            <a:r>
              <a:rPr lang="pt-BR" sz="2000" b="1" dirty="0" smtClean="0">
                <a:solidFill>
                  <a:srgbClr val="FFFF00"/>
                </a:solidFill>
              </a:rPr>
              <a:t>"A Igreja desses primeiros séculos realiza a sua </a:t>
            </a:r>
            <a:r>
              <a:rPr lang="pt-BR" sz="2000" b="1" dirty="0" err="1" smtClean="0">
                <a:solidFill>
                  <a:srgbClr val="FFFF00"/>
                </a:solidFill>
              </a:rPr>
              <a:t>inculturação</a:t>
            </a:r>
            <a:r>
              <a:rPr lang="pt-BR" sz="2000" b="1" dirty="0" smtClean="0">
                <a:solidFill>
                  <a:srgbClr val="FFFF00"/>
                </a:solidFill>
              </a:rPr>
              <a:t> aos costumes dos povos seja pelo método da 'assimilação' ou da '</a:t>
            </a:r>
            <a:r>
              <a:rPr lang="pt-BR" sz="2000" b="1" dirty="0" err="1" smtClean="0">
                <a:solidFill>
                  <a:srgbClr val="FFFF00"/>
                </a:solidFill>
              </a:rPr>
              <a:t>re-interpretação</a:t>
            </a:r>
            <a:r>
              <a:rPr lang="pt-BR" sz="2000" b="1" dirty="0" smtClean="0">
                <a:solidFill>
                  <a:srgbClr val="FFFF00"/>
                </a:solidFill>
              </a:rPr>
              <a:t>', seja pelo da 'substituição'. Pela 'assimilação' ou '</a:t>
            </a:r>
            <a:r>
              <a:rPr lang="pt-BR" sz="2000" b="1" dirty="0" err="1" smtClean="0">
                <a:solidFill>
                  <a:srgbClr val="FFFF00"/>
                </a:solidFill>
              </a:rPr>
              <a:t>re-interpretação</a:t>
            </a:r>
            <a:r>
              <a:rPr lang="pt-BR" sz="2000" b="1" dirty="0" smtClean="0">
                <a:solidFill>
                  <a:srgbClr val="FFFF00"/>
                </a:solidFill>
              </a:rPr>
              <a:t>', ela simplesmente tomava práticas próprias dos pagãos nas quais podia inserir um significado cristão e as adotava na sua liturgia. Exemplos: o uso de orações do tipo das atuais ladainhas, provenientes do costume romano de invocar a divindade com muitas intercessões; o beijo do altar e de imagens sacras, derivadas de gestos de reverência pagãos; a utilização da veste branca e da vela batismal pelos </a:t>
            </a:r>
            <a:r>
              <a:rPr lang="pt-BR" sz="2000" b="1" dirty="0" err="1" smtClean="0">
                <a:solidFill>
                  <a:srgbClr val="FFFF00"/>
                </a:solidFill>
              </a:rPr>
              <a:t>recém-batizados</a:t>
            </a:r>
            <a:r>
              <a:rPr lang="pt-BR" sz="2000" b="1" dirty="0" smtClean="0">
                <a:solidFill>
                  <a:srgbClr val="FFFF00"/>
                </a:solidFill>
              </a:rPr>
              <a:t>, que deriva do uso desses símbolos pelos neófitos das religiões </a:t>
            </a:r>
            <a:r>
              <a:rPr lang="pt-BR" sz="2000" b="1" dirty="0" err="1" smtClean="0">
                <a:solidFill>
                  <a:srgbClr val="FFFF00"/>
                </a:solidFill>
              </a:rPr>
              <a:t>mistéricas</a:t>
            </a:r>
            <a:r>
              <a:rPr lang="pt-BR" sz="2000" b="1" dirty="0" smtClean="0">
                <a:solidFill>
                  <a:srgbClr val="FFFF00"/>
                </a:solidFill>
              </a:rPr>
              <a:t>; o costume de orar voltado para o Oriente, influenciado pelas religiões solares mediterrâneas." (Fonte: </a:t>
            </a:r>
            <a:r>
              <a:rPr lang="pt-BR" sz="2000" b="1" dirty="0" smtClean="0">
                <a:solidFill>
                  <a:srgbClr val="FFFF00"/>
                </a:solidFill>
                <a:hlinkClick r:id="rId3"/>
              </a:rPr>
              <a:t>http://www.ongba.org.br/org/jesuitas/questoes3.htm</a:t>
            </a:r>
            <a:r>
              <a:rPr lang="pt-BR" sz="2000" b="1" dirty="0" smtClean="0">
                <a:solidFill>
                  <a:srgbClr val="FFFF00"/>
                </a:solidFill>
              </a:rPr>
              <a:t>)</a:t>
            </a:r>
          </a:p>
          <a:p>
            <a:endParaRPr lang="pt-BR" sz="2000" b="1" dirty="0" smtClean="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aixaDeTexto 2"/>
          <p:cNvSpPr txBox="1"/>
          <p:nvPr/>
        </p:nvSpPr>
        <p:spPr>
          <a:xfrm>
            <a:off x="395536" y="764704"/>
            <a:ext cx="8496944" cy="4832092"/>
          </a:xfrm>
          <a:prstGeom prst="rect">
            <a:avLst/>
          </a:prstGeom>
          <a:noFill/>
        </p:spPr>
        <p:txBody>
          <a:bodyPr wrap="square" rtlCol="0">
            <a:spAutoFit/>
          </a:bodyPr>
          <a:lstStyle/>
          <a:p>
            <a:r>
              <a:rPr lang="pt-BR" sz="2800" b="1" dirty="0" smtClean="0">
                <a:solidFill>
                  <a:srgbClr val="FFFF00"/>
                </a:solidFill>
              </a:rPr>
              <a:t>"Antes dos cristãos, foram os romanos a usarem a vela, seguindo, por sua vez, os costumes dos etruscos. Acendiam-se fachos, velas ou lamparinas, durante o culto nos templos, diante das imagens dos deuses, e também nas sepulturas. Os judeus, parece, não usaram velas propriamente ditas, mas apenas candelabros. No culto cristão, as velas, assim como o incenso e a música, as abluções e as procissões, constituem parte de costumes em si indiferentes e que só pelo contexto em que se realizam recebem seu valor e sua finalidade." (Fonte: </a:t>
            </a:r>
            <a:r>
              <a:rPr lang="pt-BR" sz="2800" b="1" dirty="0" smtClean="0">
                <a:solidFill>
                  <a:srgbClr val="FFFF00"/>
                </a:solidFill>
                <a:hlinkClick r:id="rId3"/>
              </a:rPr>
              <a:t>http://www.kolbe.org.br/mar93.htm</a:t>
            </a:r>
            <a:endParaRPr lang="pt-BR"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aixaDeTexto 2"/>
          <p:cNvSpPr txBox="1"/>
          <p:nvPr/>
        </p:nvSpPr>
        <p:spPr>
          <a:xfrm>
            <a:off x="467544" y="260648"/>
            <a:ext cx="8208912" cy="7294305"/>
          </a:xfrm>
          <a:prstGeom prst="rect">
            <a:avLst/>
          </a:prstGeom>
          <a:noFill/>
        </p:spPr>
        <p:txBody>
          <a:bodyPr wrap="square" rtlCol="0">
            <a:spAutoFit/>
          </a:bodyPr>
          <a:lstStyle/>
          <a:p>
            <a:r>
              <a:rPr lang="pt-BR" sz="2400" b="1" dirty="0" smtClean="0">
                <a:solidFill>
                  <a:srgbClr val="FFFF00"/>
                </a:solidFill>
              </a:rPr>
              <a:t>"Quando usamos com devoção um sacramental, colocamo-nos sob a proteção das bênçãos da Igreja. ...Os sacramentais podem ser constituídos por ações ou objetos. Os objetos são, por exemplo, artigos de devoção consagrados pela Igreja: velas, palmas, crucifixos, medalhas, terços, escapulários, imagens do Senhor, da Virgem e de santos.</a:t>
            </a:r>
          </a:p>
          <a:p>
            <a:r>
              <a:rPr lang="pt-BR" sz="2400" b="1" dirty="0" smtClean="0">
                <a:solidFill>
                  <a:srgbClr val="FFFF00"/>
                </a:solidFill>
              </a:rPr>
              <a:t>"Além do crucifixo, círios, velas ou lamparinas colocados ao lado da cruz ou em algum outro lugar da casa, também são sacramentais muito comuns e, sobretudo, importantes, pois se representam como símbolo de Cristo, Luz do Mundo. O uso de lamparinas ou velas como elementos de culto religioso é uma prática universal na história da humanidade. E a Igreja santificou esse simbolismo prescrevendo o uso de velas na maioria dos cultos. Durante a Missa, por exemplo, devem arder duas ou mais velas, o mesmo acontecendo na administração da maioria dos sacramentos." (Fonte:</a:t>
            </a:r>
            <a:r>
              <a:rPr lang="pt-BR" sz="2400" b="1" dirty="0" smtClean="0">
                <a:solidFill>
                  <a:srgbClr val="FFFF00"/>
                </a:solidFill>
                <a:hlinkClick r:id="rId3"/>
              </a:rPr>
              <a:t>http://www.religiaocatolica.com.br/conteudo/sacramentais.asp</a:t>
            </a:r>
            <a:r>
              <a:rPr lang="pt-BR" sz="2400" b="1" dirty="0" smtClean="0">
                <a:solidFill>
                  <a:srgbClr val="FFFF00"/>
                </a:solidFill>
              </a:rPr>
              <a:t>)</a:t>
            </a:r>
          </a:p>
          <a:p>
            <a:endParaRPr lang="pt-BR" dirty="0" smtClean="0"/>
          </a:p>
          <a:p>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8434" name="Picture 2"/>
          <p:cNvPicPr>
            <a:picLocks noChangeAspect="1" noChangeArrowheads="1"/>
          </p:cNvPicPr>
          <p:nvPr/>
        </p:nvPicPr>
        <p:blipFill>
          <a:blip r:embed="rId3" cstate="print"/>
          <a:srcRect/>
          <a:stretch>
            <a:fillRect/>
          </a:stretch>
        </p:blipFill>
        <p:spPr bwMode="auto">
          <a:xfrm>
            <a:off x="1043608" y="692696"/>
            <a:ext cx="2752725" cy="5760640"/>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4644008" y="692696"/>
            <a:ext cx="2736304" cy="5688632"/>
          </a:xfrm>
          <a:prstGeom prst="rect">
            <a:avLst/>
          </a:prstGeom>
          <a:noFill/>
          <a:ln w="9525">
            <a:noFill/>
            <a:miter lim="800000"/>
            <a:headEnd/>
            <a:tailEnd/>
          </a:ln>
        </p:spPr>
      </p:pic>
      <p:cxnSp>
        <p:nvCxnSpPr>
          <p:cNvPr id="6" name="Conector reto 5"/>
          <p:cNvCxnSpPr/>
          <p:nvPr/>
        </p:nvCxnSpPr>
        <p:spPr>
          <a:xfrm>
            <a:off x="4932040" y="1268760"/>
            <a:ext cx="24482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aixaDeTexto 2"/>
          <p:cNvSpPr txBox="1"/>
          <p:nvPr/>
        </p:nvSpPr>
        <p:spPr>
          <a:xfrm>
            <a:off x="611560" y="764704"/>
            <a:ext cx="8532440" cy="1446550"/>
          </a:xfrm>
          <a:prstGeom prst="rect">
            <a:avLst/>
          </a:prstGeom>
          <a:solidFill>
            <a:srgbClr val="FFFF00"/>
          </a:solidFill>
        </p:spPr>
        <p:txBody>
          <a:bodyPr wrap="square" rtlCol="0">
            <a:spAutoFit/>
          </a:bodyPr>
          <a:lstStyle/>
          <a:p>
            <a:pPr algn="ctr"/>
            <a:r>
              <a:rPr lang="pt-BR" sz="4400" b="1" dirty="0" smtClean="0"/>
              <a:t>USO DE VELAS NAS IGREJAS ECUMENICAS</a:t>
            </a:r>
            <a:endParaRPr lang="pt-BR" sz="4400" b="1" dirty="0"/>
          </a:p>
        </p:txBody>
      </p:sp>
      <p:pic>
        <p:nvPicPr>
          <p:cNvPr id="32770" name="Picture 2" descr="http://3.bp.blogspot.com/_ioMy7ztO06c/TQD4A4Lmx8I/AAAAAAAABeg/WytgTOm2Cw8/s1600/ecumenismo.png"/>
          <p:cNvPicPr>
            <a:picLocks noChangeAspect="1" noChangeArrowheads="1"/>
          </p:cNvPicPr>
          <p:nvPr/>
        </p:nvPicPr>
        <p:blipFill>
          <a:blip r:embed="rId3" cstate="print"/>
          <a:srcRect/>
          <a:stretch>
            <a:fillRect/>
          </a:stretch>
        </p:blipFill>
        <p:spPr bwMode="auto">
          <a:xfrm>
            <a:off x="539552" y="2276872"/>
            <a:ext cx="8136904" cy="4032448"/>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http://2.bp.blogspot.com/-8VE_wMwF88I/Tg5qs2tU4dI/AAAAAAAAAEM/IA2qEq2U8_U/s1600/CRIM0345.JPG"/>
          <p:cNvPicPr>
            <a:picLocks noChangeAspect="1" noChangeArrowheads="1"/>
          </p:cNvPicPr>
          <p:nvPr/>
        </p:nvPicPr>
        <p:blipFill>
          <a:blip r:embed="rId3" cstate="print"/>
          <a:srcRect/>
          <a:stretch>
            <a:fillRect/>
          </a:stretch>
        </p:blipFill>
        <p:spPr bwMode="auto">
          <a:xfrm>
            <a:off x="0" y="692696"/>
            <a:ext cx="9144000" cy="5394920"/>
          </a:xfrm>
          <a:prstGeom prst="rect">
            <a:avLst/>
          </a:prstGeom>
          <a:noFill/>
        </p:spPr>
      </p:pic>
      <p:sp>
        <p:nvSpPr>
          <p:cNvPr id="4" name="CaixaDeTexto 3"/>
          <p:cNvSpPr txBox="1"/>
          <p:nvPr/>
        </p:nvSpPr>
        <p:spPr>
          <a:xfrm>
            <a:off x="0" y="6309320"/>
            <a:ext cx="9144000" cy="461665"/>
          </a:xfrm>
          <a:prstGeom prst="rect">
            <a:avLst/>
          </a:prstGeom>
          <a:noFill/>
        </p:spPr>
        <p:txBody>
          <a:bodyPr wrap="square" rtlCol="0">
            <a:spAutoFit/>
          </a:bodyPr>
          <a:lstStyle/>
          <a:p>
            <a:r>
              <a:rPr lang="pt-BR" sz="2400" b="1" dirty="0" smtClean="0">
                <a:hlinkClick r:id="rId4"/>
              </a:rPr>
              <a:t>http://jadielsantos.blogspot.com.br/2011/07/sexta-feira-vela.html</a:t>
            </a:r>
            <a:endParaRPr lang="pt-BR" sz="2400" b="1" dirty="0"/>
          </a:p>
        </p:txBody>
      </p:sp>
      <p:sp>
        <p:nvSpPr>
          <p:cNvPr id="5" name="CaixaDeTexto 4"/>
          <p:cNvSpPr txBox="1"/>
          <p:nvPr/>
        </p:nvSpPr>
        <p:spPr>
          <a:xfrm>
            <a:off x="0" y="0"/>
            <a:ext cx="9144000" cy="584775"/>
          </a:xfrm>
          <a:prstGeom prst="rect">
            <a:avLst/>
          </a:prstGeom>
          <a:solidFill>
            <a:srgbClr val="FFFF00"/>
          </a:solidFill>
        </p:spPr>
        <p:txBody>
          <a:bodyPr wrap="square" rtlCol="0">
            <a:spAutoFit/>
          </a:bodyPr>
          <a:lstStyle/>
          <a:p>
            <a:r>
              <a:rPr lang="pt-BR" sz="3200" b="1" dirty="0" smtClean="0">
                <a:solidFill>
                  <a:srgbClr val="FF0000"/>
                </a:solidFill>
              </a:rPr>
              <a:t>Igreja Universal do Reino de Deus</a:t>
            </a:r>
            <a:endParaRPr lang="pt-BR" sz="3200" b="1"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395536" y="3861048"/>
            <a:ext cx="8352928" cy="369332"/>
          </a:xfrm>
          <a:prstGeom prst="rect">
            <a:avLst/>
          </a:prstGeom>
          <a:noFill/>
        </p:spPr>
        <p:txBody>
          <a:bodyPr wrap="square" rtlCol="0">
            <a:spAutoFit/>
          </a:bodyPr>
          <a:lstStyle/>
          <a:p>
            <a:r>
              <a:rPr lang="pt-BR" dirty="0" smtClean="0"/>
              <a:t>Satanás o é em semear o joio ou cizânia!" - Sermão do Arado, </a:t>
            </a:r>
            <a:r>
              <a:rPr lang="pt-BR" dirty="0" err="1" smtClean="0"/>
              <a:t>Latimer</a:t>
            </a:r>
            <a:r>
              <a:rPr lang="pt-BR" dirty="0" smtClean="0"/>
              <a:t>.</a:t>
            </a:r>
            <a:endParaRPr lang="pt-BR" dirty="0"/>
          </a:p>
        </p:txBody>
      </p:sp>
      <p:pic>
        <p:nvPicPr>
          <p:cNvPr id="44034" name="Picture 2" descr="Zoghdmh">
            <a:hlinkClick r:id="rId3"/>
          </p:cNvPr>
          <p:cNvPicPr>
            <a:picLocks noChangeAspect="1" noChangeArrowheads="1"/>
          </p:cNvPicPr>
          <p:nvPr/>
        </p:nvPicPr>
        <p:blipFill>
          <a:blip r:embed="rId4" cstate="print"/>
          <a:srcRect/>
          <a:stretch>
            <a:fillRect/>
          </a:stretch>
        </p:blipFill>
        <p:spPr bwMode="auto">
          <a:xfrm>
            <a:off x="611560" y="908720"/>
            <a:ext cx="8136904" cy="5328592"/>
          </a:xfrm>
          <a:prstGeom prst="rect">
            <a:avLst/>
          </a:prstGeom>
          <a:noFill/>
        </p:spPr>
      </p:pic>
      <p:sp>
        <p:nvSpPr>
          <p:cNvPr id="6" name="CaixaDeTexto 5"/>
          <p:cNvSpPr txBox="1"/>
          <p:nvPr/>
        </p:nvSpPr>
        <p:spPr>
          <a:xfrm>
            <a:off x="323528" y="6488668"/>
            <a:ext cx="8388424" cy="461665"/>
          </a:xfrm>
          <a:prstGeom prst="rect">
            <a:avLst/>
          </a:prstGeom>
          <a:noFill/>
        </p:spPr>
        <p:txBody>
          <a:bodyPr wrap="square" rtlCol="0">
            <a:spAutoFit/>
          </a:bodyPr>
          <a:lstStyle/>
          <a:p>
            <a:r>
              <a:rPr lang="pt-BR" sz="2400" b="1" dirty="0" smtClean="0">
                <a:solidFill>
                  <a:srgbClr val="FF0000"/>
                </a:solidFill>
              </a:rPr>
              <a:t>http://www.the-daily-record.com/news/article/4565</a:t>
            </a:r>
            <a:r>
              <a:rPr lang="pt-BR" sz="2400" b="1" dirty="0" smtClean="0"/>
              <a:t>085 </a:t>
            </a:r>
            <a:r>
              <a:rPr lang="pt-BR" dirty="0" smtClean="0"/>
              <a:t>)</a:t>
            </a:r>
            <a:endParaRPr lang="pt-BR" dirty="0"/>
          </a:p>
        </p:txBody>
      </p:sp>
      <p:sp>
        <p:nvSpPr>
          <p:cNvPr id="7" name="CaixaDeTexto 6"/>
          <p:cNvSpPr txBox="1"/>
          <p:nvPr/>
        </p:nvSpPr>
        <p:spPr>
          <a:xfrm>
            <a:off x="0" y="0"/>
            <a:ext cx="9144000" cy="584775"/>
          </a:xfrm>
          <a:prstGeom prst="rect">
            <a:avLst/>
          </a:prstGeom>
          <a:solidFill>
            <a:srgbClr val="FFFF00"/>
          </a:solidFill>
        </p:spPr>
        <p:txBody>
          <a:bodyPr wrap="square" rtlCol="0">
            <a:spAutoFit/>
          </a:bodyPr>
          <a:lstStyle/>
          <a:p>
            <a:r>
              <a:rPr lang="pt-BR" dirty="0" smtClean="0"/>
              <a:t> </a:t>
            </a:r>
            <a:r>
              <a:rPr lang="pt-BR" sz="3200" b="1" dirty="0" smtClean="0">
                <a:solidFill>
                  <a:srgbClr val="FF0000"/>
                </a:solidFill>
              </a:rPr>
              <a:t>Primeira Igreja Presbiteriana.</a:t>
            </a:r>
            <a:endParaRPr lang="pt-BR" sz="3200" b="1"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395536" y="6534834"/>
            <a:ext cx="8352928" cy="646331"/>
          </a:xfrm>
          <a:prstGeom prst="rect">
            <a:avLst/>
          </a:prstGeom>
          <a:noFill/>
        </p:spPr>
        <p:txBody>
          <a:bodyPr wrap="square" rtlCol="0">
            <a:spAutoFit/>
          </a:bodyPr>
          <a:lstStyle/>
          <a:p>
            <a:r>
              <a:rPr lang="pt-BR" dirty="0" smtClean="0">
                <a:solidFill>
                  <a:srgbClr val="FF0000"/>
                </a:solidFill>
              </a:rPr>
              <a:t>http://www.oakgrovebaptistaugusta.com/index.</a:t>
            </a:r>
            <a:r>
              <a:rPr lang="pt-BR" dirty="0" err="1" smtClean="0">
                <a:solidFill>
                  <a:srgbClr val="FF0000"/>
                </a:solidFill>
              </a:rPr>
              <a:t>php</a:t>
            </a:r>
            <a:endParaRPr lang="pt-BR" dirty="0" smtClean="0">
              <a:solidFill>
                <a:srgbClr val="FF0000"/>
              </a:solidFill>
            </a:endParaRPr>
          </a:p>
          <a:p>
            <a:endParaRPr lang="pt-BR" dirty="0">
              <a:solidFill>
                <a:srgbClr val="FF0000"/>
              </a:solidFill>
            </a:endParaRPr>
          </a:p>
        </p:txBody>
      </p:sp>
      <p:sp>
        <p:nvSpPr>
          <p:cNvPr id="4" name="Retângulo 3"/>
          <p:cNvSpPr/>
          <p:nvPr/>
        </p:nvSpPr>
        <p:spPr>
          <a:xfrm>
            <a:off x="2286000" y="2967335"/>
            <a:ext cx="4572000" cy="923330"/>
          </a:xfrm>
          <a:prstGeom prst="rect">
            <a:avLst/>
          </a:prstGeom>
        </p:spPr>
        <p:txBody>
          <a:bodyPr>
            <a:spAutoFit/>
          </a:bodyPr>
          <a:lstStyle/>
          <a:p>
            <a:r>
              <a:rPr lang="pt-BR" dirty="0" smtClean="0"/>
              <a:t>VELAS EM Igreja Batista </a:t>
            </a:r>
            <a:r>
              <a:rPr lang="pt-BR" dirty="0" err="1" smtClean="0"/>
              <a:t>Oak</a:t>
            </a:r>
            <a:r>
              <a:rPr lang="pt-BR" dirty="0" smtClean="0"/>
              <a:t> </a:t>
            </a:r>
            <a:r>
              <a:rPr lang="pt-BR" dirty="0" err="1" smtClean="0"/>
              <a:t>Grove</a:t>
            </a:r>
            <a:r>
              <a:rPr lang="pt-BR" dirty="0" smtClean="0"/>
              <a:t> http://www.oakgrovebaptistaugusta.com/index.</a:t>
            </a:r>
            <a:r>
              <a:rPr lang="pt-BR" dirty="0" err="1" smtClean="0"/>
              <a:t>php</a:t>
            </a:r>
            <a:endParaRPr lang="pt-BR" dirty="0"/>
          </a:p>
        </p:txBody>
      </p:sp>
      <p:pic>
        <p:nvPicPr>
          <p:cNvPr id="57346" name="Picture 2" descr="VELAS EM Igreja Batista Oak Grove http://www.oakgrovebaptistaugusta.com/index.php ">
            <a:hlinkClick r:id="rId3"/>
          </p:cNvPr>
          <p:cNvPicPr>
            <a:picLocks noChangeAspect="1" noChangeArrowheads="1"/>
          </p:cNvPicPr>
          <p:nvPr/>
        </p:nvPicPr>
        <p:blipFill>
          <a:blip r:embed="rId4" cstate="print"/>
          <a:srcRect/>
          <a:stretch>
            <a:fillRect/>
          </a:stretch>
        </p:blipFill>
        <p:spPr bwMode="auto">
          <a:xfrm>
            <a:off x="323528" y="620688"/>
            <a:ext cx="8424936" cy="5832648"/>
          </a:xfrm>
          <a:prstGeom prst="rect">
            <a:avLst/>
          </a:prstGeom>
          <a:noFill/>
        </p:spPr>
      </p:pic>
      <p:sp>
        <p:nvSpPr>
          <p:cNvPr id="6" name="CaixaDeTexto 5"/>
          <p:cNvSpPr txBox="1"/>
          <p:nvPr/>
        </p:nvSpPr>
        <p:spPr>
          <a:xfrm>
            <a:off x="0" y="0"/>
            <a:ext cx="6876256" cy="584775"/>
          </a:xfrm>
          <a:prstGeom prst="rect">
            <a:avLst/>
          </a:prstGeom>
          <a:solidFill>
            <a:srgbClr val="FFFF00"/>
          </a:solidFill>
        </p:spPr>
        <p:txBody>
          <a:bodyPr wrap="square" rtlCol="0">
            <a:spAutoFit/>
          </a:bodyPr>
          <a:lstStyle/>
          <a:p>
            <a:r>
              <a:rPr lang="pt-BR" sz="3200" b="1" dirty="0" smtClean="0">
                <a:solidFill>
                  <a:srgbClr val="FF0000"/>
                </a:solidFill>
              </a:rPr>
              <a:t>VELAS EM Igreja Batista </a:t>
            </a:r>
            <a:r>
              <a:rPr lang="pt-BR" sz="3200" b="1" dirty="0" err="1" smtClean="0">
                <a:solidFill>
                  <a:srgbClr val="FF0000"/>
                </a:solidFill>
              </a:rPr>
              <a:t>Oak</a:t>
            </a:r>
            <a:r>
              <a:rPr lang="pt-BR" sz="3200" b="1" dirty="0" smtClean="0">
                <a:solidFill>
                  <a:srgbClr val="FF0000"/>
                </a:solidFill>
              </a:rPr>
              <a:t> </a:t>
            </a:r>
            <a:r>
              <a:rPr lang="pt-BR" sz="3200" b="1" dirty="0" err="1" smtClean="0">
                <a:solidFill>
                  <a:srgbClr val="FF0000"/>
                </a:solidFill>
              </a:rPr>
              <a:t>Grove</a:t>
            </a:r>
            <a:endParaRPr lang="pt-BR" sz="32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791072" y="0"/>
            <a:ext cx="8352928" cy="369332"/>
          </a:xfrm>
          <a:prstGeom prst="rect">
            <a:avLst/>
          </a:prstGeom>
          <a:noFill/>
        </p:spPr>
        <p:txBody>
          <a:bodyPr wrap="square" rtlCol="0">
            <a:spAutoFit/>
          </a:bodyPr>
          <a:lstStyle/>
          <a:p>
            <a:r>
              <a:rPr lang="pt-BR" dirty="0" smtClean="0"/>
              <a:t>Satanás o é em semear o joio ou cizânia!" - Sermão do</a:t>
            </a:r>
            <a:endParaRPr lang="pt-BR" dirty="0"/>
          </a:p>
        </p:txBody>
      </p:sp>
      <p:pic>
        <p:nvPicPr>
          <p:cNvPr id="56322" name="Picture 2" descr="OgAAADkZRz6Z9ql5Y60kitgoAk16G7cCpJEk4DZOY8hJaaoW3OjPifEdO8aadUexMDPGmMTtgfhNC-Lb8p2iUkhgQI0Am1T1UO9bA9Be6SLru1JA-BX1RIje3a_E">
            <a:hlinkClick r:id="rId3"/>
          </p:cNvPr>
          <p:cNvPicPr>
            <a:picLocks noChangeAspect="1" noChangeArrowheads="1"/>
          </p:cNvPicPr>
          <p:nvPr/>
        </p:nvPicPr>
        <p:blipFill>
          <a:blip r:embed="rId4" cstate="print"/>
          <a:srcRect/>
          <a:stretch>
            <a:fillRect/>
          </a:stretch>
        </p:blipFill>
        <p:spPr bwMode="auto">
          <a:xfrm>
            <a:off x="323528" y="620688"/>
            <a:ext cx="8496944" cy="5538192"/>
          </a:xfrm>
          <a:prstGeom prst="rect">
            <a:avLst/>
          </a:prstGeom>
          <a:noFill/>
        </p:spPr>
      </p:pic>
      <p:sp>
        <p:nvSpPr>
          <p:cNvPr id="6" name="CaixaDeTexto 5"/>
          <p:cNvSpPr txBox="1"/>
          <p:nvPr/>
        </p:nvSpPr>
        <p:spPr>
          <a:xfrm>
            <a:off x="0" y="0"/>
            <a:ext cx="9144000" cy="861774"/>
          </a:xfrm>
          <a:prstGeom prst="rect">
            <a:avLst/>
          </a:prstGeom>
          <a:solidFill>
            <a:srgbClr val="FFFF00"/>
          </a:solidFill>
        </p:spPr>
        <p:txBody>
          <a:bodyPr wrap="square" rtlCol="0">
            <a:spAutoFit/>
          </a:bodyPr>
          <a:lstStyle/>
          <a:p>
            <a:r>
              <a:rPr lang="pt-BR" sz="3200" b="1" dirty="0" smtClean="0">
                <a:solidFill>
                  <a:srgbClr val="FF0000"/>
                </a:solidFill>
              </a:rPr>
              <a:t>Velas Igreja </a:t>
            </a:r>
            <a:r>
              <a:rPr lang="pt-BR" sz="3200" b="1" dirty="0" smtClean="0">
                <a:solidFill>
                  <a:srgbClr val="FF0000"/>
                </a:solidFill>
              </a:rPr>
              <a:t>do </a:t>
            </a:r>
            <a:r>
              <a:rPr lang="pt-BR" sz="3200" b="1" dirty="0" smtClean="0">
                <a:solidFill>
                  <a:srgbClr val="FF0000"/>
                </a:solidFill>
              </a:rPr>
              <a:t>Evangelho Pleno </a:t>
            </a:r>
            <a:r>
              <a:rPr lang="pt-BR" sz="3200" b="1" dirty="0" smtClean="0">
                <a:solidFill>
                  <a:srgbClr val="FF0000"/>
                </a:solidFill>
              </a:rPr>
              <a:t>540 </a:t>
            </a:r>
            <a:r>
              <a:rPr lang="pt-BR" sz="3200" b="1" dirty="0" err="1" smtClean="0">
                <a:solidFill>
                  <a:srgbClr val="FF0000"/>
                </a:solidFill>
              </a:rPr>
              <a:t>Rue</a:t>
            </a:r>
            <a:r>
              <a:rPr lang="pt-BR" sz="3200" b="1" dirty="0" smtClean="0">
                <a:solidFill>
                  <a:srgbClr val="FF0000"/>
                </a:solidFill>
              </a:rPr>
              <a:t> Richmond</a:t>
            </a:r>
          </a:p>
          <a:p>
            <a:endParaRPr lang="pt-BR" dirty="0">
              <a:solidFill>
                <a:srgbClr val="FF0000"/>
              </a:solidFill>
            </a:endParaRPr>
          </a:p>
        </p:txBody>
      </p:sp>
      <p:sp>
        <p:nvSpPr>
          <p:cNvPr id="7" name="CaixaDeTexto 6"/>
          <p:cNvSpPr txBox="1"/>
          <p:nvPr/>
        </p:nvSpPr>
        <p:spPr>
          <a:xfrm>
            <a:off x="0" y="6453336"/>
            <a:ext cx="9144000" cy="369332"/>
          </a:xfrm>
          <a:prstGeom prst="rect">
            <a:avLst/>
          </a:prstGeom>
          <a:noFill/>
        </p:spPr>
        <p:txBody>
          <a:bodyPr wrap="square" rtlCol="0">
            <a:spAutoFit/>
          </a:bodyPr>
          <a:lstStyle/>
          <a:p>
            <a:r>
              <a:rPr lang="pt-BR" dirty="0" smtClean="0">
                <a:hlinkClick r:id="rId3"/>
              </a:rPr>
              <a:t>http://www.imanifamilyandfullgospelchurch.org/album/index.</a:t>
            </a:r>
            <a:r>
              <a:rPr lang="pt-BR" dirty="0" err="1" smtClean="0">
                <a:hlinkClick r:id="rId3"/>
              </a:rPr>
              <a:t>php</a:t>
            </a:r>
            <a:r>
              <a:rPr lang="pt-BR" dirty="0" smtClean="0">
                <a:hlinkClick r:id="rId3"/>
              </a:rPr>
              <a:t>/</a:t>
            </a:r>
            <a:r>
              <a:rPr lang="pt-BR" dirty="0" err="1" smtClean="0">
                <a:hlinkClick r:id="rId3"/>
              </a:rPr>
              <a:t>Sunday_School</a:t>
            </a:r>
            <a:r>
              <a:rPr lang="pt-BR" dirty="0" smtClean="0">
                <a:hlinkClick r:id="rId3"/>
              </a:rPr>
              <a:t>/</a:t>
            </a:r>
            <a:endParaRPr lang="pt-B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descr="OgAAAH4YVlQAvOA1xRirrGxuHcZyOSgJRRL8nhIqctDsBb4Cz1Uf0Ukb4SlVRqBuiDTg0JgY6h2ZyFzLynuupuWAKtAAm1T1UNJiVX8UtBirDhtA3Iql8q-I_GFq"/>
          <p:cNvPicPr>
            <a:picLocks noChangeAspect="1" noChangeArrowheads="1"/>
          </p:cNvPicPr>
          <p:nvPr/>
        </p:nvPicPr>
        <p:blipFill>
          <a:blip r:embed="rId3" cstate="print"/>
          <a:srcRect/>
          <a:stretch>
            <a:fillRect/>
          </a:stretch>
        </p:blipFill>
        <p:spPr bwMode="auto">
          <a:xfrm>
            <a:off x="0" y="908720"/>
            <a:ext cx="8568952" cy="5400600"/>
          </a:xfrm>
          <a:prstGeom prst="rect">
            <a:avLst/>
          </a:prstGeom>
          <a:noFill/>
        </p:spPr>
      </p:pic>
      <p:sp>
        <p:nvSpPr>
          <p:cNvPr id="6" name="CaixaDeTexto 5"/>
          <p:cNvSpPr txBox="1"/>
          <p:nvPr/>
        </p:nvSpPr>
        <p:spPr>
          <a:xfrm>
            <a:off x="0" y="0"/>
            <a:ext cx="9144000" cy="954107"/>
          </a:xfrm>
          <a:prstGeom prst="rect">
            <a:avLst/>
          </a:prstGeom>
          <a:solidFill>
            <a:srgbClr val="FFFF00"/>
          </a:solidFill>
        </p:spPr>
        <p:txBody>
          <a:bodyPr wrap="square" rtlCol="0">
            <a:spAutoFit/>
          </a:bodyPr>
          <a:lstStyle/>
          <a:p>
            <a:r>
              <a:rPr lang="pt-BR" sz="2800" b="1" dirty="0" smtClean="0"/>
              <a:t>VELAS EM IGREJA BATISTA </a:t>
            </a:r>
            <a:r>
              <a:rPr lang="pt-BR" sz="2800" b="1" dirty="0" err="1" smtClean="0"/>
              <a:t>Providence</a:t>
            </a:r>
            <a:r>
              <a:rPr lang="pt-BR" sz="2800" b="1" dirty="0" smtClean="0"/>
              <a:t> </a:t>
            </a:r>
            <a:r>
              <a:rPr lang="pt-BR" sz="2800" b="1" dirty="0" err="1" smtClean="0"/>
              <a:t>Baptist</a:t>
            </a:r>
            <a:r>
              <a:rPr lang="pt-BR" sz="2800" b="1" dirty="0" smtClean="0"/>
              <a:t> </a:t>
            </a:r>
            <a:r>
              <a:rPr lang="pt-BR" sz="2800" b="1" dirty="0" err="1" smtClean="0"/>
              <a:t>Church</a:t>
            </a:r>
            <a:r>
              <a:rPr lang="pt-BR" sz="2800" b="1" dirty="0" smtClean="0"/>
              <a:t>, </a:t>
            </a:r>
            <a:r>
              <a:rPr lang="pt-BR" sz="2800" b="1" dirty="0" err="1" smtClean="0"/>
              <a:t>Charleston</a:t>
            </a:r>
            <a:r>
              <a:rPr lang="pt-BR" sz="2800" b="1" dirty="0" smtClean="0"/>
              <a:t>, SC </a:t>
            </a:r>
            <a:endParaRPr lang="pt-BR" sz="2800" b="1" dirty="0"/>
          </a:p>
        </p:txBody>
      </p:sp>
      <p:sp>
        <p:nvSpPr>
          <p:cNvPr id="7" name="CaixaDeTexto 6"/>
          <p:cNvSpPr txBox="1"/>
          <p:nvPr/>
        </p:nvSpPr>
        <p:spPr>
          <a:xfrm>
            <a:off x="0" y="6334780"/>
            <a:ext cx="8748464" cy="523220"/>
          </a:xfrm>
          <a:prstGeom prst="rect">
            <a:avLst/>
          </a:prstGeom>
          <a:solidFill>
            <a:srgbClr val="FF0000"/>
          </a:solidFill>
        </p:spPr>
        <p:txBody>
          <a:bodyPr wrap="square" rtlCol="0">
            <a:spAutoFit/>
          </a:bodyPr>
          <a:lstStyle/>
          <a:p>
            <a:r>
              <a:rPr lang="pt-BR" dirty="0" smtClean="0"/>
              <a:t> </a:t>
            </a:r>
            <a:r>
              <a:rPr lang="pt-BR" sz="2800" b="1" dirty="0" smtClean="0"/>
              <a:t>http://www.providencecharleston.org/</a:t>
            </a:r>
            <a:endParaRPr lang="pt-BR" sz="28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4" name="Picture 2" descr="OgAAABmNK_UebtaSan0IUQPrTObR4xn-4-86AYWaKIRoJAJlrwpCvFMgBY-mAMqz57nATH8Q9azaU-jTbo-IJFq7M9oAm1T1UKnc-78Cz8WY5DW-cvBowp3YQv23"/>
          <p:cNvPicPr>
            <a:picLocks noChangeAspect="1" noChangeArrowheads="1"/>
          </p:cNvPicPr>
          <p:nvPr/>
        </p:nvPicPr>
        <p:blipFill>
          <a:blip r:embed="rId3" cstate="print"/>
          <a:srcRect/>
          <a:stretch>
            <a:fillRect/>
          </a:stretch>
        </p:blipFill>
        <p:spPr bwMode="auto">
          <a:xfrm>
            <a:off x="395536" y="980728"/>
            <a:ext cx="8424936" cy="5228059"/>
          </a:xfrm>
          <a:prstGeom prst="rect">
            <a:avLst/>
          </a:prstGeom>
          <a:noFill/>
        </p:spPr>
      </p:pic>
      <p:sp>
        <p:nvSpPr>
          <p:cNvPr id="6" name="CaixaDeTexto 5"/>
          <p:cNvSpPr txBox="1"/>
          <p:nvPr/>
        </p:nvSpPr>
        <p:spPr>
          <a:xfrm>
            <a:off x="0" y="0"/>
            <a:ext cx="9144000" cy="523220"/>
          </a:xfrm>
          <a:prstGeom prst="rect">
            <a:avLst/>
          </a:prstGeom>
          <a:solidFill>
            <a:srgbClr val="FFFF00"/>
          </a:solidFill>
        </p:spPr>
        <p:txBody>
          <a:bodyPr wrap="square" rtlCol="0">
            <a:spAutoFit/>
          </a:bodyPr>
          <a:lstStyle/>
          <a:p>
            <a:r>
              <a:rPr lang="fi-FI" sz="2800" b="1" dirty="0" smtClean="0"/>
              <a:t>Igreja Metodista Unida 407 12th AvenueOrion Illinois 61273</a:t>
            </a:r>
            <a:endParaRPr lang="pt-BR" sz="28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395536" y="3861048"/>
            <a:ext cx="8352928" cy="369332"/>
          </a:xfrm>
          <a:prstGeom prst="rect">
            <a:avLst/>
          </a:prstGeom>
          <a:noFill/>
        </p:spPr>
        <p:txBody>
          <a:bodyPr wrap="square" rtlCol="0">
            <a:spAutoFit/>
          </a:bodyPr>
          <a:lstStyle/>
          <a:p>
            <a:r>
              <a:rPr lang="pt-BR" dirty="0" smtClean="0"/>
              <a:t>Satanás o é em semear o joio ou cizânia!" - Sermão do Arado, </a:t>
            </a:r>
            <a:r>
              <a:rPr lang="pt-BR" dirty="0" err="1" smtClean="0"/>
              <a:t>Latimer</a:t>
            </a:r>
            <a:r>
              <a:rPr lang="pt-BR" dirty="0" smtClean="0"/>
              <a:t>.</a:t>
            </a:r>
            <a:endParaRPr lang="pt-BR" dirty="0"/>
          </a:p>
        </p:txBody>
      </p:sp>
      <p:pic>
        <p:nvPicPr>
          <p:cNvPr id="2050" name="Picture 2" descr="mass-at-the-church"/>
          <p:cNvPicPr>
            <a:picLocks noChangeAspect="1" noChangeArrowheads="1"/>
          </p:cNvPicPr>
          <p:nvPr/>
        </p:nvPicPr>
        <p:blipFill>
          <a:blip r:embed="rId3" cstate="print"/>
          <a:srcRect/>
          <a:stretch>
            <a:fillRect/>
          </a:stretch>
        </p:blipFill>
        <p:spPr bwMode="auto">
          <a:xfrm>
            <a:off x="323528" y="1268760"/>
            <a:ext cx="8496944" cy="4968552"/>
          </a:xfrm>
          <a:prstGeom prst="rect">
            <a:avLst/>
          </a:prstGeom>
          <a:noFill/>
        </p:spPr>
      </p:pic>
      <p:sp>
        <p:nvSpPr>
          <p:cNvPr id="6" name="CaixaDeTexto 5"/>
          <p:cNvSpPr txBox="1"/>
          <p:nvPr/>
        </p:nvSpPr>
        <p:spPr>
          <a:xfrm>
            <a:off x="0" y="332656"/>
            <a:ext cx="9144000" cy="584775"/>
          </a:xfrm>
          <a:prstGeom prst="rect">
            <a:avLst/>
          </a:prstGeom>
          <a:solidFill>
            <a:srgbClr val="FFFF00"/>
          </a:solidFill>
        </p:spPr>
        <p:txBody>
          <a:bodyPr wrap="square" rtlCol="0">
            <a:spAutoFit/>
          </a:bodyPr>
          <a:lstStyle/>
          <a:p>
            <a:r>
              <a:rPr lang="pt-BR" sz="3200" b="1" dirty="0" smtClean="0">
                <a:solidFill>
                  <a:srgbClr val="FF0000"/>
                </a:solidFill>
              </a:rPr>
              <a:t>VELAS EM IGREJA EVANGÉLICA CONGREGACIONAL</a:t>
            </a:r>
            <a:endParaRPr lang="pt-BR" sz="3200" b="1"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395536" y="3861048"/>
            <a:ext cx="8352928" cy="369332"/>
          </a:xfrm>
          <a:prstGeom prst="rect">
            <a:avLst/>
          </a:prstGeom>
          <a:noFill/>
        </p:spPr>
        <p:txBody>
          <a:bodyPr wrap="square" rtlCol="0">
            <a:spAutoFit/>
          </a:bodyPr>
          <a:lstStyle/>
          <a:p>
            <a:r>
              <a:rPr lang="pt-BR" dirty="0" smtClean="0"/>
              <a:t>Satanás o é em semear o joio ou cizânia!" - Sermão do Arado, </a:t>
            </a:r>
            <a:r>
              <a:rPr lang="pt-BR" dirty="0" err="1" smtClean="0"/>
              <a:t>Latimer</a:t>
            </a:r>
            <a:r>
              <a:rPr lang="pt-BR" dirty="0" smtClean="0"/>
              <a:t>.</a:t>
            </a:r>
            <a:endParaRPr lang="pt-BR" dirty="0"/>
          </a:p>
        </p:txBody>
      </p:sp>
      <p:pic>
        <p:nvPicPr>
          <p:cNvPr id="1026" name="Picture 2" descr="CATEDRAL METODISTA RIO DE JANEIRO"/>
          <p:cNvPicPr>
            <a:picLocks noChangeAspect="1" noChangeArrowheads="1"/>
          </p:cNvPicPr>
          <p:nvPr/>
        </p:nvPicPr>
        <p:blipFill>
          <a:blip r:embed="rId3" cstate="print"/>
          <a:srcRect/>
          <a:stretch>
            <a:fillRect/>
          </a:stretch>
        </p:blipFill>
        <p:spPr bwMode="auto">
          <a:xfrm>
            <a:off x="323528" y="908720"/>
            <a:ext cx="8568952" cy="5328592"/>
          </a:xfrm>
          <a:prstGeom prst="rect">
            <a:avLst/>
          </a:prstGeom>
          <a:noFill/>
        </p:spPr>
      </p:pic>
      <p:sp>
        <p:nvSpPr>
          <p:cNvPr id="6" name="CaixaDeTexto 5"/>
          <p:cNvSpPr txBox="1"/>
          <p:nvPr/>
        </p:nvSpPr>
        <p:spPr>
          <a:xfrm>
            <a:off x="0" y="332656"/>
            <a:ext cx="9144000" cy="584775"/>
          </a:xfrm>
          <a:prstGeom prst="rect">
            <a:avLst/>
          </a:prstGeom>
          <a:solidFill>
            <a:srgbClr val="FFFF00"/>
          </a:solidFill>
        </p:spPr>
        <p:txBody>
          <a:bodyPr wrap="square" rtlCol="0">
            <a:spAutoFit/>
          </a:bodyPr>
          <a:lstStyle/>
          <a:p>
            <a:r>
              <a:rPr lang="pt-BR" sz="3200" b="1" dirty="0" smtClean="0">
                <a:solidFill>
                  <a:srgbClr val="FF0000"/>
                </a:solidFill>
              </a:rPr>
              <a:t>CATEDRAL METODISTA RIO DE JANEIRO</a:t>
            </a:r>
            <a:endParaRPr lang="pt-BR" sz="3200" b="1" dirty="0">
              <a:solidFill>
                <a:srgbClr val="FF0000"/>
              </a:solidFill>
            </a:endParaRPr>
          </a:p>
        </p:txBody>
      </p:sp>
      <p:sp>
        <p:nvSpPr>
          <p:cNvPr id="7" name="CaixaDeTexto 6"/>
          <p:cNvSpPr txBox="1"/>
          <p:nvPr/>
        </p:nvSpPr>
        <p:spPr>
          <a:xfrm>
            <a:off x="0" y="6396335"/>
            <a:ext cx="9144000" cy="461665"/>
          </a:xfrm>
          <a:prstGeom prst="rect">
            <a:avLst/>
          </a:prstGeom>
          <a:noFill/>
        </p:spPr>
        <p:txBody>
          <a:bodyPr wrap="square" rtlCol="0">
            <a:spAutoFit/>
          </a:bodyPr>
          <a:lstStyle/>
          <a:p>
            <a:r>
              <a:rPr lang="pt-BR" sz="2400" dirty="0" smtClean="0">
                <a:hlinkClick r:id="rId4"/>
              </a:rPr>
              <a:t>http://www.catedralmetodista.org.br/index.html</a:t>
            </a:r>
            <a:endParaRPr lang="pt-BR"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395536" y="3861048"/>
            <a:ext cx="8352928" cy="369332"/>
          </a:xfrm>
          <a:prstGeom prst="rect">
            <a:avLst/>
          </a:prstGeom>
          <a:noFill/>
        </p:spPr>
        <p:txBody>
          <a:bodyPr wrap="square" rtlCol="0">
            <a:spAutoFit/>
          </a:bodyPr>
          <a:lstStyle/>
          <a:p>
            <a:r>
              <a:rPr lang="pt-BR" dirty="0" smtClean="0"/>
              <a:t>Satanás o é em semear o joio ou cizânia!" - Sermão do Arado, </a:t>
            </a:r>
            <a:r>
              <a:rPr lang="pt-BR" dirty="0" err="1" smtClean="0"/>
              <a:t>Latimer</a:t>
            </a:r>
            <a:r>
              <a:rPr lang="pt-BR" dirty="0" smtClean="0"/>
              <a:t>.</a:t>
            </a:r>
            <a:endParaRPr lang="pt-BR" dirty="0"/>
          </a:p>
        </p:txBody>
      </p:sp>
      <p:pic>
        <p:nvPicPr>
          <p:cNvPr id="79874" name="Picture 2" descr="http://cdnbemol.ecenter.com.br/default/img/produto/6/9/5/69530-1/m/69530-1.jpg"/>
          <p:cNvPicPr>
            <a:picLocks noChangeAspect="1" noChangeArrowheads="1"/>
          </p:cNvPicPr>
          <p:nvPr/>
        </p:nvPicPr>
        <p:blipFill>
          <a:blip r:embed="rId3" cstate="print"/>
          <a:srcRect/>
          <a:stretch>
            <a:fillRect/>
          </a:stretch>
        </p:blipFill>
        <p:spPr bwMode="auto">
          <a:xfrm>
            <a:off x="539552" y="836712"/>
            <a:ext cx="7920880" cy="5616624"/>
          </a:xfrm>
          <a:prstGeom prst="rect">
            <a:avLst/>
          </a:prstGeom>
          <a:noFill/>
        </p:spPr>
      </p:pic>
      <p:sp>
        <p:nvSpPr>
          <p:cNvPr id="6" name="CaixaDeTexto 5"/>
          <p:cNvSpPr txBox="1"/>
          <p:nvPr/>
        </p:nvSpPr>
        <p:spPr>
          <a:xfrm>
            <a:off x="323528" y="0"/>
            <a:ext cx="8496944" cy="646331"/>
          </a:xfrm>
          <a:prstGeom prst="rect">
            <a:avLst/>
          </a:prstGeom>
          <a:solidFill>
            <a:srgbClr val="FFFF00"/>
          </a:solidFill>
        </p:spPr>
        <p:txBody>
          <a:bodyPr wrap="square" rtlCol="0">
            <a:spAutoFit/>
          </a:bodyPr>
          <a:lstStyle/>
          <a:p>
            <a:r>
              <a:rPr lang="pt-BR" sz="3600" b="1" dirty="0" smtClean="0">
                <a:solidFill>
                  <a:srgbClr val="FF0000"/>
                </a:solidFill>
              </a:rPr>
              <a:t>Igreja Internacional da Graça de Deus</a:t>
            </a:r>
            <a:endParaRPr lang="pt-BR" sz="36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9458" name="Picture 2"/>
          <p:cNvPicPr>
            <a:picLocks noChangeAspect="1" noChangeArrowheads="1"/>
          </p:cNvPicPr>
          <p:nvPr/>
        </p:nvPicPr>
        <p:blipFill>
          <a:blip r:embed="rId3" cstate="print"/>
          <a:srcRect/>
          <a:stretch>
            <a:fillRect/>
          </a:stretch>
        </p:blipFill>
        <p:spPr bwMode="auto">
          <a:xfrm>
            <a:off x="2123728" y="0"/>
            <a:ext cx="4248472" cy="1772815"/>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2123728" y="1772816"/>
            <a:ext cx="4248472" cy="5085184"/>
          </a:xfrm>
          <a:prstGeom prst="rect">
            <a:avLst/>
          </a:prstGeom>
          <a:noFill/>
          <a:ln w="9525">
            <a:noFill/>
            <a:miter lim="800000"/>
            <a:headEnd/>
            <a:tailEnd/>
          </a:ln>
        </p:spPr>
      </p:pic>
      <p:cxnSp>
        <p:nvCxnSpPr>
          <p:cNvPr id="6" name="Conector reto 5"/>
          <p:cNvCxnSpPr>
            <a:endCxn id="19458" idx="3"/>
          </p:cNvCxnSpPr>
          <p:nvPr/>
        </p:nvCxnSpPr>
        <p:spPr>
          <a:xfrm flipV="1">
            <a:off x="3059832" y="886408"/>
            <a:ext cx="3312368" cy="223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2339752" y="2564904"/>
            <a:ext cx="40324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4211960" y="2996952"/>
            <a:ext cx="20162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2339752" y="3429000"/>
            <a:ext cx="33843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2339752" y="3645024"/>
            <a:ext cx="1584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flipV="1">
            <a:off x="2411760" y="4293096"/>
            <a:ext cx="2376264"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CaixaDeTexto 3"/>
          <p:cNvSpPr txBox="1"/>
          <p:nvPr/>
        </p:nvSpPr>
        <p:spPr>
          <a:xfrm>
            <a:off x="0" y="1772816"/>
            <a:ext cx="8748464" cy="4031873"/>
          </a:xfrm>
          <a:prstGeom prst="rect">
            <a:avLst/>
          </a:prstGeom>
          <a:noFill/>
        </p:spPr>
        <p:txBody>
          <a:bodyPr wrap="square" rtlCol="0">
            <a:spAutoFit/>
          </a:bodyPr>
          <a:lstStyle/>
          <a:p>
            <a:pPr algn="ctr"/>
            <a:r>
              <a:rPr lang="pt-BR" sz="3200" b="1" dirty="0" smtClean="0">
                <a:solidFill>
                  <a:srgbClr val="FFFF00"/>
                </a:solidFill>
              </a:rPr>
              <a:t>“As trevas pareciam tornar-se mais densas. Generalizou-se a adoração das imagens. </a:t>
            </a:r>
            <a:r>
              <a:rPr lang="pt-BR" sz="3200" b="1" u="sng" dirty="0" smtClean="0">
                <a:solidFill>
                  <a:srgbClr val="FF0000"/>
                </a:solidFill>
              </a:rPr>
              <a:t>Acendiam-se velas perante imagens e orações se lhes dirigiam. Prevaleciam os costumes mais absurdos e supersticiosos.</a:t>
            </a:r>
            <a:r>
              <a:rPr lang="pt-BR" sz="3200" b="1" dirty="0" smtClean="0">
                <a:solidFill>
                  <a:srgbClr val="FFFF00"/>
                </a:solidFill>
              </a:rPr>
              <a:t> O espírito dos homens era a tal ponto dirigido pela superstição que a razão mesma parecia haver perdido o domínio</a:t>
            </a:r>
            <a:r>
              <a:rPr lang="pt-BR" sz="3200" b="1" dirty="0" smtClean="0">
                <a:solidFill>
                  <a:srgbClr val="FFFF00"/>
                </a:solidFill>
              </a:rPr>
              <a:t>.” </a:t>
            </a:r>
            <a:br>
              <a:rPr lang="pt-BR" sz="3200" b="1" dirty="0" smtClean="0">
                <a:solidFill>
                  <a:srgbClr val="FFFF00"/>
                </a:solidFill>
              </a:rPr>
            </a:br>
            <a:r>
              <a:rPr lang="pt-BR" sz="3200" b="1" dirty="0" smtClean="0">
                <a:solidFill>
                  <a:schemeClr val="bg1"/>
                </a:solidFill>
              </a:rPr>
              <a:t>O Grande </a:t>
            </a:r>
            <a:r>
              <a:rPr lang="pt-BR" sz="3200" b="1" dirty="0" smtClean="0">
                <a:solidFill>
                  <a:schemeClr val="bg1"/>
                </a:solidFill>
              </a:rPr>
              <a:t>Conflito , </a:t>
            </a:r>
            <a:r>
              <a:rPr lang="pt-BR" sz="3200" b="1" dirty="0" smtClean="0">
                <a:solidFill>
                  <a:schemeClr val="bg1"/>
                </a:solidFill>
              </a:rPr>
              <a:t>pág. 57</a:t>
            </a:r>
            <a:endParaRPr lang="pt-BR" sz="3200" b="1" dirty="0">
              <a:solidFill>
                <a:schemeClr val="bg1"/>
              </a:solidFill>
            </a:endParaRPr>
          </a:p>
        </p:txBody>
      </p:sp>
      <p:sp>
        <p:nvSpPr>
          <p:cNvPr id="6" name="CaixaDeTexto 5"/>
          <p:cNvSpPr txBox="1"/>
          <p:nvPr/>
        </p:nvSpPr>
        <p:spPr>
          <a:xfrm>
            <a:off x="0" y="404664"/>
            <a:ext cx="8748464" cy="646331"/>
          </a:xfrm>
          <a:prstGeom prst="rect">
            <a:avLst/>
          </a:prstGeom>
          <a:solidFill>
            <a:srgbClr val="FF0000"/>
          </a:solidFill>
        </p:spPr>
        <p:txBody>
          <a:bodyPr wrap="square" rtlCol="0">
            <a:spAutoFit/>
          </a:bodyPr>
          <a:lstStyle/>
          <a:p>
            <a:pPr algn="ctr"/>
            <a:r>
              <a:rPr lang="pt-BR" sz="3600" b="1" dirty="0" smtClean="0">
                <a:solidFill>
                  <a:srgbClr val="002060"/>
                </a:solidFill>
              </a:rPr>
              <a:t>O que diz o </a:t>
            </a:r>
            <a:r>
              <a:rPr lang="pt-BR" sz="3600" b="1" dirty="0" smtClean="0">
                <a:solidFill>
                  <a:srgbClr val="002060"/>
                </a:solidFill>
              </a:rPr>
              <a:t>Espírito </a:t>
            </a:r>
            <a:r>
              <a:rPr lang="pt-BR" sz="3600" b="1" dirty="0" smtClean="0">
                <a:solidFill>
                  <a:srgbClr val="002060"/>
                </a:solidFill>
              </a:rPr>
              <a:t>de Profecia ?</a:t>
            </a:r>
            <a:endParaRPr lang="pt-BR" sz="3600" b="1" dirty="0">
              <a:solidFill>
                <a:srgbClr val="00206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CaixaDeTexto 3"/>
          <p:cNvSpPr txBox="1"/>
          <p:nvPr/>
        </p:nvSpPr>
        <p:spPr>
          <a:xfrm>
            <a:off x="0" y="0"/>
            <a:ext cx="8748464" cy="6986528"/>
          </a:xfrm>
          <a:prstGeom prst="rect">
            <a:avLst/>
          </a:prstGeom>
          <a:noFill/>
        </p:spPr>
        <p:txBody>
          <a:bodyPr wrap="square" rtlCol="0">
            <a:spAutoFit/>
          </a:bodyPr>
          <a:lstStyle/>
          <a:p>
            <a:pPr algn="just"/>
            <a:r>
              <a:rPr lang="pt-BR" sz="2800" b="1" dirty="0" smtClean="0">
                <a:solidFill>
                  <a:srgbClr val="FFFF00"/>
                </a:solidFill>
              </a:rPr>
              <a:t>“Farei agora uma estranha pergunta", disse </a:t>
            </a:r>
            <a:r>
              <a:rPr lang="pt-BR" sz="2800" b="1" dirty="0" err="1" smtClean="0">
                <a:solidFill>
                  <a:srgbClr val="FFFF00"/>
                </a:solidFill>
              </a:rPr>
              <a:t>Latimer</a:t>
            </a:r>
            <a:r>
              <a:rPr lang="pt-BR" sz="2800" b="1" dirty="0" smtClean="0">
                <a:solidFill>
                  <a:srgbClr val="FFFF00"/>
                </a:solidFill>
              </a:rPr>
              <a:t>. "Quem é o mais diligente bispo em toda a Inglaterra? ... Vejo-vos a ouvir e escutar que eu o nomeie. ... Eu vo-lo direi: é o diabo. ... Ele nunca abandona sua diocese; ... procurai-o quando quiserdes, sempre está em casa; ... está sempre junto a seu arado. ... Nunca o achareis ocioso, garanto-vos. ... </a:t>
            </a:r>
            <a:r>
              <a:rPr lang="pt-BR" sz="2800" b="1" u="sng" dirty="0" smtClean="0">
                <a:solidFill>
                  <a:srgbClr val="FF0000"/>
                </a:solidFill>
              </a:rPr>
              <a:t>Onde reside o diabo, ... fora com os livros, e venham as vela</a:t>
            </a:r>
            <a:r>
              <a:rPr lang="pt-BR" sz="2800" b="1" dirty="0" smtClean="0">
                <a:solidFill>
                  <a:srgbClr val="FF0000"/>
                </a:solidFill>
              </a:rPr>
              <a:t>s</a:t>
            </a:r>
            <a:r>
              <a:rPr lang="pt-BR" sz="2800" b="1" dirty="0" smtClean="0">
                <a:solidFill>
                  <a:srgbClr val="FFFF00"/>
                </a:solidFill>
              </a:rPr>
              <a:t>; fora com as Bíblias e venham os rosários; </a:t>
            </a:r>
            <a:r>
              <a:rPr lang="pt-BR" sz="2800" b="1" u="sng" dirty="0" smtClean="0">
                <a:solidFill>
                  <a:srgbClr val="FF0000"/>
                </a:solidFill>
              </a:rPr>
              <a:t>fora com a luz do evangelho, e venha a luz das velas</a:t>
            </a:r>
            <a:r>
              <a:rPr lang="pt-BR" sz="2800" b="1" dirty="0" smtClean="0">
                <a:solidFill>
                  <a:srgbClr val="FFFF00"/>
                </a:solidFill>
              </a:rPr>
              <a:t>, sim, ao meio-dia; ... abaixo a cruz de Cristo, viva o purgatório </a:t>
            </a:r>
            <a:r>
              <a:rPr lang="pt-BR" sz="2800" b="1" dirty="0" err="1" smtClean="0">
                <a:solidFill>
                  <a:srgbClr val="FFFF00"/>
                </a:solidFill>
              </a:rPr>
              <a:t>limpa-bolsas</a:t>
            </a:r>
            <a:r>
              <a:rPr lang="pt-BR" sz="2800" b="1" dirty="0" smtClean="0">
                <a:solidFill>
                  <a:srgbClr val="FFFF00"/>
                </a:solidFill>
              </a:rPr>
              <a:t>; ... fora com o vestir os nus, os pobres e os inválidos, e viva o cobrir de imagens e festivos ornamentos, o pau e a pedra; venham as tradições dos homens e suas leis, abaixo com as tradições de Deus e Sua santíssima Palavra.  Sermão do Arado – </a:t>
            </a:r>
            <a:r>
              <a:rPr lang="pt-BR" sz="2800" b="1" dirty="0" err="1" smtClean="0">
                <a:solidFill>
                  <a:srgbClr val="FFFF00"/>
                </a:solidFill>
              </a:rPr>
              <a:t>Latimier</a:t>
            </a:r>
            <a:r>
              <a:rPr lang="pt-BR" sz="2800" b="1" dirty="0" smtClean="0">
                <a:solidFill>
                  <a:srgbClr val="FFFF00"/>
                </a:solidFill>
              </a:rPr>
              <a:t> </a:t>
            </a:r>
            <a:r>
              <a:rPr lang="pt-BR" sz="2800" b="1" dirty="0" smtClean="0">
                <a:solidFill>
                  <a:srgbClr val="FFFF00"/>
                </a:solidFill>
              </a:rPr>
              <a:t>(</a:t>
            </a:r>
            <a:r>
              <a:rPr lang="pt-BR" sz="2800" b="1" dirty="0" smtClean="0">
                <a:solidFill>
                  <a:schemeClr val="bg1"/>
                </a:solidFill>
              </a:rPr>
              <a:t>O GRANDE </a:t>
            </a:r>
            <a:r>
              <a:rPr lang="pt-BR" sz="2800" b="1" dirty="0" smtClean="0">
                <a:solidFill>
                  <a:schemeClr val="bg1"/>
                </a:solidFill>
              </a:rPr>
              <a:t>CONFLITO, </a:t>
            </a:r>
            <a:r>
              <a:rPr lang="pt-BR" sz="2800" b="1" dirty="0" smtClean="0">
                <a:solidFill>
                  <a:schemeClr val="bg1"/>
                </a:solidFill>
              </a:rPr>
              <a:t>pág. 249</a:t>
            </a:r>
            <a:r>
              <a:rPr lang="pt-BR" sz="2800" b="1" dirty="0" smtClean="0">
                <a:solidFill>
                  <a:srgbClr val="FFFF00"/>
                </a:solidFill>
              </a:rPr>
              <a:t>)</a:t>
            </a:r>
            <a:endParaRPr lang="pt-BR" sz="2800" b="1" dirty="0">
              <a:solidFill>
                <a:srgbClr val="FFFF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aixaDeTexto 2"/>
          <p:cNvSpPr txBox="1"/>
          <p:nvPr/>
        </p:nvSpPr>
        <p:spPr>
          <a:xfrm>
            <a:off x="899592" y="2132856"/>
            <a:ext cx="7380312" cy="707886"/>
          </a:xfrm>
          <a:prstGeom prst="rect">
            <a:avLst/>
          </a:prstGeom>
          <a:solidFill>
            <a:srgbClr val="FFFF00"/>
          </a:solidFill>
        </p:spPr>
        <p:txBody>
          <a:bodyPr wrap="square" rtlCol="0">
            <a:spAutoFit/>
          </a:bodyPr>
          <a:lstStyle/>
          <a:p>
            <a:r>
              <a:rPr lang="pt-BR" sz="4000" b="1" dirty="0" smtClean="0"/>
              <a:t>www.adventistas-historicos.com</a:t>
            </a:r>
            <a:endParaRPr lang="pt-BR" sz="4000" b="1" dirty="0"/>
          </a:p>
        </p:txBody>
      </p:sp>
      <p:sp>
        <p:nvSpPr>
          <p:cNvPr id="4" name="CaixaDeTexto 3"/>
          <p:cNvSpPr txBox="1"/>
          <p:nvPr/>
        </p:nvSpPr>
        <p:spPr>
          <a:xfrm>
            <a:off x="0" y="3789040"/>
            <a:ext cx="9144000" cy="646331"/>
          </a:xfrm>
          <a:prstGeom prst="rect">
            <a:avLst/>
          </a:prstGeom>
          <a:solidFill>
            <a:srgbClr val="FFFF00"/>
          </a:solidFill>
        </p:spPr>
        <p:txBody>
          <a:bodyPr wrap="square" rtlCol="0">
            <a:spAutoFit/>
          </a:bodyPr>
          <a:lstStyle/>
          <a:p>
            <a:r>
              <a:rPr lang="pt-BR" sz="3600" b="1" dirty="0" smtClean="0"/>
              <a:t>www.adventistashistoricosdebebedouro.com</a:t>
            </a:r>
            <a:endParaRPr lang="pt-BR"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tacalvete.com/images/fundo%20preto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aixaDeTexto 4"/>
          <p:cNvSpPr txBox="1"/>
          <p:nvPr/>
        </p:nvSpPr>
        <p:spPr>
          <a:xfrm>
            <a:off x="323528" y="1196752"/>
            <a:ext cx="8064896" cy="5632311"/>
          </a:xfrm>
          <a:prstGeom prst="rect">
            <a:avLst/>
          </a:prstGeom>
          <a:noFill/>
        </p:spPr>
        <p:txBody>
          <a:bodyPr wrap="square" rtlCol="0">
            <a:spAutoFit/>
          </a:bodyPr>
          <a:lstStyle/>
          <a:p>
            <a:r>
              <a:rPr lang="pt-BR" sz="2000" b="1" dirty="0" smtClean="0">
                <a:solidFill>
                  <a:srgbClr val="FFFF00"/>
                </a:solidFill>
              </a:rPr>
              <a:t>“</a:t>
            </a:r>
            <a:r>
              <a:rPr lang="pt-BR" sz="2000" b="1" u="sng" dirty="0" smtClean="0">
                <a:solidFill>
                  <a:srgbClr val="FFFF00"/>
                </a:solidFill>
              </a:rPr>
              <a:t>O inimigo das almas tem procurado introduzir a suposição de que uma grande reforma devia efetuar-se entre os adventistas do sétimo dia, e que essa reforma consistiria em renunciar às doutrinas que se erguem como pilares de nossa fé</a:t>
            </a:r>
            <a:r>
              <a:rPr lang="pt-BR" sz="2000" b="1" dirty="0" smtClean="0">
                <a:solidFill>
                  <a:srgbClr val="FFFF00"/>
                </a:solidFill>
              </a:rPr>
              <a:t>, e empenhar-se num processo de reorganização. Se tal reforma se efetuasse, qual seria o resultado? Seriam rejeitados os princípios da verdade, que Deus em Sua sabedoria concedeu à igreja remanescente. </a:t>
            </a:r>
            <a:r>
              <a:rPr lang="pt-BR" sz="2000" b="1" u="sng" dirty="0" smtClean="0">
                <a:solidFill>
                  <a:srgbClr val="FFFF00"/>
                </a:solidFill>
              </a:rPr>
              <a:t>Nossa religião seria alterada</a:t>
            </a:r>
            <a:r>
              <a:rPr lang="pt-BR" sz="2000" b="1" dirty="0" smtClean="0">
                <a:solidFill>
                  <a:srgbClr val="FFFF00"/>
                </a:solidFill>
              </a:rPr>
              <a:t>. </a:t>
            </a:r>
            <a:r>
              <a:rPr lang="pt-BR" sz="2000" b="1" u="sng" dirty="0" smtClean="0">
                <a:solidFill>
                  <a:srgbClr val="FFFF00"/>
                </a:solidFill>
              </a:rPr>
              <a:t>Os princípios fundamentais que têm sustido a obra neste últimos </a:t>
            </a:r>
            <a:r>
              <a:rPr lang="pt-BR" sz="2000" b="1" u="sng" dirty="0" err="1" smtClean="0">
                <a:solidFill>
                  <a:srgbClr val="FFFF00"/>
                </a:solidFill>
              </a:rPr>
              <a:t>cinqüenta</a:t>
            </a:r>
            <a:r>
              <a:rPr lang="pt-BR" sz="2000" b="1" u="sng" dirty="0" smtClean="0">
                <a:solidFill>
                  <a:srgbClr val="FFFF00"/>
                </a:solidFill>
              </a:rPr>
              <a:t> anos</a:t>
            </a:r>
            <a:r>
              <a:rPr lang="pt-BR" sz="2000" b="1" dirty="0" smtClean="0">
                <a:solidFill>
                  <a:srgbClr val="FFFF00"/>
                </a:solidFill>
              </a:rPr>
              <a:t>, </a:t>
            </a:r>
            <a:r>
              <a:rPr lang="pt-BR" sz="2000" b="1" u="sng" dirty="0" smtClean="0">
                <a:solidFill>
                  <a:srgbClr val="FFFF00"/>
                </a:solidFill>
              </a:rPr>
              <a:t>seriam tidos na conta de erros. Estabelecer-se-ia uma nova organização</a:t>
            </a:r>
            <a:r>
              <a:rPr lang="pt-BR" sz="2000" b="1" dirty="0" smtClean="0">
                <a:solidFill>
                  <a:srgbClr val="FFFF00"/>
                </a:solidFill>
              </a:rPr>
              <a:t>. Escrever-se-iam livros de ordem diferente. Introduzir-se-ia um sistema de filosofia intelectual. Os fundadores deste sistema iriam às cidades, realizando uma obra maravilhosa</a:t>
            </a:r>
            <a:r>
              <a:rPr lang="pt-BR" sz="2000" b="1" u="sng" dirty="0" smtClean="0">
                <a:solidFill>
                  <a:srgbClr val="FFFF00"/>
                </a:solidFill>
              </a:rPr>
              <a:t>. O sábado seria, naturalmente, menosprezado</a:t>
            </a:r>
            <a:r>
              <a:rPr lang="pt-BR" sz="2000" b="1" dirty="0" smtClean="0">
                <a:solidFill>
                  <a:srgbClr val="FFFF00"/>
                </a:solidFill>
              </a:rPr>
              <a:t>, como também o Deus que o criou. Coisa alguma se permitiria opor-se ao novo movimento. Ensinariam os líderes ser a virtude melhor do que o vício, mas, removido Deus, colocariam sua confiança no poder humano, o qual, sem Deus, nada vale. Seus alicerces se fundariam na areia, e os vendavais e tempestades derribariam a estrutura.”Mensagens escolhidas 2, 204 (escrito em 1905)</a:t>
            </a:r>
            <a:endParaRPr lang="pt-BR" sz="2000" b="1" dirty="0">
              <a:solidFill>
                <a:srgbClr val="FFFF00"/>
              </a:solidFill>
            </a:endParaRPr>
          </a:p>
        </p:txBody>
      </p:sp>
      <p:sp>
        <p:nvSpPr>
          <p:cNvPr id="6" name="CaixaDeTexto 5"/>
          <p:cNvSpPr txBox="1"/>
          <p:nvPr/>
        </p:nvSpPr>
        <p:spPr>
          <a:xfrm>
            <a:off x="0" y="332656"/>
            <a:ext cx="9144000" cy="523220"/>
          </a:xfrm>
          <a:prstGeom prst="rect">
            <a:avLst/>
          </a:prstGeom>
          <a:solidFill>
            <a:srgbClr val="FF0000"/>
          </a:solidFill>
        </p:spPr>
        <p:txBody>
          <a:bodyPr wrap="square" rtlCol="0">
            <a:spAutoFit/>
          </a:bodyPr>
          <a:lstStyle/>
          <a:p>
            <a:r>
              <a:rPr lang="pt-BR" sz="2800" b="1" dirty="0" smtClean="0">
                <a:solidFill>
                  <a:srgbClr val="002060"/>
                </a:solidFill>
              </a:rPr>
              <a:t>Profetizado a apostasia há mais de 100 anos </a:t>
            </a:r>
            <a:r>
              <a:rPr lang="pt-BR" sz="2800" b="1" dirty="0" err="1" smtClean="0">
                <a:solidFill>
                  <a:srgbClr val="002060"/>
                </a:solidFill>
              </a:rPr>
              <a:t>atras</a:t>
            </a:r>
            <a:r>
              <a:rPr lang="pt-BR" sz="2800" b="1" dirty="0" smtClean="0">
                <a:solidFill>
                  <a:srgbClr val="002060"/>
                </a:solidFill>
              </a:rPr>
              <a:t> !!!</a:t>
            </a:r>
            <a:endParaRPr lang="pt-BR" sz="2800"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reewindowswallpaper.com/images/large/00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p:cNvPicPr>
            <a:picLocks noChangeAspect="1" noChangeArrowheads="1"/>
          </p:cNvPicPr>
          <p:nvPr/>
        </p:nvPicPr>
        <p:blipFill>
          <a:blip r:embed="rId3" cstate="print"/>
          <a:srcRect/>
          <a:stretch>
            <a:fillRect/>
          </a:stretch>
        </p:blipFill>
        <p:spPr bwMode="auto">
          <a:xfrm>
            <a:off x="899592" y="1916832"/>
            <a:ext cx="7560840" cy="1944216"/>
          </a:xfrm>
          <a:prstGeom prst="rect">
            <a:avLst/>
          </a:prstGeom>
          <a:noFill/>
          <a:ln w="9525">
            <a:noFill/>
            <a:miter lim="800000"/>
            <a:headEnd/>
            <a:tailEnd/>
          </a:ln>
        </p:spPr>
      </p:pic>
      <p:sp>
        <p:nvSpPr>
          <p:cNvPr id="4" name="CaixaDeTexto 3"/>
          <p:cNvSpPr txBox="1"/>
          <p:nvPr/>
        </p:nvSpPr>
        <p:spPr>
          <a:xfrm>
            <a:off x="395536" y="4005064"/>
            <a:ext cx="8748464" cy="2308324"/>
          </a:xfrm>
          <a:prstGeom prst="rect">
            <a:avLst/>
          </a:prstGeom>
          <a:noFill/>
        </p:spPr>
        <p:txBody>
          <a:bodyPr wrap="square" rtlCol="0">
            <a:spAutoFit/>
          </a:bodyPr>
          <a:lstStyle/>
          <a:p>
            <a:pPr algn="ctr"/>
            <a:r>
              <a:rPr lang="pt-BR" sz="4800" b="1" dirty="0" smtClean="0">
                <a:solidFill>
                  <a:srgbClr val="FFFF00"/>
                </a:solidFill>
                <a:effectLst>
                  <a:outerShdw blurRad="38100" dist="38100" dir="2700000" algn="tl">
                    <a:srgbClr val="000000">
                      <a:alpha val="43137"/>
                    </a:srgbClr>
                  </a:outerShdw>
                </a:effectLst>
                <a:latin typeface="Arial Narrow" pitchFamily="34" charset="0"/>
              </a:rPr>
              <a:t>Casa Publicadora Portuguesa </a:t>
            </a:r>
            <a:r>
              <a:rPr lang="pt-BR" sz="48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Narrow" pitchFamily="34" charset="0"/>
              </a:rPr>
              <a:t>SUPRIME </a:t>
            </a:r>
            <a:r>
              <a:rPr lang="pt-BR" sz="4800" b="1" dirty="0" smtClean="0">
                <a:solidFill>
                  <a:srgbClr val="FFFF00"/>
                </a:solidFill>
                <a:effectLst>
                  <a:outerShdw blurRad="38100" dist="38100" dir="2700000" algn="tl">
                    <a:srgbClr val="000000">
                      <a:alpha val="43137"/>
                    </a:srgbClr>
                  </a:outerShdw>
                </a:effectLst>
                <a:latin typeface="Arial Narrow" pitchFamily="34" charset="0"/>
              </a:rPr>
              <a:t> um Capitulo Inteiro do Livro  Patriarcas e Profetas</a:t>
            </a:r>
            <a:endParaRPr lang="pt-BR" sz="48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6" name="CaixaDeTexto 5"/>
          <p:cNvSpPr txBox="1"/>
          <p:nvPr/>
        </p:nvSpPr>
        <p:spPr>
          <a:xfrm>
            <a:off x="323528" y="0"/>
            <a:ext cx="8820472" cy="923330"/>
          </a:xfrm>
          <a:prstGeom prst="rect">
            <a:avLst/>
          </a:prstGeom>
          <a:solidFill>
            <a:srgbClr val="FFFF00"/>
          </a:solidFill>
        </p:spPr>
        <p:txBody>
          <a:bodyPr wrap="square" rtlCol="0">
            <a:spAutoFit/>
          </a:bodyPr>
          <a:lstStyle/>
          <a:p>
            <a:r>
              <a:rPr lang="pt-BR" sz="5400" b="1" dirty="0" smtClean="0">
                <a:solidFill>
                  <a:srgbClr val="FF0000"/>
                </a:solidFill>
              </a:rPr>
              <a:t>Veja as evidencias :</a:t>
            </a:r>
            <a:endParaRPr lang="pt-BR" sz="54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reewindowswallpaper.com/images/large/00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4" descr="http://4.bp.blogspot.com/-wCyG5RHaIUw/Tb0i82eURRI/AAAAAAAAAh0/cHy_adlte0Y/s1600/capa.jpg"/>
          <p:cNvPicPr>
            <a:picLocks noChangeAspect="1" noChangeArrowheads="1"/>
          </p:cNvPicPr>
          <p:nvPr/>
        </p:nvPicPr>
        <p:blipFill>
          <a:blip r:embed="rId3" cstate="print"/>
          <a:srcRect/>
          <a:stretch>
            <a:fillRect/>
          </a:stretch>
        </p:blipFill>
        <p:spPr bwMode="auto">
          <a:xfrm>
            <a:off x="2267744" y="1124744"/>
            <a:ext cx="4704457" cy="5157192"/>
          </a:xfrm>
          <a:prstGeom prst="rect">
            <a:avLst/>
          </a:prstGeom>
          <a:noFill/>
        </p:spPr>
      </p:pic>
      <p:sp>
        <p:nvSpPr>
          <p:cNvPr id="5" name="CaixaDeTexto 4"/>
          <p:cNvSpPr txBox="1"/>
          <p:nvPr/>
        </p:nvSpPr>
        <p:spPr>
          <a:xfrm>
            <a:off x="0" y="6334780"/>
            <a:ext cx="9144000" cy="523220"/>
          </a:xfrm>
          <a:prstGeom prst="rect">
            <a:avLst/>
          </a:prstGeom>
          <a:noFill/>
        </p:spPr>
        <p:txBody>
          <a:bodyPr wrap="square" rtlCol="0">
            <a:spAutoFit/>
          </a:bodyPr>
          <a:lstStyle/>
          <a:p>
            <a:r>
              <a:rPr lang="pt-BR" sz="2800" b="1" dirty="0" smtClean="0">
                <a:solidFill>
                  <a:srgbClr val="FFFF00"/>
                </a:solidFill>
              </a:rPr>
              <a:t>Capitulo retirado é o que trata da criação “Semana Literal”</a:t>
            </a:r>
            <a:endParaRPr lang="pt-BR" sz="2800" b="1" dirty="0">
              <a:solidFill>
                <a:srgbClr val="FFFF00"/>
              </a:solidFill>
            </a:endParaRPr>
          </a:p>
        </p:txBody>
      </p:sp>
      <p:sp>
        <p:nvSpPr>
          <p:cNvPr id="6" name="CaixaDeTexto 5"/>
          <p:cNvSpPr txBox="1"/>
          <p:nvPr/>
        </p:nvSpPr>
        <p:spPr>
          <a:xfrm rot="19603648">
            <a:off x="-100847" y="1109474"/>
            <a:ext cx="4320480" cy="923330"/>
          </a:xfrm>
          <a:prstGeom prst="rect">
            <a:avLst/>
          </a:prstGeom>
          <a:solidFill>
            <a:srgbClr val="FFFF00"/>
          </a:solidFill>
          <a:ln w="76200">
            <a:solidFill>
              <a:srgbClr val="0070C0"/>
            </a:solidFill>
          </a:ln>
        </p:spPr>
        <p:txBody>
          <a:bodyPr wrap="square" rtlCol="0">
            <a:spAutoFit/>
          </a:bodyPr>
          <a:lstStyle/>
          <a:p>
            <a:r>
              <a:rPr lang="pt-BR" sz="5400" b="1" dirty="0" smtClean="0">
                <a:solidFill>
                  <a:srgbClr val="FF0000"/>
                </a:solidFill>
              </a:rPr>
              <a:t>ADULTERADO</a:t>
            </a:r>
            <a:endParaRPr lang="pt-BR" sz="54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1153</Words>
  <Application>Microsoft Office PowerPoint</Application>
  <PresentationFormat>Apresentação na tela (4:3)</PresentationFormat>
  <Paragraphs>93</Paragraphs>
  <Slides>62</Slides>
  <Notes>0</Notes>
  <HiddenSlides>0</HiddenSlides>
  <MMClips>0</MMClips>
  <ScaleCrop>false</ScaleCrop>
  <HeadingPairs>
    <vt:vector size="4" baseType="variant">
      <vt:variant>
        <vt:lpstr>Tema</vt:lpstr>
      </vt:variant>
      <vt:variant>
        <vt:i4>1</vt:i4>
      </vt:variant>
      <vt:variant>
        <vt:lpstr>Títulos de slides</vt:lpstr>
      </vt:variant>
      <vt:variant>
        <vt:i4>62</vt:i4>
      </vt:variant>
    </vt:vector>
  </HeadingPairs>
  <TitlesOfParts>
    <vt:vector size="63"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paulo moraes</dc:creator>
  <cp:lastModifiedBy>Silas Jakel</cp:lastModifiedBy>
  <cp:revision>46</cp:revision>
  <dcterms:created xsi:type="dcterms:W3CDTF">2012-07-17T23:41:53Z</dcterms:created>
  <dcterms:modified xsi:type="dcterms:W3CDTF">2012-07-29T23:17:59Z</dcterms:modified>
</cp:coreProperties>
</file>