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8" r:id="rId2"/>
    <p:sldId id="259" r:id="rId3"/>
    <p:sldId id="260" r:id="rId4"/>
    <p:sldId id="261" r:id="rId5"/>
    <p:sldId id="262" r:id="rId6"/>
    <p:sldId id="263" r:id="rId7"/>
    <p:sldId id="264" r:id="rId8"/>
    <p:sldId id="265" r:id="rId9"/>
    <p:sldId id="266" r:id="rId10"/>
    <p:sldId id="267" r:id="rId11"/>
    <p:sldId id="268" r:id="rId12"/>
    <p:sldId id="270" r:id="rId13"/>
    <p:sldId id="271" r:id="rId14"/>
    <p:sldId id="272" r:id="rId15"/>
    <p:sldId id="273" r:id="rId16"/>
    <p:sldId id="274" r:id="rId17"/>
    <p:sldId id="275" r:id="rId18"/>
    <p:sldId id="276" r:id="rId19"/>
    <p:sldId id="277" r:id="rId20"/>
    <p:sldId id="278" r:id="rId21"/>
    <p:sldId id="279" r:id="rId22"/>
  </p:sldIdLst>
  <p:sldSz cx="9144000" cy="6858000" type="screen4x3"/>
  <p:notesSz cx="6858000" cy="9144000"/>
  <p:defaultTextStyle>
    <a:defPPr>
      <a:defRPr lang="pt-BR"/>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00FF00"/>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6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11266" name="Group 2"/>
          <p:cNvGrpSpPr>
            <a:grpSpLocks/>
          </p:cNvGrpSpPr>
          <p:nvPr/>
        </p:nvGrpSpPr>
        <p:grpSpPr bwMode="auto">
          <a:xfrm>
            <a:off x="0" y="3902075"/>
            <a:ext cx="3400425" cy="2949575"/>
            <a:chOff x="0" y="2458"/>
            <a:chExt cx="2142" cy="1858"/>
          </a:xfrm>
        </p:grpSpPr>
        <p:sp>
          <p:nvSpPr>
            <p:cNvPr id="11267"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1268"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1269"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1270"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1271"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p>
          </p:txBody>
        </p:sp>
        <p:sp>
          <p:nvSpPr>
            <p:cNvPr id="11272"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p>
          </p:txBody>
        </p:sp>
        <p:sp>
          <p:nvSpPr>
            <p:cNvPr id="11273"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p>
          </p:txBody>
        </p:sp>
      </p:grpSp>
      <p:sp>
        <p:nvSpPr>
          <p:cNvPr id="11274" name="Rectangle 10"/>
          <p:cNvSpPr>
            <a:spLocks noGrp="1" noChangeArrowheads="1"/>
          </p:cNvSpPr>
          <p:nvPr>
            <p:ph type="ctrTitle" sz="quarter"/>
          </p:nvPr>
        </p:nvSpPr>
        <p:spPr>
          <a:xfrm>
            <a:off x="685800" y="1873250"/>
            <a:ext cx="7772400" cy="1555750"/>
          </a:xfrm>
        </p:spPr>
        <p:txBody>
          <a:bodyPr/>
          <a:lstStyle>
            <a:lvl1pPr>
              <a:defRPr sz="4800"/>
            </a:lvl1pPr>
          </a:lstStyle>
          <a:p>
            <a:pPr lvl="0"/>
            <a:r>
              <a:rPr lang="pt-BR" noProof="0" smtClean="0"/>
              <a:t>Clique para editar o estilo do título mestre</a:t>
            </a:r>
          </a:p>
        </p:txBody>
      </p:sp>
      <p:sp>
        <p:nvSpPr>
          <p:cNvPr id="11275"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pt-BR" noProof="0" smtClean="0"/>
              <a:t>Clique para editar o estilo do subtítulo mestre</a:t>
            </a:r>
          </a:p>
        </p:txBody>
      </p:sp>
      <p:sp>
        <p:nvSpPr>
          <p:cNvPr id="11276" name="Rectangle 12"/>
          <p:cNvSpPr>
            <a:spLocks noGrp="1" noChangeArrowheads="1"/>
          </p:cNvSpPr>
          <p:nvPr>
            <p:ph type="dt" sz="quarter" idx="2"/>
          </p:nvPr>
        </p:nvSpPr>
        <p:spPr/>
        <p:txBody>
          <a:bodyPr/>
          <a:lstStyle>
            <a:lvl1pPr>
              <a:defRPr/>
            </a:lvl1pPr>
          </a:lstStyle>
          <a:p>
            <a:endParaRPr lang="pt-BR"/>
          </a:p>
        </p:txBody>
      </p:sp>
      <p:sp>
        <p:nvSpPr>
          <p:cNvPr id="11277" name="Rectangle 13"/>
          <p:cNvSpPr>
            <a:spLocks noGrp="1" noChangeArrowheads="1"/>
          </p:cNvSpPr>
          <p:nvPr>
            <p:ph type="ftr" sz="quarter" idx="3"/>
          </p:nvPr>
        </p:nvSpPr>
        <p:spPr/>
        <p:txBody>
          <a:bodyPr/>
          <a:lstStyle>
            <a:lvl1pPr>
              <a:defRPr/>
            </a:lvl1pPr>
          </a:lstStyle>
          <a:p>
            <a:endParaRPr lang="pt-BR"/>
          </a:p>
        </p:txBody>
      </p:sp>
      <p:sp>
        <p:nvSpPr>
          <p:cNvPr id="11278" name="Rectangle 14"/>
          <p:cNvSpPr>
            <a:spLocks noGrp="1" noChangeArrowheads="1"/>
          </p:cNvSpPr>
          <p:nvPr>
            <p:ph type="sldNum" sz="quarter" idx="4"/>
          </p:nvPr>
        </p:nvSpPr>
        <p:spPr/>
        <p:txBody>
          <a:bodyPr/>
          <a:lstStyle>
            <a:lvl1pPr>
              <a:defRPr/>
            </a:lvl1pPr>
          </a:lstStyle>
          <a:p>
            <a:fld id="{5EB04E9D-38AA-4562-9C49-C0DA60106327}" type="slidenum">
              <a:rPr lang="pt-BR"/>
              <a:pPr/>
              <a:t>‹nº›</a:t>
            </a:fld>
            <a:endParaRPr lang="pt-B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41BD6B77-050E-45CD-86AF-BDC1C9BF733E}" type="slidenum">
              <a:rPr lang="pt-BR"/>
              <a:pPr/>
              <a:t>‹nº›</a:t>
            </a:fld>
            <a:endParaRPr lang="pt-BR"/>
          </a:p>
        </p:txBody>
      </p:sp>
    </p:spTree>
    <p:extLst>
      <p:ext uri="{BB962C8B-B14F-4D97-AF65-F5344CB8AC3E}">
        <p14:creationId xmlns:p14="http://schemas.microsoft.com/office/powerpoint/2010/main" val="4265076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7813"/>
            <a:ext cx="2057400" cy="5853112"/>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7813"/>
            <a:ext cx="6019800" cy="5853112"/>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E71B3378-99DB-4441-B8A1-8A00A3428C67}" type="slidenum">
              <a:rPr lang="pt-BR"/>
              <a:pPr/>
              <a:t>‹nº›</a:t>
            </a:fld>
            <a:endParaRPr lang="pt-BR"/>
          </a:p>
        </p:txBody>
      </p:sp>
    </p:spTree>
    <p:extLst>
      <p:ext uri="{BB962C8B-B14F-4D97-AF65-F5344CB8AC3E}">
        <p14:creationId xmlns:p14="http://schemas.microsoft.com/office/powerpoint/2010/main" val="3898088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C7951B57-E98E-4291-8E1C-D54C615B774D}" type="slidenum">
              <a:rPr lang="pt-BR"/>
              <a:pPr/>
              <a:t>‹nº›</a:t>
            </a:fld>
            <a:endParaRPr lang="pt-BR"/>
          </a:p>
        </p:txBody>
      </p:sp>
    </p:spTree>
    <p:extLst>
      <p:ext uri="{BB962C8B-B14F-4D97-AF65-F5344CB8AC3E}">
        <p14:creationId xmlns:p14="http://schemas.microsoft.com/office/powerpoint/2010/main" val="2129665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43BD0000-5B45-43A9-B631-80A32E73DE30}" type="slidenum">
              <a:rPr lang="pt-BR"/>
              <a:pPr/>
              <a:t>‹nº›</a:t>
            </a:fld>
            <a:endParaRPr lang="pt-BR"/>
          </a:p>
        </p:txBody>
      </p:sp>
    </p:spTree>
    <p:extLst>
      <p:ext uri="{BB962C8B-B14F-4D97-AF65-F5344CB8AC3E}">
        <p14:creationId xmlns:p14="http://schemas.microsoft.com/office/powerpoint/2010/main" val="3537358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E0CFDBF8-BDA4-4E35-B5DF-B1F0690BD318}" type="slidenum">
              <a:rPr lang="pt-BR"/>
              <a:pPr/>
              <a:t>‹nº›</a:t>
            </a:fld>
            <a:endParaRPr lang="pt-BR"/>
          </a:p>
        </p:txBody>
      </p:sp>
    </p:spTree>
    <p:extLst>
      <p:ext uri="{BB962C8B-B14F-4D97-AF65-F5344CB8AC3E}">
        <p14:creationId xmlns:p14="http://schemas.microsoft.com/office/powerpoint/2010/main" val="361042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lvl1pPr>
              <a:defRPr/>
            </a:lvl1pPr>
          </a:lstStyle>
          <a:p>
            <a:endParaRPr lang="pt-BR"/>
          </a:p>
        </p:txBody>
      </p:sp>
      <p:sp>
        <p:nvSpPr>
          <p:cNvPr id="8" name="Espaço Reservado para Rodapé 7"/>
          <p:cNvSpPr>
            <a:spLocks noGrp="1"/>
          </p:cNvSpPr>
          <p:nvPr>
            <p:ph type="ftr" sz="quarter" idx="11"/>
          </p:nvPr>
        </p:nvSpPr>
        <p:spPr/>
        <p:txBody>
          <a:bodyPr/>
          <a:lstStyle>
            <a:lvl1pPr>
              <a:defRPr/>
            </a:lvl1pPr>
          </a:lstStyle>
          <a:p>
            <a:endParaRPr lang="pt-BR"/>
          </a:p>
        </p:txBody>
      </p:sp>
      <p:sp>
        <p:nvSpPr>
          <p:cNvPr id="9" name="Espaço Reservado para Número de Slide 8"/>
          <p:cNvSpPr>
            <a:spLocks noGrp="1"/>
          </p:cNvSpPr>
          <p:nvPr>
            <p:ph type="sldNum" sz="quarter" idx="12"/>
          </p:nvPr>
        </p:nvSpPr>
        <p:spPr/>
        <p:txBody>
          <a:bodyPr/>
          <a:lstStyle>
            <a:lvl1pPr>
              <a:defRPr/>
            </a:lvl1pPr>
          </a:lstStyle>
          <a:p>
            <a:fld id="{962C4025-5FAD-42F6-A6A1-1D878502C607}" type="slidenum">
              <a:rPr lang="pt-BR"/>
              <a:pPr/>
              <a:t>‹nº›</a:t>
            </a:fld>
            <a:endParaRPr lang="pt-BR"/>
          </a:p>
        </p:txBody>
      </p:sp>
    </p:spTree>
    <p:extLst>
      <p:ext uri="{BB962C8B-B14F-4D97-AF65-F5344CB8AC3E}">
        <p14:creationId xmlns:p14="http://schemas.microsoft.com/office/powerpoint/2010/main" val="2847355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lvl1pPr>
              <a:defRPr/>
            </a:lvl1pPr>
          </a:lstStyle>
          <a:p>
            <a:endParaRPr lang="pt-BR"/>
          </a:p>
        </p:txBody>
      </p:sp>
      <p:sp>
        <p:nvSpPr>
          <p:cNvPr id="4" name="Espaço Reservado para Rodapé 3"/>
          <p:cNvSpPr>
            <a:spLocks noGrp="1"/>
          </p:cNvSpPr>
          <p:nvPr>
            <p:ph type="ftr" sz="quarter" idx="11"/>
          </p:nvPr>
        </p:nvSpPr>
        <p:spPr/>
        <p:txBody>
          <a:bodyPr/>
          <a:lstStyle>
            <a:lvl1pPr>
              <a:defRPr/>
            </a:lvl1pPr>
          </a:lstStyle>
          <a:p>
            <a:endParaRPr lang="pt-BR"/>
          </a:p>
        </p:txBody>
      </p:sp>
      <p:sp>
        <p:nvSpPr>
          <p:cNvPr id="5" name="Espaço Reservado para Número de Slide 4"/>
          <p:cNvSpPr>
            <a:spLocks noGrp="1"/>
          </p:cNvSpPr>
          <p:nvPr>
            <p:ph type="sldNum" sz="quarter" idx="12"/>
          </p:nvPr>
        </p:nvSpPr>
        <p:spPr/>
        <p:txBody>
          <a:bodyPr/>
          <a:lstStyle>
            <a:lvl1pPr>
              <a:defRPr/>
            </a:lvl1pPr>
          </a:lstStyle>
          <a:p>
            <a:fld id="{699A08F7-9992-480F-9314-DE829174FE11}" type="slidenum">
              <a:rPr lang="pt-BR"/>
              <a:pPr/>
              <a:t>‹nº›</a:t>
            </a:fld>
            <a:endParaRPr lang="pt-BR"/>
          </a:p>
        </p:txBody>
      </p:sp>
    </p:spTree>
    <p:extLst>
      <p:ext uri="{BB962C8B-B14F-4D97-AF65-F5344CB8AC3E}">
        <p14:creationId xmlns:p14="http://schemas.microsoft.com/office/powerpoint/2010/main" val="333083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endParaRPr lang="pt-BR"/>
          </a:p>
        </p:txBody>
      </p:sp>
      <p:sp>
        <p:nvSpPr>
          <p:cNvPr id="3" name="Espaço Reservado para Rodapé 2"/>
          <p:cNvSpPr>
            <a:spLocks noGrp="1"/>
          </p:cNvSpPr>
          <p:nvPr>
            <p:ph type="ftr" sz="quarter" idx="11"/>
          </p:nvPr>
        </p:nvSpPr>
        <p:spPr/>
        <p:txBody>
          <a:bodyPr/>
          <a:lstStyle>
            <a:lvl1pPr>
              <a:defRPr/>
            </a:lvl1pPr>
          </a:lstStyle>
          <a:p>
            <a:endParaRPr lang="pt-BR"/>
          </a:p>
        </p:txBody>
      </p:sp>
      <p:sp>
        <p:nvSpPr>
          <p:cNvPr id="4" name="Espaço Reservado para Número de Slide 3"/>
          <p:cNvSpPr>
            <a:spLocks noGrp="1"/>
          </p:cNvSpPr>
          <p:nvPr>
            <p:ph type="sldNum" sz="quarter" idx="12"/>
          </p:nvPr>
        </p:nvSpPr>
        <p:spPr/>
        <p:txBody>
          <a:bodyPr/>
          <a:lstStyle>
            <a:lvl1pPr>
              <a:defRPr/>
            </a:lvl1pPr>
          </a:lstStyle>
          <a:p>
            <a:fld id="{781CC685-2E48-460D-84C0-A104546BEF68}" type="slidenum">
              <a:rPr lang="pt-BR"/>
              <a:pPr/>
              <a:t>‹nº›</a:t>
            </a:fld>
            <a:endParaRPr lang="pt-BR"/>
          </a:p>
        </p:txBody>
      </p:sp>
    </p:spTree>
    <p:extLst>
      <p:ext uri="{BB962C8B-B14F-4D97-AF65-F5344CB8AC3E}">
        <p14:creationId xmlns:p14="http://schemas.microsoft.com/office/powerpoint/2010/main" val="1083409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E1093793-3129-426D-BFD6-A8E444CC8DDE}" type="slidenum">
              <a:rPr lang="pt-BR"/>
              <a:pPr/>
              <a:t>‹nº›</a:t>
            </a:fld>
            <a:endParaRPr lang="pt-BR"/>
          </a:p>
        </p:txBody>
      </p:sp>
    </p:spTree>
    <p:extLst>
      <p:ext uri="{BB962C8B-B14F-4D97-AF65-F5344CB8AC3E}">
        <p14:creationId xmlns:p14="http://schemas.microsoft.com/office/powerpoint/2010/main" val="3144505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2FC77FFA-D45F-4E23-AB90-5951CF02D0A7}" type="slidenum">
              <a:rPr lang="pt-BR"/>
              <a:pPr/>
              <a:t>‹nº›</a:t>
            </a:fld>
            <a:endParaRPr lang="pt-BR"/>
          </a:p>
        </p:txBody>
      </p:sp>
    </p:spTree>
    <p:extLst>
      <p:ext uri="{BB962C8B-B14F-4D97-AF65-F5344CB8AC3E}">
        <p14:creationId xmlns:p14="http://schemas.microsoft.com/office/powerpoint/2010/main" val="1742671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42" name="Group 2"/>
          <p:cNvGrpSpPr>
            <a:grpSpLocks/>
          </p:cNvGrpSpPr>
          <p:nvPr/>
        </p:nvGrpSpPr>
        <p:grpSpPr bwMode="auto">
          <a:xfrm>
            <a:off x="0" y="3902075"/>
            <a:ext cx="3400425" cy="2949575"/>
            <a:chOff x="0" y="2458"/>
            <a:chExt cx="2142" cy="1858"/>
          </a:xfrm>
        </p:grpSpPr>
        <p:sp>
          <p:nvSpPr>
            <p:cNvPr id="10243"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244"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245"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246"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247"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p>
          </p:txBody>
        </p:sp>
        <p:sp>
          <p:nvSpPr>
            <p:cNvPr id="10248"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p>
          </p:txBody>
        </p:sp>
        <p:sp>
          <p:nvSpPr>
            <p:cNvPr id="10249"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p>
          </p:txBody>
        </p:sp>
      </p:grpSp>
      <p:sp>
        <p:nvSpPr>
          <p:cNvPr id="10250" name="Rectangle 10"/>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pt-BR" smtClean="0"/>
              <a:t>Clique para editar o estilo do título mestre</a:t>
            </a:r>
          </a:p>
        </p:txBody>
      </p:sp>
      <p:sp>
        <p:nvSpPr>
          <p:cNvPr id="10251" name="Rectangle 11"/>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52" name="Rectangle 12"/>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endParaRPr lang="pt-BR"/>
          </a:p>
        </p:txBody>
      </p:sp>
      <p:sp>
        <p:nvSpPr>
          <p:cNvPr id="10253" name="Rectangle 1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endParaRPr lang="pt-BR"/>
          </a:p>
        </p:txBody>
      </p:sp>
      <p:sp>
        <p:nvSpPr>
          <p:cNvPr id="10254" name="Rectangle 14"/>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fld id="{CA3B5BFA-C432-48EF-B030-F4F1E54CBF0C}" type="slidenum">
              <a:rPr lang="pt-BR"/>
              <a:pPr/>
              <a:t>‹nº›</a:t>
            </a:fld>
            <a:endParaRPr lang="pt-B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fontAlgn="base">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fontAlgn="base">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fontAlgn="base">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fontAlgn="base">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609600" y="685800"/>
            <a:ext cx="83820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sz="4800" b="1">
                <a:solidFill>
                  <a:srgbClr val="FF0000"/>
                </a:solidFill>
              </a:rPr>
              <a:t>O POVO DE DEUS SEMPRE FOI MINORIA NO MUNDO</a:t>
            </a:r>
          </a:p>
        </p:txBody>
      </p:sp>
      <p:pic>
        <p:nvPicPr>
          <p:cNvPr id="5126" name="Picture 6" descr="minor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667000"/>
            <a:ext cx="8077200" cy="3886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ext Box 4"/>
          <p:cNvSpPr txBox="1">
            <a:spLocks noChangeArrowheads="1"/>
          </p:cNvSpPr>
          <p:nvPr/>
        </p:nvSpPr>
        <p:spPr bwMode="auto">
          <a:xfrm>
            <a:off x="669925" y="496888"/>
            <a:ext cx="7940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2533" name="Text Box 5"/>
          <p:cNvSpPr txBox="1">
            <a:spLocks noChangeArrowheads="1"/>
          </p:cNvSpPr>
          <p:nvPr/>
        </p:nvSpPr>
        <p:spPr bwMode="auto">
          <a:xfrm>
            <a:off x="533400" y="525463"/>
            <a:ext cx="830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b="1">
                <a:solidFill>
                  <a:srgbClr val="FF0000"/>
                </a:solidFill>
              </a:rPr>
              <a:t>PORQUE A IGREJA CRESCEU TANTO EM NÚMEROS ?</a:t>
            </a:r>
          </a:p>
        </p:txBody>
      </p:sp>
      <p:sp>
        <p:nvSpPr>
          <p:cNvPr id="22535" name="Text Box 7"/>
          <p:cNvSpPr txBox="1">
            <a:spLocks noChangeArrowheads="1"/>
          </p:cNvSpPr>
          <p:nvPr/>
        </p:nvSpPr>
        <p:spPr bwMode="auto">
          <a:xfrm>
            <a:off x="533400" y="1676400"/>
            <a:ext cx="44958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t>“</a:t>
            </a:r>
            <a:r>
              <a:rPr lang="pt-BR">
                <a:solidFill>
                  <a:srgbClr val="FF0000"/>
                </a:solidFill>
              </a:rPr>
              <a:t>Abaixar as normas a fim de conseguir popularidade e aumento de número,</a:t>
            </a:r>
            <a:r>
              <a:rPr lang="pt-BR"/>
              <a:t> e fazer depois desse acréscimo motivo de regozijo, mostra grande cegueira. Fossem algarismos prova de êxito, e Satanás poderia reclamar a preeminência, pois neste mundo seus seguidores são grandemente mais numerosos.” TS 2, 421</a:t>
            </a:r>
          </a:p>
        </p:txBody>
      </p:sp>
      <p:pic>
        <p:nvPicPr>
          <p:cNvPr id="22540" name="Picture 12" descr="logo_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600200"/>
            <a:ext cx="3429000" cy="4419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6" name="Picture 4" descr="[Table-A-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609600"/>
            <a:ext cx="4419600" cy="5029200"/>
          </a:xfrm>
          <a:prstGeom prst="rect">
            <a:avLst/>
          </a:prstGeom>
          <a:noFill/>
          <a:extLst>
            <a:ext uri="{909E8E84-426E-40DD-AFC4-6F175D3DCCD1}">
              <a14:hiddenFill xmlns:a14="http://schemas.microsoft.com/office/drawing/2010/main">
                <a:solidFill>
                  <a:srgbClr val="FFFFFF"/>
                </a:solidFill>
              </a14:hiddenFill>
            </a:ext>
          </a:extLst>
        </p:spPr>
      </p:pic>
      <p:sp>
        <p:nvSpPr>
          <p:cNvPr id="23557" name="Text Box 5"/>
          <p:cNvSpPr txBox="1">
            <a:spLocks noChangeArrowheads="1"/>
          </p:cNvSpPr>
          <p:nvPr/>
        </p:nvSpPr>
        <p:spPr bwMode="auto">
          <a:xfrm>
            <a:off x="381000" y="6172200"/>
            <a:ext cx="8534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sz="1600" b="1"/>
              <a:t>http://crescimentoadventista.blogspot.com/2008/10/mais-de-1-milho-de-novos-membros.html</a:t>
            </a:r>
          </a:p>
        </p:txBody>
      </p:sp>
      <p:sp>
        <p:nvSpPr>
          <p:cNvPr id="23558" name="Text Box 6"/>
          <p:cNvSpPr txBox="1">
            <a:spLocks noChangeArrowheads="1"/>
          </p:cNvSpPr>
          <p:nvPr/>
        </p:nvSpPr>
        <p:spPr bwMode="auto">
          <a:xfrm>
            <a:off x="5241925" y="573088"/>
            <a:ext cx="35210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solidFill>
                  <a:srgbClr val="FF0000"/>
                </a:solidFill>
              </a:rPr>
              <a:t>Mais de 1 MILHÃO de Novos Membros por ano !!!</a:t>
            </a:r>
          </a:p>
        </p:txBody>
      </p:sp>
      <p:sp>
        <p:nvSpPr>
          <p:cNvPr id="23559" name="Text Box 7"/>
          <p:cNvSpPr txBox="1">
            <a:spLocks noChangeArrowheads="1"/>
          </p:cNvSpPr>
          <p:nvPr/>
        </p:nvSpPr>
        <p:spPr bwMode="auto">
          <a:xfrm>
            <a:off x="5334000" y="2286000"/>
            <a:ext cx="3429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solidFill>
                  <a:srgbClr val="FF0000"/>
                </a:solidFill>
              </a:rPr>
              <a:t>2.800 pessoas se juntaram por dia a igreja Adventista</a:t>
            </a:r>
          </a:p>
        </p:txBody>
      </p:sp>
      <p:sp>
        <p:nvSpPr>
          <p:cNvPr id="23561" name="Text Box 9"/>
          <p:cNvSpPr txBox="1">
            <a:spLocks noChangeArrowheads="1"/>
          </p:cNvSpPr>
          <p:nvPr/>
        </p:nvSpPr>
        <p:spPr bwMode="auto">
          <a:xfrm>
            <a:off x="2270125" y="5602288"/>
            <a:ext cx="6188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3562" name="Text Box 10"/>
          <p:cNvSpPr txBox="1">
            <a:spLocks noChangeArrowheads="1"/>
          </p:cNvSpPr>
          <p:nvPr/>
        </p:nvSpPr>
        <p:spPr bwMode="auto">
          <a:xfrm rot="10800000" flipV="1">
            <a:off x="457200" y="5759450"/>
            <a:ext cx="8153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sz="1600" b="1"/>
              <a:t>http://pt.adventistworld.org/index.php?option=com_content&amp;view=article&amp;id=558</a:t>
            </a:r>
          </a:p>
        </p:txBody>
      </p:sp>
      <p:sp>
        <p:nvSpPr>
          <p:cNvPr id="23563" name="Text Box 11"/>
          <p:cNvSpPr txBox="1">
            <a:spLocks noChangeArrowheads="1"/>
          </p:cNvSpPr>
          <p:nvPr/>
        </p:nvSpPr>
        <p:spPr bwMode="auto">
          <a:xfrm>
            <a:off x="5394325" y="3925888"/>
            <a:ext cx="29114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solidFill>
                  <a:srgbClr val="FF0000"/>
                </a:solidFill>
              </a:rPr>
              <a:t>16 Milhões de Membros no Mundo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4"/>
          <p:cNvSpPr txBox="1">
            <a:spLocks noChangeArrowheads="1"/>
          </p:cNvSpPr>
          <p:nvPr/>
        </p:nvSpPr>
        <p:spPr bwMode="auto">
          <a:xfrm>
            <a:off x="304800" y="533400"/>
            <a:ext cx="495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b="1">
                <a:solidFill>
                  <a:srgbClr val="FF0000"/>
                </a:solidFill>
              </a:rPr>
              <a:t>CONSEQUÊNCIA :</a:t>
            </a:r>
            <a:r>
              <a:rPr lang="pt-BR">
                <a:solidFill>
                  <a:srgbClr val="FF0000"/>
                </a:solidFill>
              </a:rPr>
              <a:t>  </a:t>
            </a:r>
            <a:r>
              <a:rPr lang="pt-BR" b="1">
                <a:solidFill>
                  <a:srgbClr val="FF0000"/>
                </a:solidFill>
              </a:rPr>
              <a:t>APOSTASIA</a:t>
            </a:r>
          </a:p>
        </p:txBody>
      </p:sp>
      <p:sp>
        <p:nvSpPr>
          <p:cNvPr id="25605" name="Text Box 5"/>
          <p:cNvSpPr txBox="1">
            <a:spLocks noChangeArrowheads="1"/>
          </p:cNvSpPr>
          <p:nvPr/>
        </p:nvSpPr>
        <p:spPr bwMode="auto">
          <a:xfrm>
            <a:off x="593725" y="1563688"/>
            <a:ext cx="6721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5606" name="Text Box 6"/>
          <p:cNvSpPr txBox="1">
            <a:spLocks noChangeArrowheads="1"/>
          </p:cNvSpPr>
          <p:nvPr/>
        </p:nvSpPr>
        <p:spPr bwMode="auto">
          <a:xfrm>
            <a:off x="457200" y="1295400"/>
            <a:ext cx="79248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t>“A </a:t>
            </a:r>
            <a:r>
              <a:rPr lang="pt-BR" b="1">
                <a:solidFill>
                  <a:srgbClr val="FFFF00"/>
                </a:solidFill>
              </a:rPr>
              <a:t>incredulidade,</a:t>
            </a:r>
            <a:r>
              <a:rPr lang="pt-BR" b="1"/>
              <a:t> </a:t>
            </a:r>
            <a:r>
              <a:rPr lang="pt-BR" b="1">
                <a:solidFill>
                  <a:srgbClr val="FFFF00"/>
                </a:solidFill>
              </a:rPr>
              <a:t>como o manto da morte, está envolvendo nossas igrejas</a:t>
            </a:r>
            <a:r>
              <a:rPr lang="pt-BR" b="1"/>
              <a:t>, porque não empregam os talentos que Deus lhes deu, comunicando a luz aos que não conhecem a preciosa verdade...”  General Conference Bulletin, 1893, pág. 133.</a:t>
            </a:r>
          </a:p>
        </p:txBody>
      </p:sp>
      <p:sp>
        <p:nvSpPr>
          <p:cNvPr id="25607" name="Text Box 7"/>
          <p:cNvSpPr txBox="1">
            <a:spLocks noChangeArrowheads="1"/>
          </p:cNvSpPr>
          <p:nvPr/>
        </p:nvSpPr>
        <p:spPr bwMode="auto">
          <a:xfrm>
            <a:off x="381000" y="3657600"/>
            <a:ext cx="78486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b="1"/>
              <a:t>“</a:t>
            </a:r>
            <a:r>
              <a:rPr lang="pt-BR" b="1">
                <a:solidFill>
                  <a:srgbClr val="FF0000"/>
                </a:solidFill>
              </a:rPr>
              <a:t>Satanás está agora procurando manter o povo de Deus em um estado de inatividade</a:t>
            </a:r>
            <a:r>
              <a:rPr lang="pt-BR" b="1"/>
              <a:t>, para os impedir de desempenhar sua parte na propagação da verdade, a fim de que sejam afinal </a:t>
            </a:r>
            <a:r>
              <a:rPr lang="pt-BR" b="1">
                <a:solidFill>
                  <a:srgbClr val="FF0000"/>
                </a:solidFill>
              </a:rPr>
              <a:t>pesados na balança e encontrados em falta.” </a:t>
            </a:r>
            <a:r>
              <a:rPr lang="pt-BR" b="1"/>
              <a:t>Testemunhos Seletos, vol. 1, pág. 87.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ext Box 4"/>
          <p:cNvSpPr txBox="1">
            <a:spLocks noChangeArrowheads="1"/>
          </p:cNvSpPr>
          <p:nvPr/>
        </p:nvSpPr>
        <p:spPr bwMode="auto">
          <a:xfrm>
            <a:off x="685800" y="762000"/>
            <a:ext cx="79248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t>“Encho-me de tristeza quando penso em nossa condição como um povo. O Senhor não nos cerrou o Céu, mas nosso próprio procedimento de constante</a:t>
            </a:r>
            <a:r>
              <a:rPr lang="pt-BR">
                <a:solidFill>
                  <a:srgbClr val="FF0000"/>
                </a:solidFill>
              </a:rPr>
              <a:t> apostasia</a:t>
            </a:r>
            <a:r>
              <a:rPr lang="pt-BR"/>
              <a:t> nos separou de Deus. .. </a:t>
            </a:r>
            <a:r>
              <a:rPr lang="pt-BR">
                <a:solidFill>
                  <a:srgbClr val="FF0000"/>
                </a:solidFill>
              </a:rPr>
              <a:t>Pecados graves e presunçosos têm habitado entre nós</a:t>
            </a:r>
            <a:r>
              <a:rPr lang="pt-BR"/>
              <a:t>. </a:t>
            </a:r>
            <a:r>
              <a:rPr lang="pt-BR">
                <a:solidFill>
                  <a:srgbClr val="FFFF00"/>
                </a:solidFill>
              </a:rPr>
              <a:t>E no entanto, a opinião geral é que a igreja está florescendo,</a:t>
            </a:r>
            <a:r>
              <a:rPr lang="pt-BR"/>
              <a:t> e que paz e prosperidade espiritual se encontram em todas as suas fronteiras. </a:t>
            </a:r>
            <a:r>
              <a:rPr lang="pt-BR">
                <a:solidFill>
                  <a:srgbClr val="FF0000"/>
                </a:solidFill>
              </a:rPr>
              <a:t>A igreja deixou de seguir a Cristo, seu Guia, e está constantemente retrocedendo rumo ao Egito.</a:t>
            </a:r>
            <a:r>
              <a:rPr lang="pt-BR"/>
              <a:t> </a:t>
            </a:r>
            <a:r>
              <a:rPr lang="pt-BR">
                <a:solidFill>
                  <a:srgbClr val="FFFF00"/>
                </a:solidFill>
              </a:rPr>
              <a:t>Todavia, poucos ficam alarmados ou atônitos com sua falta de poder espiritual.</a:t>
            </a:r>
            <a:r>
              <a:rPr lang="pt-BR"/>
              <a:t> Dúvidas e mesmo descrença dos testemunhos do Espírito de Deus estão levedando nossas igrejas por toda parte. Satanás assim o deseja”. Testimonies, vol. 5, pág. 217.</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p:cNvSpPr txBox="1">
            <a:spLocks noChangeArrowheads="1"/>
          </p:cNvSpPr>
          <p:nvPr/>
        </p:nvSpPr>
        <p:spPr bwMode="auto">
          <a:xfrm>
            <a:off x="914400" y="1600200"/>
            <a:ext cx="72390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t>“</a:t>
            </a:r>
            <a:r>
              <a:rPr lang="pt-BR">
                <a:solidFill>
                  <a:srgbClr val="FF0000"/>
                </a:solidFill>
              </a:rPr>
              <a:t>É uma solene declaração que faço à igreja,</a:t>
            </a:r>
            <a:r>
              <a:rPr lang="pt-BR"/>
              <a:t> de que </a:t>
            </a:r>
            <a:r>
              <a:rPr lang="pt-BR">
                <a:solidFill>
                  <a:srgbClr val="FF0000"/>
                </a:solidFill>
              </a:rPr>
              <a:t>nem um entre vinte</a:t>
            </a:r>
            <a:r>
              <a:rPr lang="pt-BR"/>
              <a:t> dos nomes que se acham registrados nos livros da igreja, está preparado para finalizar sua história terrestre, e achar-se-ia tão verdadeiramente sem Deus e sem esperança no mundo, como o pecador comum. Professam servir a Deus, mas estão servindo mais fervorosamente a Mamom... </a:t>
            </a:r>
            <a:r>
              <a:rPr lang="pt-BR">
                <a:solidFill>
                  <a:srgbClr val="FF0000"/>
                </a:solidFill>
              </a:rPr>
              <a:t>Vivendo como pecadores e alegando ser cristãos!</a:t>
            </a:r>
            <a:r>
              <a:rPr lang="pt-BR"/>
              <a:t> </a:t>
            </a:r>
            <a:r>
              <a:rPr lang="pt-BR">
                <a:solidFill>
                  <a:srgbClr val="FFFF00"/>
                </a:solidFill>
              </a:rPr>
              <a:t>Os que pretendem ser cristãos e querem confessar a Cristo devem sair dentre eles e não tocar nada imundo, e separar-se. ...”</a:t>
            </a:r>
            <a:r>
              <a:rPr lang="pt-BR"/>
              <a:t> S.C., 41</a:t>
            </a:r>
          </a:p>
        </p:txBody>
      </p:sp>
      <p:sp>
        <p:nvSpPr>
          <p:cNvPr id="28678" name="Text Box 6"/>
          <p:cNvSpPr txBox="1">
            <a:spLocks noChangeArrowheads="1"/>
          </p:cNvSpPr>
          <p:nvPr/>
        </p:nvSpPr>
        <p:spPr bwMode="auto">
          <a:xfrm>
            <a:off x="533400" y="533400"/>
            <a:ext cx="822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b="1">
                <a:solidFill>
                  <a:srgbClr val="FF0000"/>
                </a:solidFill>
              </a:rPr>
              <a:t>MAIS DE 95 % EM APOSTASIA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ext Box 4"/>
          <p:cNvSpPr txBox="1">
            <a:spLocks noChangeArrowheads="1"/>
          </p:cNvSpPr>
          <p:nvPr/>
        </p:nvSpPr>
        <p:spPr bwMode="auto">
          <a:xfrm>
            <a:off x="457200" y="533400"/>
            <a:ext cx="80772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t>“</a:t>
            </a:r>
            <a:r>
              <a:rPr lang="pt-BR">
                <a:solidFill>
                  <a:srgbClr val="FFFF00"/>
                </a:solidFill>
              </a:rPr>
              <a:t>O espírito que atuava naqueles sacerdotes e príncipes é ainda manifesto por muitos que fazem alta profissão de piedade</a:t>
            </a:r>
            <a:r>
              <a:rPr lang="pt-BR"/>
              <a:t>. Recusam-se a examinar o testemunho das Escrituras concernente às verdades especiais para este tempo. </a:t>
            </a:r>
            <a:r>
              <a:rPr lang="pt-BR">
                <a:solidFill>
                  <a:srgbClr val="FF0000"/>
                </a:solidFill>
              </a:rPr>
              <a:t>Apontam para o seu número, riqueza e popularidade</a:t>
            </a:r>
            <a:r>
              <a:rPr lang="pt-BR"/>
              <a:t>, e olham com </a:t>
            </a:r>
            <a:r>
              <a:rPr lang="pt-BR">
                <a:solidFill>
                  <a:srgbClr val="FFFF00"/>
                </a:solidFill>
              </a:rPr>
              <a:t>desdém os defensores da verdade</a:t>
            </a:r>
            <a:r>
              <a:rPr lang="pt-BR"/>
              <a:t>, </a:t>
            </a:r>
            <a:r>
              <a:rPr lang="pt-BR">
                <a:solidFill>
                  <a:srgbClr val="FF0000"/>
                </a:solidFill>
              </a:rPr>
              <a:t>sendo estes poucos, pobres e impopulares</a:t>
            </a:r>
            <a:r>
              <a:rPr lang="pt-BR"/>
              <a:t>, tendo uma fé que os separa do mundo”. GC 596</a:t>
            </a:r>
          </a:p>
        </p:txBody>
      </p:sp>
      <p:sp>
        <p:nvSpPr>
          <p:cNvPr id="29701" name="Text Box 5"/>
          <p:cNvSpPr txBox="1">
            <a:spLocks noChangeArrowheads="1"/>
          </p:cNvSpPr>
          <p:nvPr/>
        </p:nvSpPr>
        <p:spPr bwMode="auto">
          <a:xfrm>
            <a:off x="533400" y="4038600"/>
            <a:ext cx="80010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t>“Não seguirás a</a:t>
            </a:r>
            <a:r>
              <a:rPr lang="pt-BR">
                <a:solidFill>
                  <a:srgbClr val="FF0000"/>
                </a:solidFill>
              </a:rPr>
              <a:t> multidão</a:t>
            </a:r>
            <a:r>
              <a:rPr lang="pt-BR"/>
              <a:t> para fazeres o mal...”Êxo. 23:2</a:t>
            </a:r>
          </a:p>
          <a:p>
            <a:pPr>
              <a:spcBef>
                <a:spcPct val="50000"/>
              </a:spcBef>
            </a:pPr>
            <a:endParaRPr lang="pt-BR"/>
          </a:p>
          <a:p>
            <a:pPr>
              <a:spcBef>
                <a:spcPct val="50000"/>
              </a:spcBef>
            </a:pPr>
            <a:r>
              <a:rPr lang="pt-BR"/>
              <a:t>“Agora, porém o Senhor fala e diz : Dentro de três anos, tais como os de jornaleiro, será envilecida a glória de Moabe, </a:t>
            </a:r>
            <a:r>
              <a:rPr lang="pt-BR">
                <a:solidFill>
                  <a:srgbClr val="FF0000"/>
                </a:solidFill>
              </a:rPr>
              <a:t>com toda a sua grande multidão</a:t>
            </a:r>
            <a:r>
              <a:rPr lang="pt-BR"/>
              <a:t>; </a:t>
            </a:r>
            <a:r>
              <a:rPr lang="pt-BR">
                <a:solidFill>
                  <a:srgbClr val="FF0000"/>
                </a:solidFill>
              </a:rPr>
              <a:t>e o restante será pouco, pequeno e débil</a:t>
            </a:r>
            <a:r>
              <a:rPr lang="pt-BR"/>
              <a:t>” Isa. 16:14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Text Box 4"/>
          <p:cNvSpPr txBox="1">
            <a:spLocks noChangeArrowheads="1"/>
          </p:cNvSpPr>
          <p:nvPr/>
        </p:nvSpPr>
        <p:spPr bwMode="auto">
          <a:xfrm>
            <a:off x="593725" y="496888"/>
            <a:ext cx="7481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b="1">
                <a:solidFill>
                  <a:srgbClr val="FF0000"/>
                </a:solidFill>
              </a:rPr>
              <a:t>O PAPEL DO REMANESCENTE NOS DIAS ATUAIS</a:t>
            </a:r>
          </a:p>
        </p:txBody>
      </p:sp>
      <p:sp>
        <p:nvSpPr>
          <p:cNvPr id="30725" name="Text Box 5"/>
          <p:cNvSpPr txBox="1">
            <a:spLocks noChangeArrowheads="1"/>
          </p:cNvSpPr>
          <p:nvPr/>
        </p:nvSpPr>
        <p:spPr bwMode="auto">
          <a:xfrm>
            <a:off x="838200" y="1905000"/>
            <a:ext cx="74676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t>Quando a religião de Cristo for mais desprezada, quando Sua lei mais desprezada for, então deve nosso zelo ser mais ardoroso e nosso ânimo e firmeza mais inabaláveis. Permanecer em defesa da verdade e justiça quando a maioria nos abandona, ferir as batalhas do Senhor </a:t>
            </a:r>
            <a:r>
              <a:rPr lang="pt-BR">
                <a:solidFill>
                  <a:srgbClr val="FF0000"/>
                </a:solidFill>
              </a:rPr>
              <a:t>quando são poucos os campeões - essa será nossa prova</a:t>
            </a:r>
            <a:r>
              <a:rPr lang="pt-BR"/>
              <a:t>. Naquele tempo devemos tirar calor da frieza dos outros, coragem de sua covardia, e lealdade de sua traição. TS 2, 31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ext Box 4"/>
          <p:cNvSpPr txBox="1">
            <a:spLocks noChangeArrowheads="1"/>
          </p:cNvSpPr>
          <p:nvPr/>
        </p:nvSpPr>
        <p:spPr bwMode="auto">
          <a:xfrm>
            <a:off x="533400" y="685800"/>
            <a:ext cx="46482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t>“Deus ficaria mais satisfeito com </a:t>
            </a:r>
            <a:r>
              <a:rPr lang="pt-BR">
                <a:solidFill>
                  <a:srgbClr val="FF0000"/>
                </a:solidFill>
              </a:rPr>
              <a:t>seis pessoas</a:t>
            </a:r>
            <a:r>
              <a:rPr lang="pt-BR"/>
              <a:t> inteiramente convertidas a verdade, do que com</a:t>
            </a:r>
            <a:r>
              <a:rPr lang="pt-BR">
                <a:solidFill>
                  <a:srgbClr val="FF0000"/>
                </a:solidFill>
              </a:rPr>
              <a:t> sessenta </a:t>
            </a:r>
            <a:r>
              <a:rPr lang="pt-BR"/>
              <a:t>fazendo profissão de fé, mas não estando de fato convertidas.” OE, 370</a:t>
            </a:r>
          </a:p>
        </p:txBody>
      </p:sp>
      <p:sp>
        <p:nvSpPr>
          <p:cNvPr id="32773" name="Text Box 5"/>
          <p:cNvSpPr txBox="1">
            <a:spLocks noChangeArrowheads="1"/>
          </p:cNvSpPr>
          <p:nvPr/>
        </p:nvSpPr>
        <p:spPr bwMode="auto">
          <a:xfrm>
            <a:off x="457200" y="4343400"/>
            <a:ext cx="44196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t>“</a:t>
            </a:r>
            <a:r>
              <a:rPr lang="pt-BR">
                <a:solidFill>
                  <a:srgbClr val="FF0000"/>
                </a:solidFill>
              </a:rPr>
              <a:t>Vi que um santo</a:t>
            </a:r>
            <a:r>
              <a:rPr lang="pt-BR"/>
              <a:t>, se reto, poderia mover o braço de Deus. </a:t>
            </a:r>
            <a:r>
              <a:rPr lang="pt-BR">
                <a:solidFill>
                  <a:srgbClr val="FF0000"/>
                </a:solidFill>
              </a:rPr>
              <a:t>Mas toda uma multidão,</a:t>
            </a:r>
            <a:r>
              <a:rPr lang="pt-BR"/>
              <a:t> se em erro, seria fraca e nada efetuaria.” PE, 120</a:t>
            </a:r>
          </a:p>
        </p:txBody>
      </p:sp>
      <p:pic>
        <p:nvPicPr>
          <p:cNvPr id="32774" name="Picture 6" descr="decreto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685800"/>
            <a:ext cx="3886200" cy="5715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4"/>
          <p:cNvSpPr txBox="1">
            <a:spLocks noChangeArrowheads="1"/>
          </p:cNvSpPr>
          <p:nvPr/>
        </p:nvSpPr>
        <p:spPr bwMode="auto">
          <a:xfrm>
            <a:off x="304800" y="228600"/>
            <a:ext cx="845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b="1">
                <a:solidFill>
                  <a:srgbClr val="FF0000"/>
                </a:solidFill>
              </a:rPr>
              <a:t>NO DECRETO DOMINICAL E NO TEMPO DE ANGÚSTIA</a:t>
            </a:r>
          </a:p>
        </p:txBody>
      </p:sp>
      <p:sp>
        <p:nvSpPr>
          <p:cNvPr id="33797" name="Text Box 5"/>
          <p:cNvSpPr txBox="1">
            <a:spLocks noChangeArrowheads="1"/>
          </p:cNvSpPr>
          <p:nvPr/>
        </p:nvSpPr>
        <p:spPr bwMode="auto">
          <a:xfrm>
            <a:off x="533400" y="762000"/>
            <a:ext cx="8077200" cy="6116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t>Vi nosso povo em grande angústia, chorando e orando, pleiteando as infalíveis promessas de Deus, ao Passo que os ímpios se achavam ao nosso redor, zombando de nós e ameaçando destruir-nos. </a:t>
            </a:r>
            <a:r>
              <a:rPr lang="pt-BR">
                <a:solidFill>
                  <a:srgbClr val="FF0000"/>
                </a:solidFill>
              </a:rPr>
              <a:t>Eles ridicularizavam nossa debilidade, escarneciam da pequenez de nossos números</a:t>
            </a:r>
            <a:r>
              <a:rPr lang="pt-BR"/>
              <a:t> e insultavam-nos com palavras destinadas a ferir profundamente. </a:t>
            </a:r>
            <a:r>
              <a:rPr lang="pt-BR">
                <a:solidFill>
                  <a:srgbClr val="FF0000"/>
                </a:solidFill>
              </a:rPr>
              <a:t>Acusavam-nos de assumir uma posição independente da de todo o resto do mundo</a:t>
            </a:r>
            <a:r>
              <a:rPr lang="pt-BR"/>
              <a:t>. Eles haviam suprimido os nossos recursos, para que não pudéssemos comprar nem vender, e faziam alusão a nossa abjeta pobreza e condição aflitiva.  O mundo todo estava convertido e em harmonia com a lei dominical, e este </a:t>
            </a:r>
            <a:r>
              <a:rPr lang="pt-BR">
                <a:solidFill>
                  <a:srgbClr val="FF0000"/>
                </a:solidFill>
              </a:rPr>
              <a:t>pequeno e débil povo erguia-se em desafio às leis do país e às leis de Deus,</a:t>
            </a:r>
            <a:r>
              <a:rPr lang="pt-BR"/>
              <a:t> pretendendo ser as únicas pessoas corretas sobre a Terra. Carta B-6, 1884.</a:t>
            </a:r>
          </a:p>
          <a:p>
            <a:pPr>
              <a:spcBef>
                <a:spcPct val="50000"/>
              </a:spcBef>
            </a:pPr>
            <a:endParaRPr lang="pt-B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381000" y="762000"/>
            <a:ext cx="81534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t>“O mesmo espírito despótico que noutras eras tramou contra os fiéis há de tentar extirpar da face da terra os que temem a Deus e obedecem a Sua Lei. Satanás há de excitar a indignação contra uma </a:t>
            </a:r>
            <a:r>
              <a:rPr lang="pt-BR">
                <a:solidFill>
                  <a:srgbClr val="FF0000"/>
                </a:solidFill>
              </a:rPr>
              <a:t>minoria</a:t>
            </a:r>
            <a:r>
              <a:rPr lang="pt-BR"/>
              <a:t> que conscienciosamente se recusa a aceitar costumes e tradições populares.” TS 2, 150</a:t>
            </a:r>
          </a:p>
        </p:txBody>
      </p:sp>
      <p:sp>
        <p:nvSpPr>
          <p:cNvPr id="34821" name="Text Box 5"/>
          <p:cNvSpPr txBox="1">
            <a:spLocks noChangeArrowheads="1"/>
          </p:cNvSpPr>
          <p:nvPr/>
        </p:nvSpPr>
        <p:spPr bwMode="auto">
          <a:xfrm>
            <a:off x="381000" y="3657600"/>
            <a:ext cx="82296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t>“Como o Sábado se tornou o ponto especial de controvérsia por toda a cristandade, e as autoridades religiosas e seculares se combinaram para impor a observância do domingo, a recusa persistente de uma </a:t>
            </a:r>
            <a:r>
              <a:rPr lang="pt-BR">
                <a:solidFill>
                  <a:srgbClr val="FF0000"/>
                </a:solidFill>
              </a:rPr>
              <a:t>pequena minoria</a:t>
            </a:r>
            <a:r>
              <a:rPr lang="pt-BR"/>
              <a:t> em ceder a exigência popular, fará com que esta </a:t>
            </a:r>
            <a:r>
              <a:rPr lang="pt-BR">
                <a:solidFill>
                  <a:srgbClr val="FF0000"/>
                </a:solidFill>
              </a:rPr>
              <a:t>minoria </a:t>
            </a:r>
            <a:r>
              <a:rPr lang="pt-BR"/>
              <a:t>seja objeto de execração universal” </a:t>
            </a:r>
            <a:br>
              <a:rPr lang="pt-BR"/>
            </a:br>
            <a:r>
              <a:rPr lang="pt-BR"/>
              <a:t>G.C., pág. 615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1279525" y="722313"/>
            <a:ext cx="69500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sz="1800"/>
          </a:p>
        </p:txBody>
      </p:sp>
      <p:sp>
        <p:nvSpPr>
          <p:cNvPr id="14341" name="Text Box 5"/>
          <p:cNvSpPr txBox="1">
            <a:spLocks noChangeArrowheads="1"/>
          </p:cNvSpPr>
          <p:nvPr/>
        </p:nvSpPr>
        <p:spPr bwMode="auto">
          <a:xfrm>
            <a:off x="609600" y="228600"/>
            <a:ext cx="8077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sz="2800" b="1">
                <a:solidFill>
                  <a:srgbClr val="FF0000"/>
                </a:solidFill>
              </a:rPr>
              <a:t>SÃO POUCOS OS FIÉIS</a:t>
            </a:r>
          </a:p>
        </p:txBody>
      </p:sp>
      <p:sp>
        <p:nvSpPr>
          <p:cNvPr id="14343" name="Text Box 7"/>
          <p:cNvSpPr txBox="1">
            <a:spLocks noChangeArrowheads="1"/>
          </p:cNvSpPr>
          <p:nvPr/>
        </p:nvSpPr>
        <p:spPr bwMode="auto">
          <a:xfrm>
            <a:off x="457200" y="1066800"/>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sz="2000"/>
              <a:t>“Socorro, Senhor ! Porque já não há homens piedosos; desaparecem os </a:t>
            </a:r>
            <a:r>
              <a:rPr lang="pt-BR" sz="2000">
                <a:solidFill>
                  <a:srgbClr val="FFFF00"/>
                </a:solidFill>
              </a:rPr>
              <a:t>fiéis</a:t>
            </a:r>
            <a:r>
              <a:rPr lang="pt-BR" sz="2000"/>
              <a:t> entre os filhos dos homens” Salmo 12 : 1</a:t>
            </a:r>
          </a:p>
        </p:txBody>
      </p:sp>
      <p:sp>
        <p:nvSpPr>
          <p:cNvPr id="14344" name="Text Box 8"/>
          <p:cNvSpPr txBox="1">
            <a:spLocks noChangeArrowheads="1"/>
          </p:cNvSpPr>
          <p:nvPr/>
        </p:nvSpPr>
        <p:spPr bwMode="auto">
          <a:xfrm>
            <a:off x="441325" y="2093913"/>
            <a:ext cx="8245475" cy="405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sz="2000"/>
              <a:t>“ </a:t>
            </a:r>
            <a:r>
              <a:rPr lang="pt-BR" sz="2000">
                <a:solidFill>
                  <a:srgbClr val="FFFF00"/>
                </a:solidFill>
              </a:rPr>
              <a:t>Em cada era Deus tem chamado Seus servos para levantarem suas vozes contra os erros prevalecentes e os pecados da multidão</a:t>
            </a:r>
            <a:r>
              <a:rPr lang="pt-BR" sz="2000"/>
              <a:t>.</a:t>
            </a:r>
            <a:r>
              <a:rPr lang="pt-BR" sz="2000">
                <a:solidFill>
                  <a:srgbClr val="FF0000"/>
                </a:solidFill>
              </a:rPr>
              <a:t> Noé</a:t>
            </a:r>
            <a:r>
              <a:rPr lang="pt-BR" sz="2000"/>
              <a:t> foi chamado a </a:t>
            </a:r>
            <a:r>
              <a:rPr lang="pt-BR" sz="2000">
                <a:solidFill>
                  <a:srgbClr val="FF0000"/>
                </a:solidFill>
              </a:rPr>
              <a:t>estar em pé sozinho para advertir o mundo antediluviano</a:t>
            </a:r>
            <a:r>
              <a:rPr lang="pt-BR" sz="2000"/>
              <a:t>. </a:t>
            </a:r>
            <a:r>
              <a:rPr lang="pt-BR" sz="2000">
                <a:solidFill>
                  <a:srgbClr val="FF0000"/>
                </a:solidFill>
              </a:rPr>
              <a:t>Moisés e Aarão estiveram sozinhos contra o rei, os principes, os mágicos, os sábios, e as multidões do egito. Elias estava sozinho quando testificou contra um rei infiel e um povo apostatado. Daniel e seus companheiros permaneceram sozinhos contra os decretos de poderosos monarcas.</a:t>
            </a:r>
            <a:r>
              <a:rPr lang="pt-BR" sz="2000"/>
              <a:t> </a:t>
            </a:r>
            <a:r>
              <a:rPr lang="pt-BR" sz="2000">
                <a:solidFill>
                  <a:srgbClr val="FFFF00"/>
                </a:solidFill>
              </a:rPr>
              <a:t>A maioria, geralmente, encontra-se ao lado do erro e da falsidade. O fato de os teólogos terem o mundo ao seu lado não prova que eles estejam ao lado da verdade e de Deus. A porta larga, do caminho largo, atrai as multidões, ao passo que a porta estreita, do caminho apertado, é vista apenas por poucos”</a:t>
            </a:r>
            <a:r>
              <a:rPr lang="pt-BR" sz="2000"/>
              <a:t> The Great Controversy, 214</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ext Box 4"/>
          <p:cNvSpPr txBox="1">
            <a:spLocks noChangeArrowheads="1"/>
          </p:cNvSpPr>
          <p:nvPr/>
        </p:nvSpPr>
        <p:spPr bwMode="auto">
          <a:xfrm>
            <a:off x="457200" y="1066800"/>
            <a:ext cx="807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b="1">
                <a:solidFill>
                  <a:srgbClr val="FF0000"/>
                </a:solidFill>
              </a:rPr>
              <a:t>JESUS ESTEVE SEMPRE COM A MINORIA</a:t>
            </a:r>
          </a:p>
        </p:txBody>
      </p:sp>
      <p:sp>
        <p:nvSpPr>
          <p:cNvPr id="35845" name="Text Box 5"/>
          <p:cNvSpPr txBox="1">
            <a:spLocks noChangeArrowheads="1"/>
          </p:cNvSpPr>
          <p:nvPr/>
        </p:nvSpPr>
        <p:spPr bwMode="auto">
          <a:xfrm>
            <a:off x="609600" y="2819400"/>
            <a:ext cx="81534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dirty="0"/>
              <a:t>“Jesus estava entre os humildes da Terra. Não tomou Sua posição ao lado dos cultos rabis ou dos maiorais. Não Se encontrava entre os potentados da Terra, e, sim, entre os humildes. </a:t>
            </a:r>
            <a:r>
              <a:rPr lang="pt-BR" dirty="0">
                <a:solidFill>
                  <a:srgbClr val="FF0000"/>
                </a:solidFill>
              </a:rPr>
              <a:t>A verdade nunca se encontrou entre a maioria</a:t>
            </a:r>
            <a:r>
              <a:rPr lang="pt-BR" dirty="0"/>
              <a:t>. </a:t>
            </a:r>
            <a:r>
              <a:rPr lang="pt-BR" dirty="0">
                <a:solidFill>
                  <a:srgbClr val="FFFF00"/>
                </a:solidFill>
              </a:rPr>
              <a:t>Ela sempre esteve com a minoria” MM 80, 317</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9" name="Picture 5" descr="caminho-arvo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6870" name="Text Box 6"/>
          <p:cNvSpPr txBox="1">
            <a:spLocks noChangeArrowheads="1"/>
          </p:cNvSpPr>
          <p:nvPr/>
        </p:nvSpPr>
        <p:spPr bwMode="auto">
          <a:xfrm>
            <a:off x="304800" y="1524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solidFill>
                  <a:srgbClr val="FFFF00"/>
                </a:solidFill>
              </a:rPr>
              <a:t>Autor: Paulo Moraes</a:t>
            </a:r>
          </a:p>
        </p:txBody>
      </p:sp>
      <p:sp>
        <p:nvSpPr>
          <p:cNvPr id="36872" name="Text Box 8"/>
          <p:cNvSpPr txBox="1">
            <a:spLocks noChangeArrowheads="1"/>
          </p:cNvSpPr>
          <p:nvPr/>
        </p:nvSpPr>
        <p:spPr bwMode="auto">
          <a:xfrm>
            <a:off x="838200" y="601980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solidFill>
                  <a:srgbClr val="FFFF00"/>
                </a:solidFill>
              </a:rPr>
              <a:t>http://adventistashistoricosbebedouro.blogspot.com</a:t>
            </a:r>
          </a:p>
        </p:txBody>
      </p:sp>
      <p:sp>
        <p:nvSpPr>
          <p:cNvPr id="36873" name="Text Box 9"/>
          <p:cNvSpPr txBox="1">
            <a:spLocks noChangeArrowheads="1"/>
          </p:cNvSpPr>
          <p:nvPr/>
        </p:nvSpPr>
        <p:spPr bwMode="auto">
          <a:xfrm>
            <a:off x="1524000" y="3657600"/>
            <a:ext cx="64770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pt-BR" b="1">
              <a:solidFill>
                <a:srgbClr val="FFFF00"/>
              </a:solidFill>
            </a:endParaRPr>
          </a:p>
          <a:p>
            <a:pPr>
              <a:spcBef>
                <a:spcPct val="50000"/>
              </a:spcBef>
            </a:pPr>
            <a:endParaRPr lang="pt-BR" b="1">
              <a:solidFill>
                <a:srgbClr val="FFFF00"/>
              </a:solidFill>
            </a:endParaRPr>
          </a:p>
        </p:txBody>
      </p:sp>
      <p:sp>
        <p:nvSpPr>
          <p:cNvPr id="36874" name="Text Box 10"/>
          <p:cNvSpPr txBox="1">
            <a:spLocks noChangeArrowheads="1"/>
          </p:cNvSpPr>
          <p:nvPr/>
        </p:nvSpPr>
        <p:spPr bwMode="auto">
          <a:xfrm>
            <a:off x="381000" y="990600"/>
            <a:ext cx="31242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b="1">
                <a:solidFill>
                  <a:srgbClr val="FFFF00"/>
                </a:solidFill>
              </a:rPr>
              <a:t>“Não temas, porque mais são os que estão conosco do que estão com eles” 2 Reis 6 : 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762000" y="457200"/>
            <a:ext cx="3733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sz="2800" b="1">
                <a:solidFill>
                  <a:srgbClr val="FF0000"/>
                </a:solidFill>
              </a:rPr>
              <a:t>NOS DIAS DE NOÉ</a:t>
            </a:r>
          </a:p>
        </p:txBody>
      </p:sp>
      <p:sp>
        <p:nvSpPr>
          <p:cNvPr id="15365" name="Text Box 5"/>
          <p:cNvSpPr txBox="1">
            <a:spLocks noChangeArrowheads="1"/>
          </p:cNvSpPr>
          <p:nvPr/>
        </p:nvSpPr>
        <p:spPr bwMode="auto">
          <a:xfrm>
            <a:off x="669925" y="1447800"/>
            <a:ext cx="4130675"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t>“ Dentre a vasta população da Terra antes do dilúvio, </a:t>
            </a:r>
            <a:r>
              <a:rPr lang="pt-BR" b="1">
                <a:solidFill>
                  <a:srgbClr val="FFFF00"/>
                </a:solidFill>
              </a:rPr>
              <a:t>apenas oito almas</a:t>
            </a:r>
            <a:r>
              <a:rPr lang="pt-BR"/>
              <a:t> creram na Palavra de Deus...Assim será agora... </a:t>
            </a:r>
            <a:r>
              <a:rPr lang="pt-BR">
                <a:solidFill>
                  <a:srgbClr val="FFFF00"/>
                </a:solidFill>
              </a:rPr>
              <a:t>Em relação á maioria serão em vão ...(as) advertências</a:t>
            </a:r>
            <a:r>
              <a:rPr lang="pt-BR"/>
              <a:t>.” PP 100</a:t>
            </a:r>
          </a:p>
        </p:txBody>
      </p:sp>
      <p:sp>
        <p:nvSpPr>
          <p:cNvPr id="15366" name="Text Box 6"/>
          <p:cNvSpPr txBox="1">
            <a:spLocks noChangeArrowheads="1"/>
          </p:cNvSpPr>
          <p:nvPr/>
        </p:nvSpPr>
        <p:spPr bwMode="auto">
          <a:xfrm>
            <a:off x="457200" y="4445000"/>
            <a:ext cx="41910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sz="1800"/>
              <a:t>“</a:t>
            </a:r>
            <a:r>
              <a:rPr lang="pt-BR" sz="1800" b="1"/>
              <a:t>E</a:t>
            </a:r>
            <a:r>
              <a:rPr lang="pt-BR" sz="1800"/>
              <a:t> </a:t>
            </a:r>
            <a:r>
              <a:rPr lang="pt-BR" sz="2000" b="1"/>
              <a:t>não poupou o mundo antigo, mas preservou a Noé, pregador da justiça, e mais sete pessoas, quando fez vir o dilúvio sobre o mundo de ímpios” 2 Pe. 2:5</a:t>
            </a:r>
          </a:p>
        </p:txBody>
      </p:sp>
      <p:pic>
        <p:nvPicPr>
          <p:cNvPr id="15368" name="Picture 8" descr="Diluvi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28600"/>
            <a:ext cx="4343400" cy="6400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609600" y="762000"/>
            <a:ext cx="7543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sz="2800" b="1">
                <a:solidFill>
                  <a:srgbClr val="FF0000"/>
                </a:solidFill>
              </a:rPr>
              <a:t>NOS DIAS DE ISRAEL</a:t>
            </a:r>
          </a:p>
        </p:txBody>
      </p:sp>
      <p:sp>
        <p:nvSpPr>
          <p:cNvPr id="16389" name="Text Box 5"/>
          <p:cNvSpPr txBox="1">
            <a:spLocks noChangeArrowheads="1"/>
          </p:cNvSpPr>
          <p:nvPr/>
        </p:nvSpPr>
        <p:spPr bwMode="auto">
          <a:xfrm>
            <a:off x="609600" y="1905000"/>
            <a:ext cx="82296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sz="2000"/>
              <a:t>“Porque tu és povo santo ao Senhor, teu Deus; o Senhor teu Deus te escolheu, para que lhe fosses o seu povo próprio, de todos os povos que há sobre a terra. Não vos teve o Senhor por afeição, nem vos escolheu porque fôsseis </a:t>
            </a:r>
            <a:r>
              <a:rPr lang="pt-BR" sz="2000">
                <a:solidFill>
                  <a:srgbClr val="FF0000"/>
                </a:solidFill>
              </a:rPr>
              <a:t>mais numerosos</a:t>
            </a:r>
            <a:r>
              <a:rPr lang="pt-BR" sz="2000"/>
              <a:t> do que qualquer povo, pois éreis </a:t>
            </a:r>
            <a:r>
              <a:rPr lang="pt-BR" sz="2000">
                <a:solidFill>
                  <a:srgbClr val="FF0000"/>
                </a:solidFill>
              </a:rPr>
              <a:t>o menor</a:t>
            </a:r>
            <a:r>
              <a:rPr lang="pt-BR" sz="2000"/>
              <a:t> de todos os povos” Deut. 7 :6-7</a:t>
            </a:r>
          </a:p>
        </p:txBody>
      </p:sp>
      <p:sp>
        <p:nvSpPr>
          <p:cNvPr id="16390" name="Text Box 6"/>
          <p:cNvSpPr txBox="1">
            <a:spLocks noChangeArrowheads="1"/>
          </p:cNvSpPr>
          <p:nvPr/>
        </p:nvSpPr>
        <p:spPr bwMode="auto">
          <a:xfrm>
            <a:off x="304800" y="4038600"/>
            <a:ext cx="838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sz="1800"/>
          </a:p>
        </p:txBody>
      </p:sp>
      <p:sp>
        <p:nvSpPr>
          <p:cNvPr id="16391" name="Text Box 7"/>
          <p:cNvSpPr txBox="1">
            <a:spLocks noChangeArrowheads="1"/>
          </p:cNvSpPr>
          <p:nvPr/>
        </p:nvSpPr>
        <p:spPr bwMode="auto">
          <a:xfrm>
            <a:off x="533400" y="4191000"/>
            <a:ext cx="83820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t>“</a:t>
            </a:r>
            <a:r>
              <a:rPr lang="pt-BR">
                <a:solidFill>
                  <a:srgbClr val="FFFF00"/>
                </a:solidFill>
              </a:rPr>
              <a:t>Grande erro é confiar em sabedoria humana, ou em números, na obra de Deus.</a:t>
            </a:r>
            <a:r>
              <a:rPr lang="pt-BR"/>
              <a:t> O trabalho bem-sucedido para Cristo, </a:t>
            </a:r>
            <a:r>
              <a:rPr lang="pt-BR">
                <a:solidFill>
                  <a:srgbClr val="FFFF00"/>
                </a:solidFill>
              </a:rPr>
              <a:t>não depende tanto de números</a:t>
            </a:r>
            <a:r>
              <a:rPr lang="pt-BR"/>
              <a:t> ou de talentos, como da pureza de desígnio, da genuína simplicidade, da </a:t>
            </a:r>
            <a:r>
              <a:rPr lang="pt-BR">
                <a:solidFill>
                  <a:srgbClr val="FFFF00"/>
                </a:solidFill>
              </a:rPr>
              <a:t>fervorosa e confiante fé.”</a:t>
            </a:r>
            <a:r>
              <a:rPr lang="pt-BR"/>
              <a:t> DTN, 370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898525" y="1066800"/>
            <a:ext cx="7712075"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b="1"/>
              <a:t>“Disse, pois, Jônatas ao moço que lhe levava as armas: Vem, passemos à guarnição destes incircuncisos; porventura operará o SENHOR por nós, porque para com o SENHOR nenhum impedimento há de livrar </a:t>
            </a:r>
            <a:r>
              <a:rPr lang="pt-BR" b="1">
                <a:solidFill>
                  <a:srgbClr val="FFFF00"/>
                </a:solidFill>
              </a:rPr>
              <a:t>com muitos ou com poucos.”</a:t>
            </a:r>
            <a:r>
              <a:rPr lang="pt-BR" b="1"/>
              <a:t> 1 Samuel 14 : 6</a:t>
            </a:r>
          </a:p>
        </p:txBody>
      </p:sp>
      <p:sp>
        <p:nvSpPr>
          <p:cNvPr id="17413" name="Text Box 5"/>
          <p:cNvSpPr txBox="1">
            <a:spLocks noChangeArrowheads="1"/>
          </p:cNvSpPr>
          <p:nvPr/>
        </p:nvSpPr>
        <p:spPr bwMode="auto">
          <a:xfrm>
            <a:off x="0" y="533400"/>
            <a:ext cx="8016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sz="1800"/>
          </a:p>
        </p:txBody>
      </p:sp>
      <p:sp>
        <p:nvSpPr>
          <p:cNvPr id="17414" name="Text Box 6"/>
          <p:cNvSpPr txBox="1">
            <a:spLocks noChangeArrowheads="1"/>
          </p:cNvSpPr>
          <p:nvPr/>
        </p:nvSpPr>
        <p:spPr bwMode="auto">
          <a:xfrm>
            <a:off x="923925" y="217488"/>
            <a:ext cx="49434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2800" b="1">
                <a:solidFill>
                  <a:srgbClr val="FF0000"/>
                </a:solidFill>
              </a:rPr>
              <a:t>NOS TEMPOS DE JÔNATAS</a:t>
            </a:r>
          </a:p>
        </p:txBody>
      </p:sp>
      <p:sp>
        <p:nvSpPr>
          <p:cNvPr id="17415" name="Text Box 7"/>
          <p:cNvSpPr txBox="1">
            <a:spLocks noChangeArrowheads="1"/>
          </p:cNvSpPr>
          <p:nvPr/>
        </p:nvSpPr>
        <p:spPr bwMode="auto">
          <a:xfrm>
            <a:off x="746125" y="3240088"/>
            <a:ext cx="8016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7416" name="Text Box 8"/>
          <p:cNvSpPr txBox="1">
            <a:spLocks noChangeArrowheads="1"/>
          </p:cNvSpPr>
          <p:nvPr/>
        </p:nvSpPr>
        <p:spPr bwMode="auto">
          <a:xfrm>
            <a:off x="593725" y="4267200"/>
            <a:ext cx="81692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sz="2800"/>
              <a:t>“</a:t>
            </a:r>
            <a:r>
              <a:rPr lang="pt-BR" sz="2800">
                <a:solidFill>
                  <a:srgbClr val="FF0000"/>
                </a:solidFill>
              </a:rPr>
              <a:t>O êxito não depende do número</a:t>
            </a:r>
            <a:r>
              <a:rPr lang="pt-BR" sz="2800"/>
              <a:t>. Deus pode livrar tanto com </a:t>
            </a:r>
            <a:r>
              <a:rPr lang="pt-BR" sz="2800">
                <a:solidFill>
                  <a:srgbClr val="FF0000"/>
                </a:solidFill>
              </a:rPr>
              <a:t>poucos como com muitos</a:t>
            </a:r>
            <a:r>
              <a:rPr lang="pt-BR" sz="2800"/>
              <a:t>. Ele é honrado nem tanto pelo </a:t>
            </a:r>
            <a:r>
              <a:rPr lang="pt-BR" sz="2800">
                <a:solidFill>
                  <a:srgbClr val="FF0000"/>
                </a:solidFill>
              </a:rPr>
              <a:t>grande número</a:t>
            </a:r>
            <a:r>
              <a:rPr lang="pt-BR" sz="2800"/>
              <a:t> como pelo caráter daqueles que o servem” PP, 588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4"/>
          <p:cNvSpPr txBox="1">
            <a:spLocks noChangeArrowheads="1"/>
          </p:cNvSpPr>
          <p:nvPr/>
        </p:nvSpPr>
        <p:spPr bwMode="auto">
          <a:xfrm>
            <a:off x="533400" y="762000"/>
            <a:ext cx="37496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sz="2800" b="1">
                <a:solidFill>
                  <a:srgbClr val="FF0000"/>
                </a:solidFill>
              </a:rPr>
              <a:t>NOS</a:t>
            </a:r>
            <a:r>
              <a:rPr lang="pt-BR" sz="2800" b="1"/>
              <a:t> </a:t>
            </a:r>
            <a:r>
              <a:rPr lang="pt-BR" sz="2800" b="1">
                <a:solidFill>
                  <a:srgbClr val="FF0000"/>
                </a:solidFill>
              </a:rPr>
              <a:t>DIAS DE ELIAS</a:t>
            </a:r>
          </a:p>
        </p:txBody>
      </p:sp>
      <p:sp>
        <p:nvSpPr>
          <p:cNvPr id="18437" name="Text Box 5"/>
          <p:cNvSpPr txBox="1">
            <a:spLocks noChangeArrowheads="1"/>
          </p:cNvSpPr>
          <p:nvPr/>
        </p:nvSpPr>
        <p:spPr bwMode="auto">
          <a:xfrm>
            <a:off x="533400" y="2514600"/>
            <a:ext cx="3673475"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t>“ Então , disse Elias ao povo: </a:t>
            </a:r>
            <a:r>
              <a:rPr lang="pt-BR">
                <a:solidFill>
                  <a:srgbClr val="FFFF00"/>
                </a:solidFill>
              </a:rPr>
              <a:t>Só eu fiquei</a:t>
            </a:r>
            <a:r>
              <a:rPr lang="pt-BR"/>
              <a:t> dos profetas do Senhor, e os profetas de Baal são </a:t>
            </a:r>
            <a:r>
              <a:rPr lang="pt-BR">
                <a:solidFill>
                  <a:srgbClr val="FFFF00"/>
                </a:solidFill>
              </a:rPr>
              <a:t>quatrocentos e cinquenta homens</a:t>
            </a:r>
            <a:r>
              <a:rPr lang="pt-BR"/>
              <a:t>.” 1 Reis 18 :22</a:t>
            </a:r>
          </a:p>
        </p:txBody>
      </p:sp>
      <p:pic>
        <p:nvPicPr>
          <p:cNvPr id="18441" name="Picture 9" descr="EliahMtCarm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1066800"/>
            <a:ext cx="4114800" cy="5257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4"/>
          <p:cNvSpPr txBox="1">
            <a:spLocks noChangeArrowheads="1"/>
          </p:cNvSpPr>
          <p:nvPr/>
        </p:nvSpPr>
        <p:spPr bwMode="auto">
          <a:xfrm>
            <a:off x="593725" y="141288"/>
            <a:ext cx="39354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2800" b="1">
                <a:solidFill>
                  <a:srgbClr val="FF0000"/>
                </a:solidFill>
              </a:rPr>
              <a:t>NOS DIAS DE CRISTO</a:t>
            </a:r>
          </a:p>
        </p:txBody>
      </p:sp>
      <p:sp>
        <p:nvSpPr>
          <p:cNvPr id="19461" name="Text Box 5"/>
          <p:cNvSpPr txBox="1">
            <a:spLocks noChangeArrowheads="1"/>
          </p:cNvSpPr>
          <p:nvPr/>
        </p:nvSpPr>
        <p:spPr bwMode="auto">
          <a:xfrm>
            <a:off x="685800" y="685800"/>
            <a:ext cx="7559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t>“ A vista disso, muitos dos seus discípulos o abandonaram e já não andavam com ele.” Jo 6: 66</a:t>
            </a:r>
          </a:p>
        </p:txBody>
      </p:sp>
      <p:sp>
        <p:nvSpPr>
          <p:cNvPr id="19462" name="Text Box 6"/>
          <p:cNvSpPr txBox="1">
            <a:spLocks noChangeArrowheads="1"/>
          </p:cNvSpPr>
          <p:nvPr/>
        </p:nvSpPr>
        <p:spPr bwMode="auto">
          <a:xfrm>
            <a:off x="1127125" y="3925888"/>
            <a:ext cx="7102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9463" name="Text Box 7"/>
          <p:cNvSpPr txBox="1">
            <a:spLocks noChangeArrowheads="1"/>
          </p:cNvSpPr>
          <p:nvPr/>
        </p:nvSpPr>
        <p:spPr bwMode="auto">
          <a:xfrm>
            <a:off x="533400" y="1752600"/>
            <a:ext cx="3902075"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t>“ </a:t>
            </a:r>
            <a:r>
              <a:rPr lang="pt-BR" sz="2000"/>
              <a:t>A vereda que vos tenho proposto, disse Ele, é estreita; a porta é de difícil entrada, pois a regra áurea exclui todo orgulho e interesse egoísta. Há na verdade, uma estrada mais larga, mas seu fim é a destruição. </a:t>
            </a:r>
            <a:r>
              <a:rPr lang="pt-BR" sz="2000">
                <a:solidFill>
                  <a:srgbClr val="FF0000"/>
                </a:solidFill>
              </a:rPr>
              <a:t>Se queres galgar o trilho da vida espiritual, deveis ascender continuamente, pois sua direção é para cima.</a:t>
            </a:r>
            <a:r>
              <a:rPr lang="pt-BR" sz="2000"/>
              <a:t> </a:t>
            </a:r>
            <a:r>
              <a:rPr lang="pt-BR" sz="2000">
                <a:solidFill>
                  <a:srgbClr val="FFFF00"/>
                </a:solidFill>
              </a:rPr>
              <a:t>Precisais marchar com os poucos; a multidão preferirá o caminho descendente</a:t>
            </a:r>
            <a:r>
              <a:rPr lang="pt-BR" sz="2000"/>
              <a:t>.” RSM, 115</a:t>
            </a:r>
          </a:p>
        </p:txBody>
      </p:sp>
      <p:pic>
        <p:nvPicPr>
          <p:cNvPr id="19465" name="Picture 9" descr="OQAAAI0vh1VkjPCQTLPQIeEBtI5MdhWMQk3zBeBJU5mwE2RCbt43hg7xzVZvauCTr-Cl0RY04rV0LVonaNbV7mzir0EAm1T1UO4ibghYwcWGD4ZSNrOv1Gf9aoL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2133600"/>
            <a:ext cx="2895600" cy="4267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5"/>
          <p:cNvSpPr>
            <a:spLocks noChangeArrowheads="1"/>
          </p:cNvSpPr>
          <p:nvPr/>
        </p:nvSpPr>
        <p:spPr bwMode="auto">
          <a:xfrm>
            <a:off x="228600" y="457200"/>
            <a:ext cx="891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b="1">
                <a:solidFill>
                  <a:srgbClr val="FF0000"/>
                </a:solidFill>
              </a:rPr>
              <a:t>NO INICIO DA IGREJA ADVENTISTA (PIONEIROS)</a:t>
            </a:r>
          </a:p>
        </p:txBody>
      </p:sp>
      <p:sp>
        <p:nvSpPr>
          <p:cNvPr id="20486" name="Text Box 6"/>
          <p:cNvSpPr txBox="1">
            <a:spLocks noChangeArrowheads="1"/>
          </p:cNvSpPr>
          <p:nvPr/>
        </p:nvSpPr>
        <p:spPr bwMode="auto">
          <a:xfrm>
            <a:off x="365125" y="1563688"/>
            <a:ext cx="8321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0487" name="Text Box 7"/>
          <p:cNvSpPr txBox="1">
            <a:spLocks noChangeArrowheads="1"/>
          </p:cNvSpPr>
          <p:nvPr/>
        </p:nvSpPr>
        <p:spPr bwMode="auto">
          <a:xfrm>
            <a:off x="517525" y="1258888"/>
            <a:ext cx="8093075"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t>“Desde o início, nossa obra teve caráter empreendedor. </a:t>
            </a:r>
            <a:r>
              <a:rPr lang="pt-BR">
                <a:solidFill>
                  <a:srgbClr val="FFFF00"/>
                </a:solidFill>
              </a:rPr>
              <a:t>Reduzido era o nosso número</a:t>
            </a:r>
            <a:r>
              <a:rPr lang="pt-BR"/>
              <a:t>, e em sua maior parte procedente das classes mais pobres. Nossas idéias eram quase desconhecidas do mundo. Não tínhamos casas de culto, possuíamos poucas publicações, e reduzidíssimas facilidades para levar avante a nossa obra.” TM  24</a:t>
            </a:r>
          </a:p>
        </p:txBody>
      </p:sp>
      <p:sp>
        <p:nvSpPr>
          <p:cNvPr id="20488" name="Text Box 8"/>
          <p:cNvSpPr txBox="1">
            <a:spLocks noChangeArrowheads="1"/>
          </p:cNvSpPr>
          <p:nvPr/>
        </p:nvSpPr>
        <p:spPr bwMode="auto">
          <a:xfrm>
            <a:off x="631825" y="4343400"/>
            <a:ext cx="805497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t>“</a:t>
            </a:r>
            <a:r>
              <a:rPr lang="pt-BR">
                <a:solidFill>
                  <a:srgbClr val="FF0000"/>
                </a:solidFill>
              </a:rPr>
              <a:t>Éramos realmente um povo peculiar. Poucos em número</a:t>
            </a:r>
            <a:r>
              <a:rPr lang="pt-BR"/>
              <a:t>, destituídos de fortuna, sem sabedoria ou honras mundanas; todavia acreditávamos em Deus, e éramos fortes e bem sucedidos, um terror para os que faziam o mal.” TS 2, 205</a:t>
            </a:r>
          </a:p>
        </p:txBody>
      </p:sp>
      <p:sp>
        <p:nvSpPr>
          <p:cNvPr id="20489" name="Text Box 9"/>
          <p:cNvSpPr txBox="1">
            <a:spLocks noChangeArrowheads="1"/>
          </p:cNvSpPr>
          <p:nvPr/>
        </p:nvSpPr>
        <p:spPr bwMode="auto">
          <a:xfrm>
            <a:off x="77724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solidFill>
                  <a:srgbClr val="00FF00"/>
                </a:solidFill>
              </a:rPr>
              <a:t>Cont.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 Box 4"/>
          <p:cNvSpPr txBox="1">
            <a:spLocks noChangeArrowheads="1"/>
          </p:cNvSpPr>
          <p:nvPr/>
        </p:nvSpPr>
        <p:spPr bwMode="auto">
          <a:xfrm>
            <a:off x="593725" y="496888"/>
            <a:ext cx="79406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sz="2800"/>
              <a:t>“... </a:t>
            </a:r>
            <a:r>
              <a:rPr lang="pt-BR" sz="2800">
                <a:solidFill>
                  <a:srgbClr val="FF0000"/>
                </a:solidFill>
              </a:rPr>
              <a:t>O número de membros era pequeno</a:t>
            </a:r>
            <a:r>
              <a:rPr lang="pt-BR" sz="2800"/>
              <a:t>, e éramos considerados como fanáticos.” OE, 321</a:t>
            </a:r>
          </a:p>
        </p:txBody>
      </p:sp>
      <p:pic>
        <p:nvPicPr>
          <p:cNvPr id="21514" name="Picture 10" descr="pioneiros-adventist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4114800" cy="4800600"/>
          </a:xfrm>
          <a:prstGeom prst="rect">
            <a:avLst/>
          </a:prstGeom>
          <a:noFill/>
          <a:extLst>
            <a:ext uri="{909E8E84-426E-40DD-AFC4-6F175D3DCCD1}">
              <a14:hiddenFill xmlns:a14="http://schemas.microsoft.com/office/drawing/2010/main">
                <a:solidFill>
                  <a:srgbClr val="FFFFFF"/>
                </a:solidFill>
              </a14:hiddenFill>
            </a:ext>
          </a:extLst>
        </p:spPr>
      </p:pic>
      <p:pic>
        <p:nvPicPr>
          <p:cNvPr id="21516" name="Picture 12" descr="HERIS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1524000"/>
            <a:ext cx="3886200" cy="480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Órbita">
  <a:themeElements>
    <a:clrScheme name="Órbita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Órbita">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Órbita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Órbita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Órbita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Órbita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Órbita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Órbita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Órbita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Órbita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Órbita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Orbit</Template>
  <TotalTime>556</TotalTime>
  <Words>1859</Words>
  <Application>Microsoft Office PowerPoint</Application>
  <PresentationFormat>Apresentação na tela (4:3)</PresentationFormat>
  <Paragraphs>53</Paragraphs>
  <Slides>21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21</vt:i4>
      </vt:variant>
    </vt:vector>
  </HeadingPairs>
  <TitlesOfParts>
    <vt:vector size="25" baseType="lpstr">
      <vt:lpstr>Arial</vt:lpstr>
      <vt:lpstr>Times New Roman</vt:lpstr>
      <vt:lpstr>Wingdings</vt:lpstr>
      <vt:lpstr>Órbita</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Silas</dc:creator>
  <cp:lastModifiedBy>Silas Jakel</cp:lastModifiedBy>
  <cp:revision>10</cp:revision>
  <cp:lastPrinted>1601-01-01T00:00:00Z</cp:lastPrinted>
  <dcterms:created xsi:type="dcterms:W3CDTF">1601-01-01T00:00:00Z</dcterms:created>
  <dcterms:modified xsi:type="dcterms:W3CDTF">2012-01-29T13:33:21Z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