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7" r:id="rId11"/>
    <p:sldId id="268" r:id="rId12"/>
    <p:sldId id="266" r:id="rId13"/>
    <p:sldId id="270" r:id="rId14"/>
    <p:sldId id="271" r:id="rId15"/>
    <p:sldId id="272" r:id="rId16"/>
    <p:sldId id="273" r:id="rId17"/>
    <p:sldId id="274" r:id="rId18"/>
    <p:sldId id="275" r:id="rId19"/>
    <p:sldId id="276" r:id="rId20"/>
    <p:sldId id="269"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51" autoAdjust="0"/>
  </p:normalViewPr>
  <p:slideViewPr>
    <p:cSldViewPr>
      <p:cViewPr varScale="1">
        <p:scale>
          <a:sx n="75" d="100"/>
          <a:sy n="75" d="100"/>
        </p:scale>
        <p:origin x="-12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6A8091-0B09-46ED-B2B0-16FA582BF641}" type="datetimeFigureOut">
              <a:rPr lang="pt-BR" smtClean="0"/>
              <a:t>15/12/2012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EC8006-B20D-4A4A-8B7D-74E6272F7442}" type="slidenum">
              <a:rPr lang="pt-BR" smtClean="0"/>
              <a:t>‹nº›</a:t>
            </a:fld>
            <a:endParaRPr lang="pt-BR"/>
          </a:p>
        </p:txBody>
      </p:sp>
    </p:spTree>
    <p:extLst>
      <p:ext uri="{BB962C8B-B14F-4D97-AF65-F5344CB8AC3E}">
        <p14:creationId xmlns:p14="http://schemas.microsoft.com/office/powerpoint/2010/main" val="3234316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smtClean="0"/>
          </a:p>
        </p:txBody>
      </p:sp>
      <p:sp>
        <p:nvSpPr>
          <p:cNvPr id="66564" name="Espaço Reservado para Número de Slid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92D08D-1E14-4156-915D-5CD992A940AB}" type="slidenum">
              <a:rPr lang="pt-BR" smtClean="0"/>
              <a:pPr fontAlgn="base">
                <a:spcBef>
                  <a:spcPct val="0"/>
                </a:spcBef>
                <a:spcAft>
                  <a:spcPct val="0"/>
                </a:spcAft>
                <a:defRPr/>
              </a:pPr>
              <a:t>20</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340998BD-EE1E-49D6-8FDC-EE570AF99650}" type="datetimeFigureOut">
              <a:rPr lang="pt-BR" smtClean="0"/>
              <a:t>15/12/2012</a:t>
            </a:fld>
            <a:endParaRPr lang="pt-BR"/>
          </a:p>
        </p:txBody>
      </p:sp>
      <p:sp>
        <p:nvSpPr>
          <p:cNvPr id="23" name="Slide Number Placeholder 22"/>
          <p:cNvSpPr>
            <a:spLocks noGrp="1"/>
          </p:cNvSpPr>
          <p:nvPr>
            <p:ph type="sldNum" sz="quarter" idx="11"/>
          </p:nvPr>
        </p:nvSpPr>
        <p:spPr/>
        <p:txBody>
          <a:bodyPr/>
          <a:lstStyle/>
          <a:p>
            <a:fld id="{41C594E5-4DB7-4632-B792-3ACC70AB1633}" type="slidenum">
              <a:rPr lang="pt-BR" smtClean="0"/>
              <a:t>‹nº›</a:t>
            </a:fld>
            <a:endParaRPr lang="pt-BR"/>
          </a:p>
        </p:txBody>
      </p:sp>
      <p:sp>
        <p:nvSpPr>
          <p:cNvPr id="24" name="Footer Placeholder 23"/>
          <p:cNvSpPr>
            <a:spLocks noGrp="1"/>
          </p:cNvSpPr>
          <p:nvPr>
            <p:ph type="ftr" sz="quarter" idx="12"/>
          </p:nvPr>
        </p:nvSpPr>
        <p:spPr/>
        <p:txBody>
          <a:bodyPr/>
          <a:lstStyle/>
          <a:p>
            <a:endParaRPr lang="pt-BR"/>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pt-BR" smtClean="0"/>
              <a:t>Clique para editar o título mestre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340998BD-EE1E-49D6-8FDC-EE570AF99650}" type="datetimeFigureOut">
              <a:rPr lang="pt-BR" smtClean="0"/>
              <a:t>15/12/2012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1C594E5-4DB7-4632-B792-3ACC70AB1633}"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340998BD-EE1E-49D6-8FDC-EE570AF99650}" type="datetimeFigureOut">
              <a:rPr lang="pt-BR" smtClean="0"/>
              <a:t>15/12/2012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1C594E5-4DB7-4632-B792-3ACC70AB1633}"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2" name="Date Placeholder 11"/>
          <p:cNvSpPr>
            <a:spLocks noGrp="1"/>
          </p:cNvSpPr>
          <p:nvPr>
            <p:ph type="dt" sz="half" idx="14"/>
          </p:nvPr>
        </p:nvSpPr>
        <p:spPr/>
        <p:txBody>
          <a:bodyPr/>
          <a:lstStyle/>
          <a:p>
            <a:fld id="{340998BD-EE1E-49D6-8FDC-EE570AF99650}" type="datetimeFigureOut">
              <a:rPr lang="pt-BR" smtClean="0"/>
              <a:t>15/12/2012</a:t>
            </a:fld>
            <a:endParaRPr lang="pt-BR"/>
          </a:p>
        </p:txBody>
      </p:sp>
      <p:sp>
        <p:nvSpPr>
          <p:cNvPr id="19" name="Slide Number Placeholder 18"/>
          <p:cNvSpPr>
            <a:spLocks noGrp="1"/>
          </p:cNvSpPr>
          <p:nvPr>
            <p:ph type="sldNum" sz="quarter" idx="15"/>
          </p:nvPr>
        </p:nvSpPr>
        <p:spPr/>
        <p:txBody>
          <a:bodyPr/>
          <a:lstStyle/>
          <a:p>
            <a:fld id="{41C594E5-4DB7-4632-B792-3ACC70AB1633}" type="slidenum">
              <a:rPr lang="pt-BR" smtClean="0"/>
              <a:t>‹nº›</a:t>
            </a:fld>
            <a:endParaRPr lang="pt-BR"/>
          </a:p>
        </p:txBody>
      </p:sp>
      <p:sp>
        <p:nvSpPr>
          <p:cNvPr id="21" name="Footer Placeholder 20"/>
          <p:cNvSpPr>
            <a:spLocks noGrp="1"/>
          </p:cNvSpPr>
          <p:nvPr>
            <p:ph type="ftr" sz="quarter" idx="16"/>
          </p:nvPr>
        </p:nvSpPr>
        <p:spPr/>
        <p:txBody>
          <a:bodyPr/>
          <a:lstStyle/>
          <a:p>
            <a:endParaRPr lang="pt-BR"/>
          </a:p>
        </p:txBody>
      </p:sp>
      <p:sp>
        <p:nvSpPr>
          <p:cNvPr id="8" name="Title 7"/>
          <p:cNvSpPr>
            <a:spLocks noGrp="1"/>
          </p:cNvSpPr>
          <p:nvPr>
            <p:ph type="title"/>
          </p:nvPr>
        </p:nvSpPr>
        <p:spPr/>
        <p:txBody>
          <a:bodyPr/>
          <a:lstStyle/>
          <a:p>
            <a:r>
              <a:rPr lang="pt-BR" smtClean="0"/>
              <a:t>Clique para editar o título mestre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6" name="Date Placeholder 15"/>
          <p:cNvSpPr>
            <a:spLocks noGrp="1"/>
          </p:cNvSpPr>
          <p:nvPr>
            <p:ph type="dt" sz="half" idx="10"/>
          </p:nvPr>
        </p:nvSpPr>
        <p:spPr/>
        <p:txBody>
          <a:bodyPr/>
          <a:lstStyle/>
          <a:p>
            <a:fld id="{340998BD-EE1E-49D6-8FDC-EE570AF99650}" type="datetimeFigureOut">
              <a:rPr lang="pt-BR" smtClean="0"/>
              <a:t>15/12/2012</a:t>
            </a:fld>
            <a:endParaRPr lang="pt-BR"/>
          </a:p>
        </p:txBody>
      </p:sp>
      <p:sp>
        <p:nvSpPr>
          <p:cNvPr id="20" name="Slide Number Placeholder 19"/>
          <p:cNvSpPr>
            <a:spLocks noGrp="1"/>
          </p:cNvSpPr>
          <p:nvPr>
            <p:ph type="sldNum" sz="quarter" idx="11"/>
          </p:nvPr>
        </p:nvSpPr>
        <p:spPr/>
        <p:txBody>
          <a:bodyPr/>
          <a:lstStyle/>
          <a:p>
            <a:fld id="{41C594E5-4DB7-4632-B792-3ACC70AB1633}" type="slidenum">
              <a:rPr lang="pt-BR" smtClean="0"/>
              <a:t>‹nº›</a:t>
            </a:fld>
            <a:endParaRPr lang="pt-BR"/>
          </a:p>
        </p:txBody>
      </p:sp>
      <p:sp>
        <p:nvSpPr>
          <p:cNvPr id="21" name="Footer Placeholder 20"/>
          <p:cNvSpPr>
            <a:spLocks noGrp="1"/>
          </p:cNvSpPr>
          <p:nvPr>
            <p:ph type="ftr" sz="quarter" idx="12"/>
          </p:nvPr>
        </p:nvSpPr>
        <p:spPr/>
        <p:txBody>
          <a:bodyPr/>
          <a:lstStyle/>
          <a:p>
            <a:endParaRPr lang="pt-BR"/>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pt-BR" smtClean="0"/>
              <a:t>Clique para editar o título mestre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7" name="Title 26"/>
          <p:cNvSpPr>
            <a:spLocks noGrp="1"/>
          </p:cNvSpPr>
          <p:nvPr>
            <p:ph type="title"/>
          </p:nvPr>
        </p:nvSpPr>
        <p:spPr/>
        <p:txBody>
          <a:bodyPr/>
          <a:lstStyle/>
          <a:p>
            <a:r>
              <a:rPr lang="pt-BR" smtClean="0"/>
              <a:t>Clique para editar o título mestre</a:t>
            </a:r>
            <a:endParaRPr lang="en-US" dirty="0"/>
          </a:p>
        </p:txBody>
      </p:sp>
      <p:sp>
        <p:nvSpPr>
          <p:cNvPr id="20" name="Date Placeholder 19"/>
          <p:cNvSpPr>
            <a:spLocks noGrp="1"/>
          </p:cNvSpPr>
          <p:nvPr>
            <p:ph type="dt" sz="half" idx="15"/>
          </p:nvPr>
        </p:nvSpPr>
        <p:spPr/>
        <p:txBody>
          <a:bodyPr/>
          <a:lstStyle/>
          <a:p>
            <a:fld id="{340998BD-EE1E-49D6-8FDC-EE570AF99650}" type="datetimeFigureOut">
              <a:rPr lang="pt-BR" smtClean="0"/>
              <a:t>15/12/2012</a:t>
            </a:fld>
            <a:endParaRPr lang="pt-BR"/>
          </a:p>
        </p:txBody>
      </p:sp>
      <p:sp>
        <p:nvSpPr>
          <p:cNvPr id="25" name="Slide Number Placeholder 24"/>
          <p:cNvSpPr>
            <a:spLocks noGrp="1"/>
          </p:cNvSpPr>
          <p:nvPr>
            <p:ph type="sldNum" sz="quarter" idx="16"/>
          </p:nvPr>
        </p:nvSpPr>
        <p:spPr/>
        <p:txBody>
          <a:bodyPr/>
          <a:lstStyle/>
          <a:p>
            <a:fld id="{41C594E5-4DB7-4632-B792-3ACC70AB1633}" type="slidenum">
              <a:rPr lang="pt-BR" smtClean="0"/>
              <a:t>‹nº›</a:t>
            </a:fld>
            <a:endParaRPr lang="pt-BR"/>
          </a:p>
        </p:txBody>
      </p:sp>
      <p:sp>
        <p:nvSpPr>
          <p:cNvPr id="26" name="Footer Placeholder 25"/>
          <p:cNvSpPr>
            <a:spLocks noGrp="1"/>
          </p:cNvSpPr>
          <p:nvPr>
            <p:ph type="ftr" sz="quarter" idx="17"/>
          </p:nvPr>
        </p:nvSpPr>
        <p:spPr/>
        <p:txBody>
          <a:bodyPr/>
          <a:lstStyle/>
          <a:p>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30" name="Title 29"/>
          <p:cNvSpPr>
            <a:spLocks noGrp="1"/>
          </p:cNvSpPr>
          <p:nvPr>
            <p:ph type="title"/>
          </p:nvPr>
        </p:nvSpPr>
        <p:spPr/>
        <p:txBody>
          <a:bodyPr/>
          <a:lstStyle/>
          <a:p>
            <a:r>
              <a:rPr lang="pt-BR" smtClean="0"/>
              <a:t>Clique para editar o título mestre</a:t>
            </a:r>
            <a:endParaRPr lang="en-US"/>
          </a:p>
        </p:txBody>
      </p:sp>
      <p:sp>
        <p:nvSpPr>
          <p:cNvPr id="20" name="Date Placeholder 19"/>
          <p:cNvSpPr>
            <a:spLocks noGrp="1"/>
          </p:cNvSpPr>
          <p:nvPr>
            <p:ph type="dt" sz="half" idx="16"/>
          </p:nvPr>
        </p:nvSpPr>
        <p:spPr/>
        <p:txBody>
          <a:bodyPr/>
          <a:lstStyle/>
          <a:p>
            <a:fld id="{340998BD-EE1E-49D6-8FDC-EE570AF99650}" type="datetimeFigureOut">
              <a:rPr lang="pt-BR" smtClean="0"/>
              <a:t>15/12/2012</a:t>
            </a:fld>
            <a:endParaRPr lang="pt-BR"/>
          </a:p>
        </p:txBody>
      </p:sp>
      <p:sp>
        <p:nvSpPr>
          <p:cNvPr id="24" name="Slide Number Placeholder 23"/>
          <p:cNvSpPr>
            <a:spLocks noGrp="1"/>
          </p:cNvSpPr>
          <p:nvPr>
            <p:ph type="sldNum" sz="quarter" idx="17"/>
          </p:nvPr>
        </p:nvSpPr>
        <p:spPr/>
        <p:txBody>
          <a:bodyPr/>
          <a:lstStyle/>
          <a:p>
            <a:fld id="{41C594E5-4DB7-4632-B792-3ACC70AB1633}" type="slidenum">
              <a:rPr lang="pt-BR" smtClean="0"/>
              <a:t>‹nº›</a:t>
            </a:fld>
            <a:endParaRPr lang="pt-BR"/>
          </a:p>
        </p:txBody>
      </p:sp>
      <p:sp>
        <p:nvSpPr>
          <p:cNvPr id="29" name="Footer Placeholder 28"/>
          <p:cNvSpPr>
            <a:spLocks noGrp="1"/>
          </p:cNvSpPr>
          <p:nvPr>
            <p:ph type="ftr" sz="quarter" idx="18"/>
          </p:nvPr>
        </p:nvSpPr>
        <p:spPr/>
        <p:txBody>
          <a:bodyPr/>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340998BD-EE1E-49D6-8FDC-EE570AF99650}" type="datetimeFigureOut">
              <a:rPr lang="pt-BR" smtClean="0"/>
              <a:t>15/12/2012</a:t>
            </a:fld>
            <a:endParaRPr lang="pt-BR"/>
          </a:p>
        </p:txBody>
      </p:sp>
      <p:sp>
        <p:nvSpPr>
          <p:cNvPr id="14" name="Slide Number Placeholder 13"/>
          <p:cNvSpPr>
            <a:spLocks noGrp="1"/>
          </p:cNvSpPr>
          <p:nvPr>
            <p:ph type="sldNum" sz="quarter" idx="11"/>
          </p:nvPr>
        </p:nvSpPr>
        <p:spPr/>
        <p:txBody>
          <a:bodyPr/>
          <a:lstStyle/>
          <a:p>
            <a:fld id="{41C594E5-4DB7-4632-B792-3ACC70AB1633}" type="slidenum">
              <a:rPr lang="pt-BR" smtClean="0"/>
              <a:t>‹nº›</a:t>
            </a:fld>
            <a:endParaRPr lang="pt-BR"/>
          </a:p>
        </p:txBody>
      </p:sp>
      <p:sp>
        <p:nvSpPr>
          <p:cNvPr id="18" name="Footer Placeholder 17"/>
          <p:cNvSpPr>
            <a:spLocks noGrp="1"/>
          </p:cNvSpPr>
          <p:nvPr>
            <p:ph type="ftr" sz="quarter" idx="12"/>
          </p:nvPr>
        </p:nvSpPr>
        <p:spPr/>
        <p:txBody>
          <a:bodyPr/>
          <a:lstStyle/>
          <a:p>
            <a:endParaRPr lang="pt-BR"/>
          </a:p>
        </p:txBody>
      </p:sp>
      <p:sp>
        <p:nvSpPr>
          <p:cNvPr id="15" name="Title 14"/>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340998BD-EE1E-49D6-8FDC-EE570AF99650}" type="datetimeFigureOut">
              <a:rPr lang="pt-BR" smtClean="0"/>
              <a:t>15/12/2012</a:t>
            </a:fld>
            <a:endParaRPr lang="pt-BR"/>
          </a:p>
        </p:txBody>
      </p:sp>
      <p:sp>
        <p:nvSpPr>
          <p:cNvPr id="12" name="Slide Number Placeholder 11"/>
          <p:cNvSpPr>
            <a:spLocks noGrp="1"/>
          </p:cNvSpPr>
          <p:nvPr>
            <p:ph type="sldNum" sz="quarter" idx="11"/>
          </p:nvPr>
        </p:nvSpPr>
        <p:spPr/>
        <p:txBody>
          <a:bodyPr/>
          <a:lstStyle/>
          <a:p>
            <a:fld id="{41C594E5-4DB7-4632-B792-3ACC70AB1633}" type="slidenum">
              <a:rPr lang="pt-BR" smtClean="0"/>
              <a:t>‹nº›</a:t>
            </a:fld>
            <a:endParaRPr lang="pt-BR"/>
          </a:p>
        </p:txBody>
      </p:sp>
      <p:sp>
        <p:nvSpPr>
          <p:cNvPr id="13" name="Footer Placeholder 12"/>
          <p:cNvSpPr>
            <a:spLocks noGrp="1"/>
          </p:cNvSpPr>
          <p:nvPr>
            <p:ph type="ftr" sz="quarter" idx="12"/>
          </p:nvPr>
        </p:nvSpPr>
        <p:spPr/>
        <p:txBody>
          <a:bodyPr/>
          <a:lstStyle/>
          <a:p>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pt-BR" smtClean="0"/>
              <a:t>Clique para editar o título mestre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3" name="Date Placeholder 12"/>
          <p:cNvSpPr>
            <a:spLocks noGrp="1"/>
          </p:cNvSpPr>
          <p:nvPr>
            <p:ph type="dt" sz="half" idx="15"/>
          </p:nvPr>
        </p:nvSpPr>
        <p:spPr/>
        <p:txBody>
          <a:bodyPr/>
          <a:lstStyle/>
          <a:p>
            <a:fld id="{340998BD-EE1E-49D6-8FDC-EE570AF99650}" type="datetimeFigureOut">
              <a:rPr lang="pt-BR" smtClean="0"/>
              <a:t>15/12/2012</a:t>
            </a:fld>
            <a:endParaRPr lang="pt-BR"/>
          </a:p>
        </p:txBody>
      </p:sp>
      <p:sp>
        <p:nvSpPr>
          <p:cNvPr id="18" name="Slide Number Placeholder 17"/>
          <p:cNvSpPr>
            <a:spLocks noGrp="1"/>
          </p:cNvSpPr>
          <p:nvPr>
            <p:ph type="sldNum" sz="quarter" idx="16"/>
          </p:nvPr>
        </p:nvSpPr>
        <p:spPr/>
        <p:txBody>
          <a:bodyPr/>
          <a:lstStyle/>
          <a:p>
            <a:fld id="{41C594E5-4DB7-4632-B792-3ACC70AB1633}" type="slidenum">
              <a:rPr lang="pt-BR" smtClean="0"/>
              <a:t>‹nº›</a:t>
            </a:fld>
            <a:endParaRPr lang="pt-BR"/>
          </a:p>
        </p:txBody>
      </p:sp>
      <p:sp>
        <p:nvSpPr>
          <p:cNvPr id="20" name="Footer Placeholder 19"/>
          <p:cNvSpPr>
            <a:spLocks noGrp="1"/>
          </p:cNvSpPr>
          <p:nvPr>
            <p:ph type="ftr" sz="quarter" idx="17"/>
          </p:nvPr>
        </p:nvSpPr>
        <p:spPr/>
        <p:txBody>
          <a:bodyPr/>
          <a:lstStyle/>
          <a:p>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pt-BR" smtClean="0"/>
              <a:t>Clique para editar o texto mestre</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pt-BR" smtClean="0"/>
              <a:t>Clique para editar o título mestre</a:t>
            </a:r>
            <a:endParaRPr lang="en-US" dirty="0"/>
          </a:p>
        </p:txBody>
      </p:sp>
      <p:sp>
        <p:nvSpPr>
          <p:cNvPr id="13" name="Date Placeholder 12"/>
          <p:cNvSpPr>
            <a:spLocks noGrp="1"/>
          </p:cNvSpPr>
          <p:nvPr>
            <p:ph type="dt" sz="half" idx="14"/>
          </p:nvPr>
        </p:nvSpPr>
        <p:spPr/>
        <p:txBody>
          <a:bodyPr/>
          <a:lstStyle/>
          <a:p>
            <a:fld id="{340998BD-EE1E-49D6-8FDC-EE570AF99650}" type="datetimeFigureOut">
              <a:rPr lang="pt-BR" smtClean="0"/>
              <a:t>15/12/2012</a:t>
            </a:fld>
            <a:endParaRPr lang="pt-BR"/>
          </a:p>
        </p:txBody>
      </p:sp>
      <p:sp>
        <p:nvSpPr>
          <p:cNvPr id="20" name="Slide Number Placeholder 19"/>
          <p:cNvSpPr>
            <a:spLocks noGrp="1"/>
          </p:cNvSpPr>
          <p:nvPr>
            <p:ph type="sldNum" sz="quarter" idx="15"/>
          </p:nvPr>
        </p:nvSpPr>
        <p:spPr/>
        <p:txBody>
          <a:bodyPr/>
          <a:lstStyle/>
          <a:p>
            <a:fld id="{41C594E5-4DB7-4632-B792-3ACC70AB1633}" type="slidenum">
              <a:rPr lang="pt-BR" smtClean="0"/>
              <a:t>‹nº›</a:t>
            </a:fld>
            <a:endParaRPr lang="pt-BR"/>
          </a:p>
        </p:txBody>
      </p:sp>
      <p:sp>
        <p:nvSpPr>
          <p:cNvPr id="21" name="Footer Placeholder 20"/>
          <p:cNvSpPr>
            <a:spLocks noGrp="1"/>
          </p:cNvSpPr>
          <p:nvPr>
            <p:ph type="ftr" sz="quarter" idx="16"/>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340998BD-EE1E-49D6-8FDC-EE570AF99650}" type="datetimeFigureOut">
              <a:rPr lang="pt-BR" smtClean="0"/>
              <a:t>15/12/2012</a:t>
            </a:fld>
            <a:endParaRPr lang="pt-BR"/>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pt-BR"/>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41C594E5-4DB7-4632-B792-3ACC70AB1633}" type="slidenum">
              <a:rPr lang="pt-BR" smtClean="0"/>
              <a:t>‹nº›</a:t>
            </a:fld>
            <a:endParaRPr lang="pt-B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0040" y="980728"/>
            <a:ext cx="7772400" cy="2907755"/>
          </a:xfrm>
        </p:spPr>
        <p:txBody>
          <a:bodyPr>
            <a:noAutofit/>
          </a:bodyPr>
          <a:lstStyle/>
          <a:p>
            <a:pPr algn="ctr"/>
            <a:r>
              <a:rPr lang="pt-BR" sz="6600" b="1" dirty="0">
                <a:solidFill>
                  <a:srgbClr val="FFFF00"/>
                </a:solidFill>
              </a:rPr>
              <a:t>PODE UM HOMEM DIVORCIADO SER PASTOR</a:t>
            </a:r>
            <a:r>
              <a:rPr lang="pt-BR" sz="6600" b="1" dirty="0" smtClean="0">
                <a:solidFill>
                  <a:srgbClr val="FFFF00"/>
                </a:solidFill>
              </a:rPr>
              <a:t>?</a:t>
            </a:r>
            <a:endParaRPr lang="pt-BR" sz="6600" dirty="0">
              <a:solidFill>
                <a:srgbClr val="FFFF00"/>
              </a:solidFill>
            </a:endParaRPr>
          </a:p>
        </p:txBody>
      </p:sp>
      <p:sp>
        <p:nvSpPr>
          <p:cNvPr id="4" name="CaixaDeTexto 3"/>
          <p:cNvSpPr txBox="1"/>
          <p:nvPr/>
        </p:nvSpPr>
        <p:spPr>
          <a:xfrm>
            <a:off x="232610" y="5365665"/>
            <a:ext cx="8731878" cy="1015663"/>
          </a:xfrm>
          <a:prstGeom prst="rect">
            <a:avLst/>
          </a:prstGeom>
          <a:noFill/>
        </p:spPr>
        <p:txBody>
          <a:bodyPr wrap="none" rtlCol="0">
            <a:spAutoFit/>
          </a:bodyPr>
          <a:lstStyle/>
          <a:p>
            <a:r>
              <a:rPr lang="pt-BR" sz="6000" b="1" dirty="0">
                <a:solidFill>
                  <a:srgbClr val="FF0000"/>
                </a:solidFill>
                <a:latin typeface="Arial Narrow" pitchFamily="34" charset="0"/>
              </a:rPr>
              <a:t>Não! </a:t>
            </a:r>
            <a:r>
              <a:rPr lang="pt-BR" sz="6000" b="1" dirty="0" smtClean="0">
                <a:solidFill>
                  <a:srgbClr val="FF0000"/>
                </a:solidFill>
                <a:latin typeface="Arial Narrow" pitchFamily="34" charset="0"/>
              </a:rPr>
              <a:t>10 Motivos </a:t>
            </a:r>
            <a:r>
              <a:rPr lang="pt-BR" sz="6000" b="1" dirty="0">
                <a:solidFill>
                  <a:srgbClr val="FF0000"/>
                </a:solidFill>
                <a:latin typeface="Arial Narrow" pitchFamily="34" charset="0"/>
              </a:rPr>
              <a:t>o </a:t>
            </a:r>
            <a:r>
              <a:rPr lang="pt-BR" sz="6000" b="1" dirty="0" smtClean="0">
                <a:solidFill>
                  <a:srgbClr val="FF0000"/>
                </a:solidFill>
                <a:latin typeface="Arial Narrow" pitchFamily="34" charset="0"/>
              </a:rPr>
              <a:t>Impedem</a:t>
            </a:r>
            <a:r>
              <a:rPr lang="pt-BR" sz="6000" b="1" dirty="0">
                <a:solidFill>
                  <a:srgbClr val="FF0000"/>
                </a:solidFill>
                <a:latin typeface="Arial Narrow" pitchFamily="34" charset="0"/>
              </a:rPr>
              <a:t>!</a:t>
            </a:r>
            <a:endParaRPr lang="pt-BR" sz="6000" dirty="0">
              <a:solidFill>
                <a:srgbClr val="FF0000"/>
              </a:solidFill>
              <a:latin typeface="Arial Narrow" pitchFamily="34" charset="0"/>
            </a:endParaRPr>
          </a:p>
        </p:txBody>
      </p:sp>
    </p:spTree>
    <p:extLst>
      <p:ext uri="{BB962C8B-B14F-4D97-AF65-F5344CB8AC3E}">
        <p14:creationId xmlns:p14="http://schemas.microsoft.com/office/powerpoint/2010/main" val="2268895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403648" y="116632"/>
            <a:ext cx="7128792" cy="1569660"/>
          </a:xfrm>
          <a:prstGeom prst="rect">
            <a:avLst/>
          </a:prstGeom>
        </p:spPr>
        <p:txBody>
          <a:bodyPr wrap="square">
            <a:spAutoFit/>
          </a:bodyPr>
          <a:lstStyle/>
          <a:p>
            <a:pPr algn="ctr"/>
            <a:r>
              <a:rPr lang="pt-BR" sz="3200" b="1" dirty="0" smtClean="0">
                <a:solidFill>
                  <a:srgbClr val="FFC000"/>
                </a:solidFill>
              </a:rPr>
              <a:t>Ele Desonra </a:t>
            </a:r>
            <a:r>
              <a:rPr lang="pt-BR" sz="3200" b="1" dirty="0">
                <a:solidFill>
                  <a:srgbClr val="FFC000"/>
                </a:solidFill>
              </a:rPr>
              <a:t>o </a:t>
            </a:r>
            <a:r>
              <a:rPr lang="pt-BR" sz="3200" b="1" dirty="0" smtClean="0">
                <a:solidFill>
                  <a:srgbClr val="FFC000"/>
                </a:solidFill>
              </a:rPr>
              <a:t>Gesto de </a:t>
            </a:r>
            <a:r>
              <a:rPr lang="pt-BR" sz="3200" b="1" dirty="0" err="1" smtClean="0">
                <a:solidFill>
                  <a:srgbClr val="FFC000"/>
                </a:solidFill>
              </a:rPr>
              <a:t>Ex-Pastores</a:t>
            </a:r>
            <a:r>
              <a:rPr lang="pt-BR" sz="3200" b="1" dirty="0" smtClean="0">
                <a:solidFill>
                  <a:srgbClr val="FFC000"/>
                </a:solidFill>
              </a:rPr>
              <a:t> </a:t>
            </a:r>
            <a:r>
              <a:rPr lang="pt-BR" sz="3200" b="1" dirty="0">
                <a:solidFill>
                  <a:srgbClr val="FFC000"/>
                </a:solidFill>
              </a:rPr>
              <a:t>que </a:t>
            </a:r>
            <a:r>
              <a:rPr lang="pt-BR" sz="3200" b="1" dirty="0" smtClean="0">
                <a:solidFill>
                  <a:srgbClr val="FFC000"/>
                </a:solidFill>
              </a:rPr>
              <a:t>Abandonaram </a:t>
            </a:r>
            <a:r>
              <a:rPr lang="pt-BR" sz="3200" b="1" dirty="0">
                <a:solidFill>
                  <a:srgbClr val="FFC000"/>
                </a:solidFill>
              </a:rPr>
              <a:t>o </a:t>
            </a:r>
            <a:r>
              <a:rPr lang="pt-BR" sz="3200" b="1" dirty="0" smtClean="0">
                <a:solidFill>
                  <a:srgbClr val="FFC000"/>
                </a:solidFill>
              </a:rPr>
              <a:t>Ministério </a:t>
            </a:r>
            <a:r>
              <a:rPr lang="pt-BR" sz="3200" b="1" dirty="0">
                <a:solidFill>
                  <a:srgbClr val="FFC000"/>
                </a:solidFill>
              </a:rPr>
              <a:t>por </a:t>
            </a:r>
            <a:r>
              <a:rPr lang="pt-BR" sz="3200" b="1" dirty="0" smtClean="0">
                <a:solidFill>
                  <a:srgbClr val="FFC000"/>
                </a:solidFill>
              </a:rPr>
              <a:t/>
            </a:r>
            <a:br>
              <a:rPr lang="pt-BR" sz="3200" b="1" dirty="0" smtClean="0">
                <a:solidFill>
                  <a:srgbClr val="FFC000"/>
                </a:solidFill>
              </a:rPr>
            </a:br>
            <a:r>
              <a:rPr lang="pt-BR" sz="3200" b="1" dirty="0" smtClean="0">
                <a:solidFill>
                  <a:srgbClr val="FFC000"/>
                </a:solidFill>
              </a:rPr>
              <a:t>Fracassarem </a:t>
            </a:r>
            <a:r>
              <a:rPr lang="pt-BR" sz="3200" b="1" dirty="0">
                <a:solidFill>
                  <a:srgbClr val="FFC000"/>
                </a:solidFill>
              </a:rPr>
              <a:t>no </a:t>
            </a:r>
            <a:r>
              <a:rPr lang="pt-BR" sz="3200" b="1" dirty="0" smtClean="0">
                <a:solidFill>
                  <a:srgbClr val="FFC000"/>
                </a:solidFill>
              </a:rPr>
              <a:t>Casamento</a:t>
            </a:r>
            <a:r>
              <a:rPr lang="pt-BR" sz="3200" b="1" dirty="0">
                <a:solidFill>
                  <a:srgbClr val="FFC000"/>
                </a:solidFill>
              </a:rPr>
              <a:t>.</a:t>
            </a:r>
            <a:endParaRPr lang="pt-BR" sz="3200" dirty="0">
              <a:solidFill>
                <a:srgbClr val="FFC000"/>
              </a:solidFill>
            </a:endParaRPr>
          </a:p>
        </p:txBody>
      </p:sp>
      <p:sp>
        <p:nvSpPr>
          <p:cNvPr id="3" name="Retângulo 2"/>
          <p:cNvSpPr/>
          <p:nvPr/>
        </p:nvSpPr>
        <p:spPr>
          <a:xfrm>
            <a:off x="251520" y="1772816"/>
            <a:ext cx="8640960" cy="4832092"/>
          </a:xfrm>
          <a:prstGeom prst="rect">
            <a:avLst/>
          </a:prstGeom>
        </p:spPr>
        <p:txBody>
          <a:bodyPr wrap="square">
            <a:spAutoFit/>
          </a:bodyPr>
          <a:lstStyle/>
          <a:p>
            <a:pPr algn="just"/>
            <a:r>
              <a:rPr lang="pt-BR" sz="2800" dirty="0">
                <a:latin typeface="Times New Roman" pitchFamily="18" charset="0"/>
                <a:cs typeface="Times New Roman" pitchFamily="18" charset="0"/>
              </a:rPr>
              <a:t>Há diversos casos de pastores que, apesar de terem o chamado de Deus para o ministério, tiveram a dignidade e a nobreza de abandoná-lo após se desqualificarem devido ao divórcio, separação ou conduta. Quando alguém insiste em permanecer no ministério nessas condições está desonrando a Deus e a esses homens dignos que entenderam que não era mais a vontade de Deus a sua liderança sobre o Seu povo. Quando alguém assim permanece no ministério, na verdade está se julgando muito importante e indispensável para o trabalho de Deus (</a:t>
            </a:r>
            <a:r>
              <a:rPr lang="pt-BR" sz="2800" dirty="0">
                <a:solidFill>
                  <a:srgbClr val="FFFF00"/>
                </a:solidFill>
                <a:latin typeface="Times New Roman" pitchFamily="18" charset="0"/>
                <a:cs typeface="Times New Roman" pitchFamily="18" charset="0"/>
              </a:rPr>
              <a:t>Luc. 17:10</a:t>
            </a:r>
            <a:r>
              <a:rPr lang="pt-BR" sz="2800" dirty="0">
                <a:latin typeface="Times New Roman" pitchFamily="18" charset="0"/>
                <a:cs typeface="Times New Roman" pitchFamily="18" charset="0"/>
              </a:rPr>
              <a:t>).</a:t>
            </a:r>
            <a:endParaRPr lang="pt-BR" sz="2600" dirty="0">
              <a:solidFill>
                <a:srgbClr val="FFFFFF"/>
              </a:solidFill>
              <a:latin typeface="Times New Roman" pitchFamily="18" charset="0"/>
              <a:cs typeface="Times New Roman" pitchFamily="18" charset="0"/>
            </a:endParaRPr>
          </a:p>
        </p:txBody>
      </p:sp>
      <p:sp>
        <p:nvSpPr>
          <p:cNvPr id="4" name="Retângulo 3"/>
          <p:cNvSpPr/>
          <p:nvPr/>
        </p:nvSpPr>
        <p:spPr>
          <a:xfrm>
            <a:off x="107504" y="-27384"/>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667071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87624" y="116632"/>
            <a:ext cx="7956376" cy="1200329"/>
          </a:xfrm>
          <a:prstGeom prst="rect">
            <a:avLst/>
          </a:prstGeom>
        </p:spPr>
        <p:txBody>
          <a:bodyPr wrap="square">
            <a:spAutoFit/>
          </a:bodyPr>
          <a:lstStyle/>
          <a:p>
            <a:pPr algn="ctr"/>
            <a:r>
              <a:rPr lang="pt-BR" sz="3600" b="1" dirty="0" smtClean="0">
                <a:solidFill>
                  <a:srgbClr val="FFC000"/>
                </a:solidFill>
              </a:rPr>
              <a:t>Ele Destruiu </a:t>
            </a:r>
            <a:r>
              <a:rPr lang="pt-BR" sz="3600" b="1" dirty="0">
                <a:solidFill>
                  <a:srgbClr val="FFC000"/>
                </a:solidFill>
              </a:rPr>
              <a:t>o </a:t>
            </a:r>
            <a:r>
              <a:rPr lang="pt-BR" sz="3600" b="1" dirty="0" smtClean="0">
                <a:solidFill>
                  <a:srgbClr val="FFC000"/>
                </a:solidFill>
              </a:rPr>
              <a:t>Modelo </a:t>
            </a:r>
            <a:r>
              <a:rPr lang="pt-BR" sz="3600" b="1" dirty="0">
                <a:solidFill>
                  <a:srgbClr val="FFC000"/>
                </a:solidFill>
              </a:rPr>
              <a:t>de </a:t>
            </a:r>
            <a:r>
              <a:rPr lang="pt-BR" sz="3600" b="1" dirty="0" smtClean="0">
                <a:solidFill>
                  <a:srgbClr val="FFC000"/>
                </a:solidFill>
              </a:rPr>
              <a:t>Compromisso  Indissolúvel </a:t>
            </a:r>
            <a:r>
              <a:rPr lang="pt-BR" sz="3600" b="1" dirty="0">
                <a:solidFill>
                  <a:srgbClr val="FFC000"/>
                </a:solidFill>
              </a:rPr>
              <a:t>entre Cristo e </a:t>
            </a:r>
            <a:r>
              <a:rPr lang="pt-BR" sz="3600" b="1" dirty="0" smtClean="0">
                <a:solidFill>
                  <a:srgbClr val="FFC000"/>
                </a:solidFill>
              </a:rPr>
              <a:t>sua Igreja</a:t>
            </a:r>
            <a:r>
              <a:rPr lang="pt-BR" sz="3600" b="1" dirty="0">
                <a:solidFill>
                  <a:srgbClr val="FFC000"/>
                </a:solidFill>
              </a:rPr>
              <a:t>.</a:t>
            </a:r>
            <a:endParaRPr lang="pt-BR" sz="3600" dirty="0">
              <a:solidFill>
                <a:srgbClr val="FFC000"/>
              </a:solidFill>
            </a:endParaRPr>
          </a:p>
        </p:txBody>
      </p:sp>
      <p:sp>
        <p:nvSpPr>
          <p:cNvPr id="3" name="Retângulo 2"/>
          <p:cNvSpPr/>
          <p:nvPr/>
        </p:nvSpPr>
        <p:spPr>
          <a:xfrm>
            <a:off x="251520" y="1916832"/>
            <a:ext cx="8640960" cy="4401205"/>
          </a:xfrm>
          <a:prstGeom prst="rect">
            <a:avLst/>
          </a:prstGeom>
        </p:spPr>
        <p:txBody>
          <a:bodyPr wrap="square">
            <a:spAutoFit/>
          </a:bodyPr>
          <a:lstStyle/>
          <a:p>
            <a:pPr algn="just"/>
            <a:r>
              <a:rPr lang="pt-BR" sz="2800" dirty="0">
                <a:latin typeface="Times New Roman" pitchFamily="18" charset="0"/>
                <a:cs typeface="Times New Roman" pitchFamily="18" charset="0"/>
              </a:rPr>
              <a:t>O relacionamento eterno entre Cristo e os salvos, é comparado com o do marido e esposa cujo compromisso não é para ser quebrado (</a:t>
            </a:r>
            <a:r>
              <a:rPr lang="pt-BR" sz="2800" dirty="0">
                <a:solidFill>
                  <a:srgbClr val="FFFF00"/>
                </a:solidFill>
                <a:latin typeface="Times New Roman" pitchFamily="18" charset="0"/>
                <a:cs typeface="Times New Roman" pitchFamily="18" charset="0"/>
              </a:rPr>
              <a:t>Efe. 5:22-33</a:t>
            </a:r>
            <a:r>
              <a:rPr lang="pt-BR" sz="2800" dirty="0" smtClean="0">
                <a:latin typeface="Times New Roman" pitchFamily="18" charset="0"/>
                <a:cs typeface="Times New Roman" pitchFamily="18" charset="0"/>
              </a:rPr>
              <a:t>). </a:t>
            </a:r>
            <a:r>
              <a:rPr lang="pt-BR" sz="2800" dirty="0"/>
              <a:t>Cristo sempre teve a Sua igreja no mundo, e em certos períodos, sobraram apenas um restinho, que foram perseguidos, traídos, torturados, sepultados nas celas das masmorras, martirizados por sua fé, ou obrigados a fugir para a fortaleza das montanhas e para as covas e cavernas da Terra, mas continuaram guardando os mandamentos de Seu </a:t>
            </a:r>
            <a:r>
              <a:rPr lang="pt-BR" sz="2800" dirty="0" smtClean="0"/>
              <a:t>Pai.</a:t>
            </a:r>
            <a:endParaRPr lang="pt-BR" sz="2600" dirty="0">
              <a:solidFill>
                <a:srgbClr val="FFFFFF"/>
              </a:solidFill>
              <a:latin typeface="Times New Roman" pitchFamily="18" charset="0"/>
              <a:cs typeface="Times New Roman" pitchFamily="18" charset="0"/>
            </a:endParaRPr>
          </a:p>
        </p:txBody>
      </p:sp>
      <p:sp>
        <p:nvSpPr>
          <p:cNvPr id="4" name="Retângulo 3"/>
          <p:cNvSpPr/>
          <p:nvPr/>
        </p:nvSpPr>
        <p:spPr>
          <a:xfrm>
            <a:off x="-36512" y="-33774"/>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03774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475656" y="116632"/>
            <a:ext cx="6552728" cy="1323439"/>
          </a:xfrm>
          <a:prstGeom prst="rect">
            <a:avLst/>
          </a:prstGeom>
        </p:spPr>
        <p:txBody>
          <a:bodyPr wrap="square">
            <a:spAutoFit/>
          </a:bodyPr>
          <a:lstStyle/>
          <a:p>
            <a:pPr algn="ctr"/>
            <a:r>
              <a:rPr lang="pt-BR" sz="4000" b="1" dirty="0" smtClean="0">
                <a:solidFill>
                  <a:srgbClr val="FFC000"/>
                </a:solidFill>
              </a:rPr>
              <a:t>Ele Não Pode Celebrar Casamentos.</a:t>
            </a:r>
            <a:endParaRPr lang="pt-BR" sz="4000" dirty="0">
              <a:solidFill>
                <a:srgbClr val="FFC000"/>
              </a:solidFill>
            </a:endParaRPr>
          </a:p>
        </p:txBody>
      </p:sp>
      <p:sp>
        <p:nvSpPr>
          <p:cNvPr id="3" name="Retângulo 2"/>
          <p:cNvSpPr/>
          <p:nvPr/>
        </p:nvSpPr>
        <p:spPr>
          <a:xfrm>
            <a:off x="395536" y="2038196"/>
            <a:ext cx="8352928" cy="3046988"/>
          </a:xfrm>
          <a:prstGeom prst="rect">
            <a:avLst/>
          </a:prstGeom>
        </p:spPr>
        <p:txBody>
          <a:bodyPr wrap="square">
            <a:spAutoFit/>
          </a:bodyPr>
          <a:lstStyle/>
          <a:p>
            <a:pPr algn="just"/>
            <a:r>
              <a:rPr lang="pt-BR" sz="3200" dirty="0">
                <a:latin typeface="Times New Roman" pitchFamily="18" charset="0"/>
                <a:cs typeface="Times New Roman" pitchFamily="18" charset="0"/>
              </a:rPr>
              <a:t>Até que a morte os separe (</a:t>
            </a:r>
            <a:r>
              <a:rPr lang="pt-BR" sz="3200" dirty="0">
                <a:solidFill>
                  <a:srgbClr val="FFFF00"/>
                </a:solidFill>
                <a:latin typeface="Times New Roman" pitchFamily="18" charset="0"/>
                <a:cs typeface="Times New Roman" pitchFamily="18" charset="0"/>
              </a:rPr>
              <a:t>Rom. 7:2-4, I Cor. 7:39</a:t>
            </a:r>
            <a:r>
              <a:rPr lang="pt-BR" sz="3200" dirty="0">
                <a:latin typeface="Times New Roman" pitchFamily="18" charset="0"/>
                <a:cs typeface="Times New Roman" pitchFamily="18" charset="0"/>
              </a:rPr>
              <a:t>) ? Como pode um pastor proferir os votos conjugais para um casal de noivos, se ele mesmo não cumpriu na sua vida</a:t>
            </a:r>
            <a:r>
              <a:rPr lang="pt-BR" sz="3200" dirty="0" smtClean="0">
                <a:latin typeface="Times New Roman" pitchFamily="18" charset="0"/>
                <a:cs typeface="Times New Roman" pitchFamily="18" charset="0"/>
              </a:rPr>
              <a:t>? Ou teremos que mudar os votos matrimonias para: até que o divórcio os separe?</a:t>
            </a:r>
            <a:endParaRPr lang="pt-BR" sz="3200" dirty="0">
              <a:latin typeface="Times New Roman" pitchFamily="18" charset="0"/>
              <a:cs typeface="Times New Roman" pitchFamily="18" charset="0"/>
            </a:endParaRPr>
          </a:p>
        </p:txBody>
      </p:sp>
      <p:sp>
        <p:nvSpPr>
          <p:cNvPr id="4" name="Retângulo 3"/>
          <p:cNvSpPr/>
          <p:nvPr/>
        </p:nvSpPr>
        <p:spPr>
          <a:xfrm>
            <a:off x="107504" y="-105782"/>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6143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31640" y="116632"/>
            <a:ext cx="7704856" cy="1077218"/>
          </a:xfrm>
          <a:prstGeom prst="rect">
            <a:avLst/>
          </a:prstGeom>
        </p:spPr>
        <p:txBody>
          <a:bodyPr wrap="square">
            <a:spAutoFit/>
          </a:bodyPr>
          <a:lstStyle/>
          <a:p>
            <a:pPr algn="ctr"/>
            <a:r>
              <a:rPr lang="pt-BR" sz="3200" b="1" dirty="0" smtClean="0">
                <a:solidFill>
                  <a:srgbClr val="FFC000"/>
                </a:solidFill>
              </a:rPr>
              <a:t>Ele </a:t>
            </a:r>
            <a:r>
              <a:rPr lang="pt-BR" sz="3200" b="1" dirty="0">
                <a:solidFill>
                  <a:srgbClr val="FFC000"/>
                </a:solidFill>
              </a:rPr>
              <a:t>está </a:t>
            </a:r>
            <a:r>
              <a:rPr lang="pt-BR" sz="3200" b="1" dirty="0" smtClean="0">
                <a:solidFill>
                  <a:srgbClr val="FFC000"/>
                </a:solidFill>
              </a:rPr>
              <a:t>Contribuindo </a:t>
            </a:r>
            <a:r>
              <a:rPr lang="pt-BR" sz="3200" b="1" dirty="0">
                <a:solidFill>
                  <a:srgbClr val="FFC000"/>
                </a:solidFill>
              </a:rPr>
              <a:t>para a </a:t>
            </a:r>
            <a:r>
              <a:rPr lang="pt-BR" sz="3200" b="1" dirty="0" smtClean="0">
                <a:solidFill>
                  <a:srgbClr val="FFC000"/>
                </a:solidFill>
              </a:rPr>
              <a:t/>
            </a:r>
            <a:br>
              <a:rPr lang="pt-BR" sz="3200" b="1" dirty="0" smtClean="0">
                <a:solidFill>
                  <a:srgbClr val="FFC000"/>
                </a:solidFill>
              </a:rPr>
            </a:br>
            <a:r>
              <a:rPr lang="pt-BR" sz="3200" b="1" dirty="0" smtClean="0">
                <a:solidFill>
                  <a:srgbClr val="FFC000"/>
                </a:solidFill>
              </a:rPr>
              <a:t>Degeneração </a:t>
            </a:r>
            <a:r>
              <a:rPr lang="pt-BR" sz="3200" b="1" dirty="0">
                <a:solidFill>
                  <a:srgbClr val="FFC000"/>
                </a:solidFill>
              </a:rPr>
              <a:t>dos </a:t>
            </a:r>
            <a:r>
              <a:rPr lang="pt-BR" sz="3200" b="1" dirty="0" smtClean="0">
                <a:solidFill>
                  <a:srgbClr val="FFC000"/>
                </a:solidFill>
              </a:rPr>
              <a:t>Padrões Familiares.</a:t>
            </a:r>
            <a:endParaRPr lang="pt-BR" sz="3200" b="1" dirty="0">
              <a:solidFill>
                <a:srgbClr val="FFC000"/>
              </a:solidFill>
            </a:endParaRPr>
          </a:p>
        </p:txBody>
      </p:sp>
      <p:sp>
        <p:nvSpPr>
          <p:cNvPr id="3" name="Retângulo 2"/>
          <p:cNvSpPr/>
          <p:nvPr/>
        </p:nvSpPr>
        <p:spPr>
          <a:xfrm>
            <a:off x="251520" y="2274838"/>
            <a:ext cx="8640960" cy="3046988"/>
          </a:xfrm>
          <a:prstGeom prst="rect">
            <a:avLst/>
          </a:prstGeom>
        </p:spPr>
        <p:txBody>
          <a:bodyPr wrap="square">
            <a:spAutoFit/>
          </a:bodyPr>
          <a:lstStyle/>
          <a:p>
            <a:pPr algn="just"/>
            <a:r>
              <a:rPr lang="pt-BR" sz="3200" dirty="0">
                <a:latin typeface="Times New Roman" pitchFamily="18" charset="0"/>
                <a:cs typeface="Times New Roman" pitchFamily="18" charset="0"/>
              </a:rPr>
              <a:t>Se pastores, tendo suas famílias dentro dos padrões bíblicos, já sofrem com a desintegração de várias famílias </a:t>
            </a:r>
            <a:r>
              <a:rPr lang="pt-BR" sz="3200" dirty="0" smtClean="0">
                <a:latin typeface="Times New Roman" pitchFamily="18" charset="0"/>
                <a:cs typeface="Times New Roman" pitchFamily="18" charset="0"/>
              </a:rPr>
              <a:t>dos membros, </a:t>
            </a:r>
            <a:r>
              <a:rPr lang="pt-BR" sz="3200" dirty="0">
                <a:latin typeface="Times New Roman" pitchFamily="18" charset="0"/>
                <a:cs typeface="Times New Roman" pitchFamily="18" charset="0"/>
              </a:rPr>
              <a:t>imagine se do púlpito vem o péssimo exemplo do fracasso conjugal. Nesse caso os fundamentos da família estão abalados para as gerações seguintes (</a:t>
            </a:r>
            <a:r>
              <a:rPr lang="pt-BR" sz="3200" dirty="0">
                <a:solidFill>
                  <a:srgbClr val="FFFF00"/>
                </a:solidFill>
                <a:latin typeface="Times New Roman" pitchFamily="18" charset="0"/>
                <a:cs typeface="Times New Roman" pitchFamily="18" charset="0"/>
              </a:rPr>
              <a:t>Sal. 11:3</a:t>
            </a:r>
            <a:r>
              <a:rPr lang="pt-BR" sz="3200" dirty="0">
                <a:latin typeface="Times New Roman" pitchFamily="18" charset="0"/>
                <a:cs typeface="Times New Roman" pitchFamily="18" charset="0"/>
              </a:rPr>
              <a:t>).</a:t>
            </a:r>
          </a:p>
        </p:txBody>
      </p:sp>
      <p:sp>
        <p:nvSpPr>
          <p:cNvPr id="4" name="Retângulo 3"/>
          <p:cNvSpPr/>
          <p:nvPr/>
        </p:nvSpPr>
        <p:spPr>
          <a:xfrm>
            <a:off x="107504" y="-171400"/>
            <a:ext cx="1728192"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57794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1305342"/>
            <a:ext cx="8640960" cy="5262979"/>
          </a:xfrm>
          <a:prstGeom prst="rect">
            <a:avLst/>
          </a:prstGeom>
        </p:spPr>
        <p:txBody>
          <a:bodyPr wrap="square">
            <a:spAutoFit/>
          </a:bodyPr>
          <a:lstStyle/>
          <a:p>
            <a:pPr algn="just"/>
            <a:r>
              <a:rPr lang="pt-BR" sz="2800" dirty="0">
                <a:latin typeface="Times New Roman" pitchFamily="18" charset="0"/>
                <a:cs typeface="Times New Roman" pitchFamily="18" charset="0"/>
              </a:rPr>
              <a:t>O divórcio é uma ameaça para a família cristã. As suas consequências são devastadoras para a família. Por esse motivo "... o Senhor Deus de Israel diz que aborrece o repúdio..." (</a:t>
            </a:r>
            <a:r>
              <a:rPr lang="pt-BR" sz="2800" dirty="0">
                <a:solidFill>
                  <a:srgbClr val="FFFF00"/>
                </a:solidFill>
                <a:latin typeface="Times New Roman" pitchFamily="18" charset="0"/>
                <a:cs typeface="Times New Roman" pitchFamily="18" charset="0"/>
              </a:rPr>
              <a:t>Mal. 2:16</a:t>
            </a:r>
            <a:r>
              <a:rPr lang="pt-BR" sz="2800" dirty="0">
                <a:latin typeface="Times New Roman" pitchFamily="18" charset="0"/>
                <a:cs typeface="Times New Roman" pitchFamily="18" charset="0"/>
              </a:rPr>
              <a:t>). O homem que foi chamado para anunciar a palavra de Deus como pastor não pode ser divorciado, muito menos casado pela segunda vez. Se alguém está nessa triste situação deve ter a humildade suficiente de abandonar o ministério urgentemente para não causar mais prejuízos ao testemunho do evangelho e procurar exercer os seus dons fora da liderança da igreja, pois o seu chamado acabou tão logo tenha ocorrido a desqualificação.</a:t>
            </a:r>
          </a:p>
        </p:txBody>
      </p:sp>
      <p:sp>
        <p:nvSpPr>
          <p:cNvPr id="4" name="Retângulo 3"/>
          <p:cNvSpPr/>
          <p:nvPr/>
        </p:nvSpPr>
        <p:spPr>
          <a:xfrm>
            <a:off x="2915816" y="129406"/>
            <a:ext cx="3384376"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6000" b="1" dirty="0">
                <a:solidFill>
                  <a:srgbClr val="FFC000"/>
                </a:solidFill>
                <a:latin typeface="Arial Narrow" pitchFamily="34" charset="0"/>
              </a:rPr>
              <a:t>Conclusão</a:t>
            </a:r>
            <a:endParaRPr lang="pt-BR"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37412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1305342"/>
            <a:ext cx="8640960" cy="4832092"/>
          </a:xfrm>
          <a:prstGeom prst="rect">
            <a:avLst/>
          </a:prstGeom>
        </p:spPr>
        <p:txBody>
          <a:bodyPr wrap="square">
            <a:spAutoFit/>
          </a:bodyPr>
          <a:lstStyle/>
          <a:p>
            <a:pPr algn="just"/>
            <a:r>
              <a:rPr lang="pt-BR" sz="2800" dirty="0">
                <a:latin typeface="Times New Roman" pitchFamily="18" charset="0"/>
                <a:cs typeface="Times New Roman" pitchFamily="18" charset="0"/>
              </a:rPr>
              <a:t>Para os crentes que desfrutam a bênção de ter o seu casamento dentro da vontade de Deus, fica o alerta para, humildemente, reconhecer a graça do Senhor (</a:t>
            </a:r>
            <a:r>
              <a:rPr lang="pt-BR" sz="2800" dirty="0">
                <a:solidFill>
                  <a:srgbClr val="FFFF00"/>
                </a:solidFill>
                <a:latin typeface="Times New Roman" pitchFamily="18" charset="0"/>
                <a:cs typeface="Times New Roman" pitchFamily="18" charset="0"/>
              </a:rPr>
              <a:t>I Cor. 10:12</a:t>
            </a:r>
            <a:r>
              <a:rPr lang="pt-BR" sz="2800" dirty="0">
                <a:latin typeface="Times New Roman" pitchFamily="18" charset="0"/>
                <a:cs typeface="Times New Roman" pitchFamily="18" charset="0"/>
              </a:rPr>
              <a:t>) e buscar em fervente oração, forças e discernimento para combater as armadilhas do maligno para a destruição da família</a:t>
            </a:r>
            <a:r>
              <a:rPr lang="pt-BR" sz="2800" dirty="0" smtClean="0">
                <a:latin typeface="Times New Roman" pitchFamily="18" charset="0"/>
                <a:cs typeface="Times New Roman" pitchFamily="18" charset="0"/>
              </a:rPr>
              <a:t>. </a:t>
            </a:r>
            <a:r>
              <a:rPr lang="pt-BR" sz="2800" dirty="0">
                <a:latin typeface="Times New Roman" pitchFamily="18" charset="0"/>
                <a:cs typeface="Times New Roman" pitchFamily="18" charset="0"/>
              </a:rPr>
              <a:t>O pecado sexual geralmente se faz acompanhar de outros. Ao cometer adultério, uma pessoa quebra pelo menos outros cinco mandamentos. Coloca o desejo pessoal acima de Deus, rouba, cobiça, dá falso testemunho e quebra o mandamento explícito: </a:t>
            </a:r>
            <a:r>
              <a:rPr lang="pt-BR" sz="2800" i="1" dirty="0">
                <a:latin typeface="Times New Roman" pitchFamily="18" charset="0"/>
                <a:cs typeface="Times New Roman" pitchFamily="18" charset="0"/>
              </a:rPr>
              <a:t>"Não adulterarás".</a:t>
            </a:r>
            <a:endParaRPr lang="pt-BR"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a:t>
            </a:r>
          </a:p>
        </p:txBody>
      </p:sp>
      <p:sp>
        <p:nvSpPr>
          <p:cNvPr id="3" name="Retângulo 2"/>
          <p:cNvSpPr/>
          <p:nvPr/>
        </p:nvSpPr>
        <p:spPr>
          <a:xfrm>
            <a:off x="3190808" y="56818"/>
            <a:ext cx="2677336" cy="769441"/>
          </a:xfrm>
          <a:prstGeom prst="rect">
            <a:avLst/>
          </a:prstGeom>
        </p:spPr>
        <p:txBody>
          <a:bodyPr wrap="none">
            <a:spAutoFit/>
          </a:bodyPr>
          <a:lstStyle/>
          <a:p>
            <a:r>
              <a:rPr lang="pt-BR" sz="4400" b="1" dirty="0" smtClean="0">
                <a:solidFill>
                  <a:srgbClr val="FFC000">
                    <a:alpha val="50000"/>
                  </a:srgbClr>
                </a:solidFill>
                <a:latin typeface="Arial Narrow" pitchFamily="34" charset="0"/>
              </a:rPr>
              <a:t>Conclusão.</a:t>
            </a:r>
            <a:endParaRPr lang="pt-BR" sz="4400" dirty="0">
              <a:solidFill>
                <a:srgbClr val="FFC000">
                  <a:alpha val="50000"/>
                </a:srgbClr>
              </a:solidFill>
              <a:latin typeface="Arial Narrow" pitchFamily="34" charset="0"/>
            </a:endParaRPr>
          </a:p>
        </p:txBody>
      </p:sp>
    </p:spTree>
    <p:extLst>
      <p:ext uri="{BB962C8B-B14F-4D97-AF65-F5344CB8AC3E}">
        <p14:creationId xmlns:p14="http://schemas.microsoft.com/office/powerpoint/2010/main" val="3298743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1305342"/>
            <a:ext cx="8640960" cy="4401205"/>
          </a:xfrm>
          <a:prstGeom prst="rect">
            <a:avLst/>
          </a:prstGeom>
        </p:spPr>
        <p:txBody>
          <a:bodyPr wrap="square">
            <a:spAutoFit/>
          </a:bodyPr>
          <a:lstStyle/>
          <a:p>
            <a:pPr algn="just"/>
            <a:r>
              <a:rPr lang="pt-BR" sz="2800" dirty="0">
                <a:latin typeface="Times New Roman" pitchFamily="18" charset="0"/>
                <a:cs typeface="Times New Roman" pitchFamily="18" charset="0"/>
              </a:rPr>
              <a:t>Em razão da vergonha decorrente do pecado sexual, há a forte tendência de cometer pecados para encobri-lo. Se alguém tivesse dito ao rei Davi que embebedaria um homem e depois o mataria, ele não acreditaria. “O pecado sexual, porém, o tornou mentiroso, ladrão e assassino."</a:t>
            </a:r>
          </a:p>
          <a:p>
            <a:pPr algn="just"/>
            <a:r>
              <a:rPr lang="pt-BR" sz="2800" dirty="0">
                <a:latin typeface="Times New Roman" pitchFamily="18" charset="0"/>
                <a:cs typeface="Times New Roman" pitchFamily="18" charset="0"/>
              </a:rPr>
              <a:t> </a:t>
            </a:r>
          </a:p>
          <a:p>
            <a:pPr algn="just"/>
            <a:r>
              <a:rPr lang="pt-BR" sz="2800" dirty="0">
                <a:latin typeface="Times New Roman" pitchFamily="18" charset="0"/>
                <a:cs typeface="Times New Roman" pitchFamily="18" charset="0"/>
              </a:rPr>
              <a:t>Um pastor que cai em adultério pode e deve ser restaurado no Corpo de Cristo, mas não no </a:t>
            </a:r>
            <a:r>
              <a:rPr lang="pt-BR" sz="2800" dirty="0" smtClean="0">
                <a:latin typeface="Times New Roman" pitchFamily="18" charset="0"/>
                <a:cs typeface="Times New Roman" pitchFamily="18" charset="0"/>
              </a:rPr>
              <a:t>ministério!</a:t>
            </a:r>
            <a:endParaRPr lang="pt-BR" sz="2800" dirty="0">
              <a:latin typeface="Times New Roman" pitchFamily="18" charset="0"/>
              <a:cs typeface="Times New Roman" pitchFamily="18" charset="0"/>
            </a:endParaRPr>
          </a:p>
          <a:p>
            <a:pPr algn="just"/>
            <a:endParaRPr lang="pt-BR" sz="2800" dirty="0">
              <a:latin typeface="Times New Roman" pitchFamily="18" charset="0"/>
              <a:cs typeface="Times New Roman" pitchFamily="18" charset="0"/>
            </a:endParaRPr>
          </a:p>
          <a:p>
            <a:pPr algn="just"/>
            <a:r>
              <a:rPr lang="pt-BR" sz="2800" dirty="0">
                <a:latin typeface="Times New Roman" pitchFamily="18" charset="0"/>
                <a:cs typeface="Times New Roman" pitchFamily="18" charset="0"/>
              </a:rPr>
              <a:t> </a:t>
            </a:r>
          </a:p>
        </p:txBody>
      </p:sp>
      <p:sp>
        <p:nvSpPr>
          <p:cNvPr id="3" name="Retângulo 2"/>
          <p:cNvSpPr/>
          <p:nvPr/>
        </p:nvSpPr>
        <p:spPr>
          <a:xfrm>
            <a:off x="3190808" y="56818"/>
            <a:ext cx="2677336" cy="769441"/>
          </a:xfrm>
          <a:prstGeom prst="rect">
            <a:avLst/>
          </a:prstGeom>
        </p:spPr>
        <p:txBody>
          <a:bodyPr wrap="none">
            <a:spAutoFit/>
          </a:bodyPr>
          <a:lstStyle/>
          <a:p>
            <a:r>
              <a:rPr lang="pt-BR" sz="4400" b="1" dirty="0" smtClean="0">
                <a:solidFill>
                  <a:srgbClr val="FFC000">
                    <a:alpha val="50000"/>
                  </a:srgbClr>
                </a:solidFill>
                <a:latin typeface="Arial Narrow" pitchFamily="34" charset="0"/>
              </a:rPr>
              <a:t>Conclusão.</a:t>
            </a:r>
            <a:endParaRPr lang="pt-BR" sz="4400" dirty="0">
              <a:solidFill>
                <a:srgbClr val="FFC000">
                  <a:alpha val="50000"/>
                </a:srgbClr>
              </a:solidFill>
              <a:latin typeface="Arial Narrow" pitchFamily="34" charset="0"/>
            </a:endParaRPr>
          </a:p>
        </p:txBody>
      </p:sp>
    </p:spTree>
    <p:extLst>
      <p:ext uri="{BB962C8B-B14F-4D97-AF65-F5344CB8AC3E}">
        <p14:creationId xmlns:p14="http://schemas.microsoft.com/office/powerpoint/2010/main" val="1994013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821605"/>
            <a:ext cx="8784976" cy="5847755"/>
          </a:xfrm>
          <a:prstGeom prst="rect">
            <a:avLst/>
          </a:prstGeom>
        </p:spPr>
        <p:txBody>
          <a:bodyPr wrap="square">
            <a:spAutoFit/>
          </a:bodyPr>
          <a:lstStyle/>
          <a:p>
            <a:pPr algn="just"/>
            <a:r>
              <a:rPr lang="pt-BR" sz="2200" dirty="0">
                <a:latin typeface="Times New Roman" pitchFamily="18" charset="0"/>
                <a:cs typeface="Times New Roman" pitchFamily="18" charset="0"/>
              </a:rPr>
              <a:t>Apesar dos judeus praticarem poligamia, ele está escrevendo para uma igreja gentílica, e como a poligamia nunca foi permitida nem mesmo entre leigos na igreja, a antiga interpretação que a proibição aqui é contra a poligamia em um candidato a bispo não está correta. </a:t>
            </a:r>
            <a:r>
              <a:rPr lang="pt-BR" sz="2200" b="1" dirty="0">
                <a:latin typeface="Times New Roman" pitchFamily="18" charset="0"/>
                <a:cs typeface="Times New Roman" pitchFamily="18" charset="0"/>
              </a:rPr>
              <a:t>Deve, portanto, significar que, mesmo que leigos possam se casar novamente de forma legítima, seria melhor que candidatos ao episcopado ou presbitério fossem casados somente uma vez.</a:t>
            </a:r>
            <a:r>
              <a:rPr lang="pt-BR" sz="2200" dirty="0">
                <a:latin typeface="Times New Roman" pitchFamily="18" charset="0"/>
                <a:cs typeface="Times New Roman" pitchFamily="18" charset="0"/>
              </a:rPr>
              <a:t> Como em </a:t>
            </a:r>
            <a:r>
              <a:rPr lang="pt-BR" sz="2200" dirty="0">
                <a:solidFill>
                  <a:srgbClr val="FFFF00"/>
                </a:solidFill>
                <a:latin typeface="Times New Roman" pitchFamily="18" charset="0"/>
                <a:cs typeface="Times New Roman" pitchFamily="18" charset="0"/>
              </a:rPr>
              <a:t>I Tim. 5:9</a:t>
            </a:r>
            <a:r>
              <a:rPr lang="pt-BR" sz="2200" dirty="0">
                <a:latin typeface="Times New Roman" pitchFamily="18" charset="0"/>
                <a:cs typeface="Times New Roman" pitchFamily="18" charset="0"/>
              </a:rPr>
              <a:t>, "esposa de um só marido", implica em uma mulher casada uma única vez; portanto "marido de uma só mulher" aqui deve significar a mesma coisa. O sentimento que prevalecia entre os gentios, bem como entre os judeus (compare com Ana em </a:t>
            </a:r>
            <a:r>
              <a:rPr lang="pt-BR" sz="2200" dirty="0">
                <a:solidFill>
                  <a:srgbClr val="FFFF00"/>
                </a:solidFill>
                <a:latin typeface="Times New Roman" pitchFamily="18" charset="0"/>
                <a:cs typeface="Times New Roman" pitchFamily="18" charset="0"/>
              </a:rPr>
              <a:t>Luc. 2:36-37</a:t>
            </a:r>
            <a:r>
              <a:rPr lang="pt-BR" sz="2200" dirty="0">
                <a:latin typeface="Times New Roman" pitchFamily="18" charset="0"/>
                <a:cs typeface="Times New Roman" pitchFamily="18" charset="0"/>
              </a:rPr>
              <a:t>), contrário a um segundo casamento, teria feito com que Paulo, baseado na conveniência e conciliação em coisas indiferentes e que não envolvessem o comprometimento de um princípio, colocasse uma proibição no caso daqueles que ocupassem uma posição tão proeminente como bispo e diácono. (...) O concílio de </a:t>
            </a:r>
            <a:r>
              <a:rPr lang="pt-BR" sz="2200" dirty="0" err="1">
                <a:latin typeface="Times New Roman" pitchFamily="18" charset="0"/>
                <a:cs typeface="Times New Roman" pitchFamily="18" charset="0"/>
              </a:rPr>
              <a:t>Laodicéia</a:t>
            </a:r>
            <a:r>
              <a:rPr lang="pt-BR" sz="2200" dirty="0">
                <a:latin typeface="Times New Roman" pitchFamily="18" charset="0"/>
                <a:cs typeface="Times New Roman" pitchFamily="18" charset="0"/>
              </a:rPr>
              <a:t> e os cânones apostólicos desaprovavam segundos casamentos, especialmente em caso de candidatos à ordenação</a:t>
            </a:r>
            <a:r>
              <a:rPr lang="pt-BR" sz="2200" dirty="0" smtClean="0">
                <a:latin typeface="Times New Roman" pitchFamily="18" charset="0"/>
                <a:cs typeface="Times New Roman" pitchFamily="18" charset="0"/>
              </a:rPr>
              <a:t>.</a:t>
            </a:r>
            <a:endParaRPr lang="pt-BR" sz="2200" dirty="0">
              <a:latin typeface="Times New Roman" pitchFamily="18" charset="0"/>
              <a:cs typeface="Times New Roman" pitchFamily="18" charset="0"/>
            </a:endParaRPr>
          </a:p>
        </p:txBody>
      </p:sp>
      <p:sp>
        <p:nvSpPr>
          <p:cNvPr id="3" name="CaixaDeTexto 2"/>
          <p:cNvSpPr txBox="1"/>
          <p:nvPr/>
        </p:nvSpPr>
        <p:spPr>
          <a:xfrm>
            <a:off x="3779912" y="332656"/>
            <a:ext cx="184731" cy="369332"/>
          </a:xfrm>
          <a:prstGeom prst="rect">
            <a:avLst/>
          </a:prstGeom>
          <a:noFill/>
        </p:spPr>
        <p:txBody>
          <a:bodyPr wrap="none" rtlCol="0">
            <a:spAutoFit/>
          </a:bodyPr>
          <a:lstStyle/>
          <a:p>
            <a:endParaRPr lang="pt-BR" dirty="0"/>
          </a:p>
        </p:txBody>
      </p:sp>
      <p:sp>
        <p:nvSpPr>
          <p:cNvPr id="5" name="Retângulo 4"/>
          <p:cNvSpPr/>
          <p:nvPr/>
        </p:nvSpPr>
        <p:spPr>
          <a:xfrm>
            <a:off x="1187624" y="57398"/>
            <a:ext cx="689490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pt-BR" sz="5400" b="1" dirty="0" smtClean="0">
                <a:solidFill>
                  <a:srgbClr val="FFC000"/>
                </a:solidFill>
                <a:latin typeface="Arial Narrow" pitchFamily="34" charset="0"/>
              </a:rPr>
              <a:t>Livro Sinagoga e Templo</a:t>
            </a:r>
            <a:endParaRPr lang="pt-B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47731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9512" y="1015563"/>
            <a:ext cx="8784976" cy="5293757"/>
          </a:xfrm>
          <a:prstGeom prst="rect">
            <a:avLst/>
          </a:prstGeom>
        </p:spPr>
        <p:txBody>
          <a:bodyPr wrap="square">
            <a:spAutoFit/>
          </a:bodyPr>
          <a:lstStyle/>
          <a:p>
            <a:pPr algn="just"/>
            <a:r>
              <a:rPr lang="pt-BR" sz="2600" dirty="0" smtClean="0">
                <a:latin typeface="Times New Roman" pitchFamily="18" charset="0"/>
                <a:cs typeface="Times New Roman" pitchFamily="18" charset="0"/>
              </a:rPr>
              <a:t>É </a:t>
            </a:r>
            <a:r>
              <a:rPr lang="pt-BR" sz="2600" dirty="0">
                <a:latin typeface="Times New Roman" pitchFamily="18" charset="0"/>
                <a:cs typeface="Times New Roman" pitchFamily="18" charset="0"/>
              </a:rPr>
              <a:t>claro que, como o segundo casamento era legítimo, o seu caráter indesejável só se sustenta sob circunstâncias especiais. </a:t>
            </a:r>
            <a:r>
              <a:rPr lang="pt-BR" sz="2600" b="1" dirty="0">
                <a:latin typeface="Times New Roman" pitchFamily="18" charset="0"/>
                <a:cs typeface="Times New Roman" pitchFamily="18" charset="0"/>
              </a:rPr>
              <a:t>Está implícito aqui também, que aquele que tem uma esposa e uma família virtuosa é preferível a um solteiro;</a:t>
            </a:r>
            <a:r>
              <a:rPr lang="pt-BR" sz="2600" dirty="0">
                <a:latin typeface="Times New Roman" pitchFamily="18" charset="0"/>
                <a:cs typeface="Times New Roman" pitchFamily="18" charset="0"/>
              </a:rPr>
              <a:t> porque aquele que está obrigado a desempenhar os deveres domésticos mencionados aqui, tem uma probabilidade maior de ser mais atraente para aqueles que têm compromissos semelhantes, porque ele os ensina não só por preceito, mas também pelo exemplo (</a:t>
            </a:r>
            <a:r>
              <a:rPr lang="pt-BR" sz="2600" dirty="0">
                <a:solidFill>
                  <a:srgbClr val="FFFF00"/>
                </a:solidFill>
                <a:latin typeface="Times New Roman" pitchFamily="18" charset="0"/>
                <a:cs typeface="Times New Roman" pitchFamily="18" charset="0"/>
              </a:rPr>
              <a:t>I Tim. 3:4,5</a:t>
            </a:r>
            <a:r>
              <a:rPr lang="pt-BR" sz="2600" dirty="0">
                <a:latin typeface="Times New Roman" pitchFamily="18" charset="0"/>
                <a:cs typeface="Times New Roman" pitchFamily="18" charset="0"/>
              </a:rPr>
              <a:t>). Os judeus ensinam que um sacerdote não deve ser nem não casado, nem sem filhos, para que não seja inclemente [BENGEL]. Portanto, na sinagoga, "ninguém deve apresentar uma oração em público, a não ser que seja casado"[em </a:t>
            </a:r>
            <a:r>
              <a:rPr lang="pt-BR" sz="2600" dirty="0" err="1">
                <a:latin typeface="Times New Roman" pitchFamily="18" charset="0"/>
                <a:cs typeface="Times New Roman" pitchFamily="18" charset="0"/>
              </a:rPr>
              <a:t>Colbo</a:t>
            </a:r>
            <a:r>
              <a:rPr lang="pt-BR" sz="2600" dirty="0">
                <a:latin typeface="Times New Roman" pitchFamily="18" charset="0"/>
                <a:cs typeface="Times New Roman" pitchFamily="18" charset="0"/>
              </a:rPr>
              <a:t>, cap. 65; VITRINGA, </a:t>
            </a:r>
            <a:r>
              <a:rPr lang="pt-BR" sz="2600" b="1" dirty="0">
                <a:latin typeface="Times New Roman" pitchFamily="18" charset="0"/>
                <a:cs typeface="Times New Roman" pitchFamily="18" charset="0"/>
              </a:rPr>
              <a:t>Sinagoga e Templo</a:t>
            </a:r>
            <a:r>
              <a:rPr lang="pt-BR" sz="2600" dirty="0">
                <a:latin typeface="Times New Roman" pitchFamily="18" charset="0"/>
                <a:cs typeface="Times New Roman" pitchFamily="18" charset="0"/>
              </a:rPr>
              <a:t>].</a:t>
            </a:r>
          </a:p>
        </p:txBody>
      </p:sp>
      <p:sp>
        <p:nvSpPr>
          <p:cNvPr id="3" name="CaixaDeTexto 2"/>
          <p:cNvSpPr txBox="1"/>
          <p:nvPr/>
        </p:nvSpPr>
        <p:spPr>
          <a:xfrm>
            <a:off x="2299489" y="116632"/>
            <a:ext cx="4504759" cy="584775"/>
          </a:xfrm>
          <a:prstGeom prst="rect">
            <a:avLst/>
          </a:prstGeom>
          <a:noFill/>
        </p:spPr>
        <p:txBody>
          <a:bodyPr wrap="none" rtlCol="0">
            <a:spAutoFit/>
          </a:bodyPr>
          <a:lstStyle/>
          <a:p>
            <a:pPr algn="ctr"/>
            <a:r>
              <a:rPr lang="pt-BR" sz="3200" b="1" dirty="0" smtClean="0">
                <a:solidFill>
                  <a:srgbClr val="FFC000">
                    <a:alpha val="52000"/>
                  </a:srgbClr>
                </a:solidFill>
              </a:rPr>
              <a:t>Livro Sinagoga e Templo</a:t>
            </a:r>
            <a:endParaRPr lang="pt-BR" sz="3200" b="1" dirty="0">
              <a:solidFill>
                <a:srgbClr val="FFC000">
                  <a:alpha val="52000"/>
                </a:srgbClr>
              </a:solidFill>
            </a:endParaRPr>
          </a:p>
        </p:txBody>
      </p:sp>
    </p:spTree>
    <p:extLst>
      <p:ext uri="{BB962C8B-B14F-4D97-AF65-F5344CB8AC3E}">
        <p14:creationId xmlns:p14="http://schemas.microsoft.com/office/powerpoint/2010/main" val="1898362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51520" y="1196752"/>
            <a:ext cx="8640960" cy="5262979"/>
          </a:xfrm>
          <a:prstGeom prst="rect">
            <a:avLst/>
          </a:prstGeom>
        </p:spPr>
        <p:txBody>
          <a:bodyPr wrap="square">
            <a:spAutoFit/>
          </a:bodyPr>
          <a:lstStyle/>
          <a:p>
            <a:pPr algn="just"/>
            <a:r>
              <a:rPr lang="pt-BR" sz="2800" dirty="0">
                <a:latin typeface="Times New Roman" pitchFamily="18" charset="0"/>
                <a:cs typeface="Times New Roman" pitchFamily="18" charset="0"/>
              </a:rPr>
              <a:t>"Se Paulo pôde ficar solteiro e recomendou isso a outros, para que ele e eles pudessem ser inteiramente do Senhor, por que não permanecerem como ele os que desejariam ser inteiramente </a:t>
            </a:r>
            <a:r>
              <a:rPr lang="pt-BR" sz="2800" dirty="0" err="1">
                <a:latin typeface="Times New Roman" pitchFamily="18" charset="0"/>
                <a:cs typeface="Times New Roman" pitchFamily="18" charset="0"/>
              </a:rPr>
              <a:t>dEle</a:t>
            </a:r>
            <a:r>
              <a:rPr lang="pt-BR" sz="2800" dirty="0">
                <a:latin typeface="Times New Roman" pitchFamily="18" charset="0"/>
                <a:cs typeface="Times New Roman" pitchFamily="18" charset="0"/>
              </a:rPr>
              <a:t>? Ainda mais, se ele preferiu permanecer assim, e pôde recomendar isso a outros, há dezoito séculos, o permanecer como ele não seria um procedimento recomendável para os que estão esperando a vinda do Filho do Homem, a não ser que houvesse provas indiscutíveis de que estivessem melhorando a sua situação e tornando mais certo o Céu por um tal proceder? Quando tanta coisa está em jogo, por que não ficar sempre do lado seguro ?" </a:t>
            </a:r>
            <a:r>
              <a:rPr lang="pt-BR" sz="2800" b="1" dirty="0" err="1">
                <a:solidFill>
                  <a:srgbClr val="FFFF00"/>
                </a:solidFill>
                <a:latin typeface="Times New Roman" pitchFamily="18" charset="0"/>
                <a:cs typeface="Times New Roman" pitchFamily="18" charset="0"/>
              </a:rPr>
              <a:t>Review</a:t>
            </a:r>
            <a:r>
              <a:rPr lang="pt-BR" sz="2800" b="1" dirty="0">
                <a:solidFill>
                  <a:srgbClr val="FFFF00"/>
                </a:solidFill>
                <a:latin typeface="Times New Roman" pitchFamily="18" charset="0"/>
                <a:cs typeface="Times New Roman" pitchFamily="18" charset="0"/>
              </a:rPr>
              <a:t> </a:t>
            </a:r>
            <a:r>
              <a:rPr lang="pt-BR" sz="2800" b="1" dirty="0" err="1">
                <a:solidFill>
                  <a:srgbClr val="FFFF00"/>
                </a:solidFill>
                <a:latin typeface="Times New Roman" pitchFamily="18" charset="0"/>
                <a:cs typeface="Times New Roman" pitchFamily="18" charset="0"/>
              </a:rPr>
              <a:t>and</a:t>
            </a:r>
            <a:r>
              <a:rPr lang="pt-BR" sz="2800" b="1" dirty="0">
                <a:solidFill>
                  <a:srgbClr val="FFFF00"/>
                </a:solidFill>
                <a:latin typeface="Times New Roman" pitchFamily="18" charset="0"/>
                <a:cs typeface="Times New Roman" pitchFamily="18" charset="0"/>
              </a:rPr>
              <a:t> Herald, 24/03/1868.</a:t>
            </a:r>
            <a:endParaRPr lang="pt-BR" sz="2800" dirty="0">
              <a:solidFill>
                <a:srgbClr val="FFFF00"/>
              </a:solidFill>
              <a:latin typeface="Times New Roman" pitchFamily="18" charset="0"/>
              <a:cs typeface="Times New Roman" pitchFamily="18" charset="0"/>
            </a:endParaRPr>
          </a:p>
        </p:txBody>
      </p:sp>
      <p:sp>
        <p:nvSpPr>
          <p:cNvPr id="3" name="Retângulo 2"/>
          <p:cNvSpPr/>
          <p:nvPr/>
        </p:nvSpPr>
        <p:spPr>
          <a:xfrm>
            <a:off x="1789812" y="44624"/>
            <a:ext cx="58785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pt-BR" sz="5400" b="1" dirty="0" err="1">
                <a:solidFill>
                  <a:srgbClr val="FFFF00"/>
                </a:solidFill>
                <a:latin typeface="Times New Roman" pitchFamily="18" charset="0"/>
                <a:cs typeface="Times New Roman" pitchFamily="18" charset="0"/>
              </a:rPr>
              <a:t>Review</a:t>
            </a:r>
            <a:r>
              <a:rPr lang="pt-BR" sz="5400" b="1" dirty="0">
                <a:solidFill>
                  <a:srgbClr val="FFFF00"/>
                </a:solidFill>
                <a:latin typeface="Times New Roman" pitchFamily="18" charset="0"/>
                <a:cs typeface="Times New Roman" pitchFamily="18" charset="0"/>
              </a:rPr>
              <a:t> </a:t>
            </a:r>
            <a:r>
              <a:rPr lang="pt-BR" sz="5400" b="1" dirty="0" err="1">
                <a:solidFill>
                  <a:srgbClr val="FFFF00"/>
                </a:solidFill>
                <a:latin typeface="Times New Roman" pitchFamily="18" charset="0"/>
                <a:cs typeface="Times New Roman" pitchFamily="18" charset="0"/>
              </a:rPr>
              <a:t>and</a:t>
            </a:r>
            <a:r>
              <a:rPr lang="pt-BR" sz="5400" b="1" dirty="0">
                <a:solidFill>
                  <a:srgbClr val="FFFF00"/>
                </a:solidFill>
                <a:latin typeface="Times New Roman" pitchFamily="18" charset="0"/>
                <a:cs typeface="Times New Roman" pitchFamily="18" charset="0"/>
              </a:rPr>
              <a:t> Herald</a:t>
            </a:r>
            <a:endParaRPr lang="pt-B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651993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16632"/>
            <a:ext cx="5764720" cy="769441"/>
          </a:xfrm>
          <a:prstGeom prst="rect">
            <a:avLst/>
          </a:prstGeom>
        </p:spPr>
        <p:txBody>
          <a:bodyPr wrap="none">
            <a:spAutoFit/>
          </a:bodyPr>
          <a:lstStyle/>
          <a:p>
            <a:r>
              <a:rPr lang="pt-BR" sz="4400" b="1" dirty="0" smtClean="0">
                <a:solidFill>
                  <a:srgbClr val="FFC000"/>
                </a:solidFill>
                <a:latin typeface="Arial Narrow" pitchFamily="34" charset="0"/>
              </a:rPr>
              <a:t>Não </a:t>
            </a:r>
            <a:r>
              <a:rPr lang="pt-BR" sz="4400" b="1" dirty="0">
                <a:solidFill>
                  <a:srgbClr val="FFC000"/>
                </a:solidFill>
                <a:latin typeface="Arial Narrow" pitchFamily="34" charset="0"/>
              </a:rPr>
              <a:t>é </a:t>
            </a:r>
            <a:r>
              <a:rPr lang="pt-BR" sz="4400" b="1" dirty="0" smtClean="0">
                <a:solidFill>
                  <a:srgbClr val="FFC000"/>
                </a:solidFill>
                <a:latin typeface="Arial Narrow" pitchFamily="34" charset="0"/>
              </a:rPr>
              <a:t>Exemplo </a:t>
            </a:r>
            <a:r>
              <a:rPr lang="pt-BR" sz="4400" b="1" dirty="0">
                <a:solidFill>
                  <a:srgbClr val="FFC000"/>
                </a:solidFill>
                <a:latin typeface="Arial Narrow" pitchFamily="34" charset="0"/>
              </a:rPr>
              <a:t>dos </a:t>
            </a:r>
            <a:r>
              <a:rPr lang="pt-BR" sz="4400" b="1" dirty="0" smtClean="0">
                <a:solidFill>
                  <a:srgbClr val="FFC000"/>
                </a:solidFill>
                <a:latin typeface="Arial Narrow" pitchFamily="34" charset="0"/>
              </a:rPr>
              <a:t>Fiéis</a:t>
            </a:r>
            <a:r>
              <a:rPr lang="pt-BR" sz="4400" b="1" dirty="0">
                <a:solidFill>
                  <a:srgbClr val="FFC000"/>
                </a:solidFill>
                <a:latin typeface="Arial Narrow" pitchFamily="34" charset="0"/>
              </a:rPr>
              <a:t>.</a:t>
            </a:r>
            <a:endParaRPr lang="pt-BR" sz="4400" dirty="0">
              <a:solidFill>
                <a:srgbClr val="FFC000"/>
              </a:solidFill>
              <a:latin typeface="Arial Narrow" pitchFamily="34" charset="0"/>
            </a:endParaRPr>
          </a:p>
        </p:txBody>
      </p:sp>
      <p:sp>
        <p:nvSpPr>
          <p:cNvPr id="3" name="Retângulo 2"/>
          <p:cNvSpPr/>
          <p:nvPr/>
        </p:nvSpPr>
        <p:spPr>
          <a:xfrm>
            <a:off x="251520" y="980728"/>
            <a:ext cx="8640960" cy="5262979"/>
          </a:xfrm>
          <a:prstGeom prst="rect">
            <a:avLst/>
          </a:prstGeom>
        </p:spPr>
        <p:txBody>
          <a:bodyPr wrap="square">
            <a:spAutoFit/>
          </a:bodyPr>
          <a:lstStyle/>
          <a:p>
            <a:pPr algn="just"/>
            <a:r>
              <a:rPr lang="pt-BR" sz="2400" dirty="0">
                <a:latin typeface="Times New Roman" pitchFamily="18" charset="0"/>
                <a:cs typeface="Times New Roman" pitchFamily="18" charset="0"/>
              </a:rPr>
              <a:t>Em </a:t>
            </a:r>
            <a:r>
              <a:rPr lang="pt-BR" sz="2400" dirty="0">
                <a:solidFill>
                  <a:srgbClr val="FFFF00"/>
                </a:solidFill>
                <a:latin typeface="Times New Roman" pitchFamily="18" charset="0"/>
                <a:cs typeface="Times New Roman" pitchFamily="18" charset="0"/>
              </a:rPr>
              <a:t>I Tim. 4:12</a:t>
            </a:r>
            <a:r>
              <a:rPr lang="pt-BR" sz="2400" dirty="0">
                <a:latin typeface="Times New Roman" pitchFamily="18" charset="0"/>
                <a:cs typeface="Times New Roman" pitchFamily="18" charset="0"/>
              </a:rPr>
              <a:t>, Paulo exorta ao pastor Timóteo para que seja "...o exemplo dos fiéis..." O homem que está no segundo, </a:t>
            </a:r>
            <a:r>
              <a:rPr lang="pt-BR" sz="2400" dirty="0" smtClean="0">
                <a:latin typeface="Times New Roman" pitchFamily="18" charset="0"/>
                <a:cs typeface="Times New Roman" pitchFamily="18" charset="0"/>
              </a:rPr>
              <a:t>ou </a:t>
            </a:r>
            <a:r>
              <a:rPr lang="pt-BR" sz="2400" dirty="0">
                <a:latin typeface="Times New Roman" pitchFamily="18" charset="0"/>
                <a:cs typeface="Times New Roman" pitchFamily="18" charset="0"/>
              </a:rPr>
              <a:t>até </a:t>
            </a:r>
            <a:r>
              <a:rPr lang="pt-BR" sz="2400" dirty="0" smtClean="0">
                <a:latin typeface="Times New Roman" pitchFamily="18" charset="0"/>
                <a:cs typeface="Times New Roman" pitchFamily="18" charset="0"/>
              </a:rPr>
              <a:t>no </a:t>
            </a:r>
            <a:r>
              <a:rPr lang="pt-BR" sz="2400" dirty="0" smtClean="0">
                <a:latin typeface="Times New Roman" pitchFamily="18" charset="0"/>
                <a:cs typeface="Times New Roman" pitchFamily="18" charset="0"/>
              </a:rPr>
              <a:t> </a:t>
            </a:r>
            <a:r>
              <a:rPr lang="pt-BR" sz="2400" dirty="0">
                <a:latin typeface="Times New Roman" pitchFamily="18" charset="0"/>
                <a:cs typeface="Times New Roman" pitchFamily="18" charset="0"/>
              </a:rPr>
              <a:t>terceiro </a:t>
            </a:r>
            <a:r>
              <a:rPr lang="pt-BR" sz="2400" dirty="0" smtClean="0">
                <a:latin typeface="Times New Roman" pitchFamily="18" charset="0"/>
                <a:cs typeface="Times New Roman" pitchFamily="18" charset="0"/>
              </a:rPr>
              <a:t>casamento, </a:t>
            </a:r>
            <a:r>
              <a:rPr lang="pt-BR" sz="2400" dirty="0">
                <a:latin typeface="Times New Roman" pitchFamily="18" charset="0"/>
                <a:cs typeface="Times New Roman" pitchFamily="18" charset="0"/>
              </a:rPr>
              <a:t>não pode ser exemplo dos fiéis, por não ser esta a vontade de Deus para o seu povo: Ele odeia o divórcio (</a:t>
            </a:r>
            <a:r>
              <a:rPr lang="pt-BR" sz="2400" dirty="0">
                <a:solidFill>
                  <a:srgbClr val="FFFF00"/>
                </a:solidFill>
                <a:latin typeface="Times New Roman" pitchFamily="18" charset="0"/>
                <a:cs typeface="Times New Roman" pitchFamily="18" charset="0"/>
              </a:rPr>
              <a:t>Mal. 2:16</a:t>
            </a:r>
            <a:r>
              <a:rPr lang="pt-BR" sz="2400" dirty="0">
                <a:latin typeface="Times New Roman" pitchFamily="18" charset="0"/>
                <a:cs typeface="Times New Roman" pitchFamily="18" charset="0"/>
              </a:rPr>
              <a:t>). Os jovens de tal igreja estariam automaticamente, levantando a possibilidade de </a:t>
            </a:r>
            <a:r>
              <a:rPr lang="pt-BR" sz="2400" dirty="0" smtClean="0">
                <a:latin typeface="Times New Roman" pitchFamily="18" charset="0"/>
                <a:cs typeface="Times New Roman" pitchFamily="18" charset="0"/>
              </a:rPr>
              <a:t>os </a:t>
            </a:r>
            <a:r>
              <a:rPr lang="pt-BR" sz="2400" dirty="0">
                <a:latin typeface="Times New Roman" pitchFamily="18" charset="0"/>
                <a:cs typeface="Times New Roman" pitchFamily="18" charset="0"/>
              </a:rPr>
              <a:t>seus futuros casamentos, se não derem certo "como o do pastor", o divórcio seria uma opção e ainda Deus os estaria ainda abençoando após algumas "tribulações..." Desastroso exemplo seria também para os que entrarão ou já estão no ministério pastoral. O cristianismo verdadeiro não segue o lema de "faça o que eu digo mas não faça o que eu faço". Paulo disse "sede meus imitadores como eu sou de Cristo" (</a:t>
            </a:r>
            <a:r>
              <a:rPr lang="pt-BR" sz="2400" dirty="0">
                <a:solidFill>
                  <a:srgbClr val="FFFF00"/>
                </a:solidFill>
                <a:latin typeface="Times New Roman" pitchFamily="18" charset="0"/>
                <a:cs typeface="Times New Roman" pitchFamily="18" charset="0"/>
              </a:rPr>
              <a:t>I Cor. 3:15</a:t>
            </a:r>
            <a:r>
              <a:rPr lang="pt-BR" sz="2400" dirty="0">
                <a:latin typeface="Times New Roman" pitchFamily="18" charset="0"/>
                <a:cs typeface="Times New Roman" pitchFamily="18" charset="0"/>
              </a:rPr>
              <a:t>). O ministério pastoral não é para qualquer um, mas para os que tem condições morais de dar exemplo (</a:t>
            </a:r>
            <a:r>
              <a:rPr lang="pt-BR" sz="2400" dirty="0" err="1">
                <a:solidFill>
                  <a:srgbClr val="FFFF00"/>
                </a:solidFill>
                <a:latin typeface="Times New Roman" pitchFamily="18" charset="0"/>
                <a:cs typeface="Times New Roman" pitchFamily="18" charset="0"/>
              </a:rPr>
              <a:t>Heb</a:t>
            </a:r>
            <a:r>
              <a:rPr lang="pt-BR" sz="2400" dirty="0">
                <a:solidFill>
                  <a:srgbClr val="FFFF00"/>
                </a:solidFill>
                <a:latin typeface="Times New Roman" pitchFamily="18" charset="0"/>
                <a:cs typeface="Times New Roman" pitchFamily="18" charset="0"/>
              </a:rPr>
              <a:t>. 13:7</a:t>
            </a:r>
            <a:r>
              <a:rPr lang="pt-BR" sz="2400" dirty="0">
                <a:latin typeface="Times New Roman" pitchFamily="18" charset="0"/>
                <a:cs typeface="Times New Roman" pitchFamily="18" charset="0"/>
              </a:rPr>
              <a:t>).</a:t>
            </a:r>
          </a:p>
        </p:txBody>
      </p:sp>
      <p:sp>
        <p:nvSpPr>
          <p:cNvPr id="5" name="Retângulo 4"/>
          <p:cNvSpPr/>
          <p:nvPr/>
        </p:nvSpPr>
        <p:spPr>
          <a:xfrm>
            <a:off x="35496" y="-315416"/>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91441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m 1" descr="pioneir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925" y="-269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5"/>
          <p:cNvSpPr>
            <a:spLocks noChangeArrowheads="1"/>
          </p:cNvSpPr>
          <p:nvPr/>
        </p:nvSpPr>
        <p:spPr bwMode="auto">
          <a:xfrm>
            <a:off x="346075" y="450850"/>
            <a:ext cx="6889750" cy="1465263"/>
          </a:xfrm>
          <a:prstGeom prst="rect">
            <a:avLst/>
          </a:prstGeom>
          <a:noFill/>
          <a:ln w="9525">
            <a:noFill/>
            <a:miter lim="800000"/>
            <a:headEnd/>
            <a:tailEnd/>
          </a:ln>
          <a:effectLst/>
        </p:spPr>
        <p:txBody>
          <a:bodyPr wrap="none">
            <a:spAutoFit/>
          </a:bodyPr>
          <a:lstStyle/>
          <a:p>
            <a:pPr algn="ctr">
              <a:defRPr/>
            </a:pPr>
            <a:r>
              <a:rPr lang="pt-BR" sz="3600" b="1" dirty="0">
                <a:solidFill>
                  <a:srgbClr val="023B4A"/>
                </a:solidFill>
                <a:effectLst>
                  <a:outerShdw blurRad="38100" dist="38100" dir="2700000" algn="tl">
                    <a:srgbClr val="000000"/>
                  </a:outerShdw>
                </a:effectLst>
              </a:rPr>
              <a:t>Defendendo a fé dos Pioneiros</a:t>
            </a:r>
          </a:p>
          <a:p>
            <a:pPr algn="ctr">
              <a:defRPr/>
            </a:pPr>
            <a:endParaRPr lang="pt-BR" b="1" dirty="0">
              <a:solidFill>
                <a:srgbClr val="023B4A"/>
              </a:solidFill>
              <a:effectLst>
                <a:outerShdw blurRad="38100" dist="38100" dir="2700000" algn="tl">
                  <a:srgbClr val="000000"/>
                </a:outerShdw>
              </a:effectLst>
            </a:endParaRPr>
          </a:p>
          <a:p>
            <a:pPr algn="ctr">
              <a:defRPr/>
            </a:pPr>
            <a:r>
              <a:rPr lang="pt-BR" sz="3600" b="1" dirty="0">
                <a:solidFill>
                  <a:srgbClr val="023B4A"/>
                </a:solidFill>
                <a:effectLst>
                  <a:outerShdw blurRad="38100" dist="38100" dir="2700000" algn="tl">
                    <a:srgbClr val="000000"/>
                  </a:outerShdw>
                </a:effectLst>
              </a:rPr>
              <a:t>Adventistas Históricos</a:t>
            </a:r>
          </a:p>
        </p:txBody>
      </p:sp>
      <p:sp>
        <p:nvSpPr>
          <p:cNvPr id="18436" name="Text Box 6"/>
          <p:cNvSpPr txBox="1">
            <a:spLocks noChangeArrowheads="1"/>
          </p:cNvSpPr>
          <p:nvPr/>
        </p:nvSpPr>
        <p:spPr bwMode="auto">
          <a:xfrm>
            <a:off x="177800" y="6237288"/>
            <a:ext cx="577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a:solidFill>
                  <a:srgbClr val="023B4A"/>
                </a:solidFill>
              </a:rPr>
              <a:t>FIM</a:t>
            </a:r>
          </a:p>
        </p:txBody>
      </p:sp>
      <p:sp>
        <p:nvSpPr>
          <p:cNvPr id="18437" name="TextBox 4"/>
          <p:cNvSpPr txBox="1">
            <a:spLocks noChangeArrowheads="1"/>
          </p:cNvSpPr>
          <p:nvPr/>
        </p:nvSpPr>
        <p:spPr bwMode="auto">
          <a:xfrm>
            <a:off x="2355850" y="6453188"/>
            <a:ext cx="4160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2"/>
                </a:solidFill>
              </a:rPr>
              <a:t>www.adventistas-historicos.com</a:t>
            </a:r>
          </a:p>
        </p:txBody>
      </p:sp>
    </p:spTree>
    <p:extLst>
      <p:ext uri="{BB962C8B-B14F-4D97-AF65-F5344CB8AC3E}">
        <p14:creationId xmlns:p14="http://schemas.microsoft.com/office/powerpoint/2010/main" val="2596026349"/>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95736" y="56818"/>
            <a:ext cx="5561138" cy="769441"/>
          </a:xfrm>
          <a:prstGeom prst="rect">
            <a:avLst/>
          </a:prstGeom>
        </p:spPr>
        <p:txBody>
          <a:bodyPr wrap="none">
            <a:spAutoFit/>
          </a:bodyPr>
          <a:lstStyle/>
          <a:p>
            <a:r>
              <a:rPr lang="pt-BR" sz="4400" b="1" dirty="0" smtClean="0">
                <a:solidFill>
                  <a:srgbClr val="FFC000"/>
                </a:solidFill>
                <a:latin typeface="Arial Narrow" pitchFamily="34" charset="0"/>
              </a:rPr>
              <a:t>Ele Não é Irrepreensível.</a:t>
            </a:r>
            <a:endParaRPr lang="pt-BR" sz="4400" dirty="0">
              <a:solidFill>
                <a:srgbClr val="FFC000"/>
              </a:solidFill>
              <a:latin typeface="Arial Narrow" pitchFamily="34" charset="0"/>
            </a:endParaRPr>
          </a:p>
        </p:txBody>
      </p:sp>
      <p:sp>
        <p:nvSpPr>
          <p:cNvPr id="3" name="Retângulo 2"/>
          <p:cNvSpPr/>
          <p:nvPr/>
        </p:nvSpPr>
        <p:spPr>
          <a:xfrm>
            <a:off x="251520" y="980728"/>
            <a:ext cx="8640960" cy="5632311"/>
          </a:xfrm>
          <a:prstGeom prst="rect">
            <a:avLst/>
          </a:prstGeom>
        </p:spPr>
        <p:txBody>
          <a:bodyPr wrap="square">
            <a:spAutoFit/>
          </a:bodyPr>
          <a:lstStyle/>
          <a:p>
            <a:pPr algn="just"/>
            <a:r>
              <a:rPr lang="pt-BR" sz="2400" dirty="0">
                <a:latin typeface="Times New Roman" pitchFamily="18" charset="0"/>
                <a:cs typeface="Times New Roman" pitchFamily="18" charset="0"/>
              </a:rPr>
              <a:t>Em </a:t>
            </a:r>
            <a:r>
              <a:rPr lang="pt-BR" sz="2400" dirty="0">
                <a:solidFill>
                  <a:srgbClr val="FFFF00"/>
                </a:solidFill>
                <a:latin typeface="Times New Roman" pitchFamily="18" charset="0"/>
                <a:cs typeface="Times New Roman" pitchFamily="18" charset="0"/>
              </a:rPr>
              <a:t>I Tim. 3:2 </a:t>
            </a:r>
            <a:r>
              <a:rPr lang="pt-BR" sz="2400" dirty="0">
                <a:latin typeface="Times New Roman" pitchFamily="18" charset="0"/>
                <a:cs typeface="Times New Roman" pitchFamily="18" charset="0"/>
              </a:rPr>
              <a:t>temos as qualificações para o pastor: "Convém, pois, que o bispo seja irrepreensível..." A palavra traduzida por irrepreensível usada no texto acima é </a:t>
            </a:r>
            <a:r>
              <a:rPr lang="pt-BR" sz="2400" dirty="0" smtClean="0">
                <a:latin typeface="Times New Roman" pitchFamily="18" charset="0"/>
                <a:cs typeface="Times New Roman" pitchFamily="18" charset="0"/>
              </a:rPr>
              <a:t>do </a:t>
            </a:r>
            <a:r>
              <a:rPr lang="pt-BR" sz="2400" dirty="0">
                <a:latin typeface="Times New Roman" pitchFamily="18" charset="0"/>
                <a:cs typeface="Times New Roman" pitchFamily="18" charset="0"/>
              </a:rPr>
              <a:t>grego "</a:t>
            </a:r>
            <a:r>
              <a:rPr lang="pt-BR" sz="2400" dirty="0" err="1">
                <a:latin typeface="Times New Roman" pitchFamily="18" charset="0"/>
                <a:cs typeface="Times New Roman" pitchFamily="18" charset="0"/>
              </a:rPr>
              <a:t>anepleptos</a:t>
            </a:r>
            <a:r>
              <a:rPr lang="pt-BR" sz="2400" dirty="0">
                <a:latin typeface="Times New Roman" pitchFamily="18" charset="0"/>
                <a:cs typeface="Times New Roman" pitchFamily="18" charset="0"/>
              </a:rPr>
              <a:t>". Ela aparece 3 vezes no Novo Testamento, a saber: </a:t>
            </a:r>
            <a:r>
              <a:rPr lang="pt-BR" sz="2400" dirty="0">
                <a:solidFill>
                  <a:srgbClr val="FFFF00"/>
                </a:solidFill>
                <a:latin typeface="Times New Roman" pitchFamily="18" charset="0"/>
                <a:cs typeface="Times New Roman" pitchFamily="18" charset="0"/>
              </a:rPr>
              <a:t>I Tim. 3:2, 5:7 e 6:14</a:t>
            </a:r>
            <a:r>
              <a:rPr lang="pt-BR" sz="2400" dirty="0">
                <a:latin typeface="Times New Roman" pitchFamily="18" charset="0"/>
                <a:cs typeface="Times New Roman" pitchFamily="18" charset="0"/>
              </a:rPr>
              <a:t>. O significado é sempre o de alguém de quem não se pode falar nada contra, sem mancha, sem </a:t>
            </a:r>
            <a:r>
              <a:rPr lang="pt-BR" sz="2400" dirty="0" smtClean="0">
                <a:latin typeface="Times New Roman" pitchFamily="18" charset="0"/>
                <a:cs typeface="Times New Roman" pitchFamily="18" charset="0"/>
              </a:rPr>
              <a:t>culpa, </a:t>
            </a:r>
            <a:r>
              <a:rPr lang="pt-BR" sz="2400" dirty="0">
                <a:latin typeface="Times New Roman" pitchFamily="18" charset="0"/>
                <a:cs typeface="Times New Roman" pitchFamily="18" charset="0"/>
              </a:rPr>
              <a:t>inacusável. Independente </a:t>
            </a:r>
            <a:r>
              <a:rPr lang="pt-BR" sz="2400" dirty="0" smtClean="0">
                <a:latin typeface="Times New Roman" pitchFamily="18" charset="0"/>
                <a:cs typeface="Times New Roman" pitchFamily="18" charset="0"/>
              </a:rPr>
              <a:t>de ser </a:t>
            </a:r>
            <a:r>
              <a:rPr lang="pt-BR" sz="2400" dirty="0">
                <a:latin typeface="Times New Roman" pitchFamily="18" charset="0"/>
                <a:cs typeface="Times New Roman" pitchFamily="18" charset="0"/>
              </a:rPr>
              <a:t>ou não o causador do divórcio ( se é que existe tal condição ), o homem que passou por esta experiência não se encaixa nas exigências </a:t>
            </a:r>
            <a:r>
              <a:rPr lang="pt-BR" sz="2400" dirty="0" smtClean="0">
                <a:latin typeface="Times New Roman" pitchFamily="18" charset="0"/>
                <a:cs typeface="Times New Roman" pitchFamily="18" charset="0"/>
              </a:rPr>
              <a:t>bíblicas, </a:t>
            </a:r>
            <a:r>
              <a:rPr lang="pt-BR" sz="2400" dirty="0">
                <a:latin typeface="Times New Roman" pitchFamily="18" charset="0"/>
                <a:cs typeface="Times New Roman" pitchFamily="18" charset="0"/>
              </a:rPr>
              <a:t>e será usado pelo Diabo para escandalizar e envergonhar o evangelho. Existe "pastor" que se casou em rebeldia contra os conselhos dos pais, de amigos e até de seus pastores atraindo as maldições do Senhor. Tal flagrante violação da vontade de Deus, tornou tal crente o único responsável pela falência do seu próprio casamento, desqualificando-o de uma vez por todas, para o exercício do pastorado.</a:t>
            </a:r>
            <a:endParaRPr lang="pt-BR" sz="2400" dirty="0">
              <a:solidFill>
                <a:srgbClr val="FFFFFF"/>
              </a:solidFill>
              <a:latin typeface="Times New Roman" pitchFamily="18" charset="0"/>
              <a:cs typeface="Times New Roman" pitchFamily="18" charset="0"/>
            </a:endParaRPr>
          </a:p>
        </p:txBody>
      </p:sp>
      <p:sp>
        <p:nvSpPr>
          <p:cNvPr id="4" name="Retângulo 3"/>
          <p:cNvSpPr/>
          <p:nvPr/>
        </p:nvSpPr>
        <p:spPr>
          <a:xfrm>
            <a:off x="107504" y="-387424"/>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53597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31640" y="200834"/>
            <a:ext cx="7553863" cy="707886"/>
          </a:xfrm>
          <a:prstGeom prst="rect">
            <a:avLst/>
          </a:prstGeom>
        </p:spPr>
        <p:txBody>
          <a:bodyPr wrap="none">
            <a:spAutoFit/>
          </a:bodyPr>
          <a:lstStyle/>
          <a:p>
            <a:r>
              <a:rPr lang="pt-BR" sz="4000" b="1" dirty="0" smtClean="0">
                <a:solidFill>
                  <a:srgbClr val="FFC000"/>
                </a:solidFill>
                <a:latin typeface="Arial Narrow" pitchFamily="34" charset="0"/>
              </a:rPr>
              <a:t>Ele Não é Marido de UMA SÓ Mulher.</a:t>
            </a:r>
            <a:endParaRPr lang="pt-BR" sz="4000" dirty="0">
              <a:solidFill>
                <a:srgbClr val="FFC000"/>
              </a:solidFill>
              <a:latin typeface="Arial Narrow" pitchFamily="34" charset="0"/>
            </a:endParaRPr>
          </a:p>
        </p:txBody>
      </p:sp>
      <p:sp>
        <p:nvSpPr>
          <p:cNvPr id="3" name="Retângulo 2"/>
          <p:cNvSpPr/>
          <p:nvPr/>
        </p:nvSpPr>
        <p:spPr>
          <a:xfrm>
            <a:off x="251520" y="1055633"/>
            <a:ext cx="8640960" cy="5262979"/>
          </a:xfrm>
          <a:prstGeom prst="rect">
            <a:avLst/>
          </a:prstGeom>
        </p:spPr>
        <p:txBody>
          <a:bodyPr wrap="square">
            <a:spAutoFit/>
          </a:bodyPr>
          <a:lstStyle/>
          <a:p>
            <a:pPr algn="just"/>
            <a:r>
              <a:rPr lang="pt-BR" sz="2400" dirty="0">
                <a:latin typeface="Times New Roman" pitchFamily="18" charset="0"/>
                <a:cs typeface="Times New Roman" pitchFamily="18" charset="0"/>
              </a:rPr>
              <a:t>"Convém, pois, que o bispo seja irrepreensível, marido de uma mulher..." (</a:t>
            </a:r>
            <a:r>
              <a:rPr lang="pt-BR" sz="2400" dirty="0">
                <a:solidFill>
                  <a:srgbClr val="FFFF00"/>
                </a:solidFill>
                <a:latin typeface="Times New Roman" pitchFamily="18" charset="0"/>
                <a:cs typeface="Times New Roman" pitchFamily="18" charset="0"/>
              </a:rPr>
              <a:t>I Tim. 3:2</a:t>
            </a:r>
            <a:r>
              <a:rPr lang="pt-BR" sz="2400" dirty="0">
                <a:latin typeface="Times New Roman" pitchFamily="18" charset="0"/>
                <a:cs typeface="Times New Roman" pitchFamily="18" charset="0"/>
              </a:rPr>
              <a:t>). A expressão "marido de uma mulher" significa muito mais do que o leitor superficial possa imaginar. O ensino é que a mulher com quem o bispo é casado é a sua primeira e única! Não tem nada a ver com a condenação de relacionamentos simultâneos, o que seria adultério. A condenação da poligamia seria um absurdo tão redundante e flagrante que Paulo não precisaria se referir para uma pessoa especial como o bispo. O que está em jogo é a conduta ilibada e irrepreensível do pastor no seu relacionamento singular com a sua primeira esposa. </a:t>
            </a:r>
            <a:r>
              <a:rPr lang="pt-BR" sz="2400" dirty="0" smtClean="0">
                <a:latin typeface="Times New Roman" pitchFamily="18" charset="0"/>
                <a:cs typeface="Times New Roman" pitchFamily="18" charset="0"/>
              </a:rPr>
              <a:t>Veja na Bíblia Edição Pastoral, em que o texto aparece assim: “É preciso, porém, que o dirigente seja irrepreensível, esposo de uma única mulher...” Em outra Bíblia antiga, diz: “É, porém, necessário que o inspetor seja irrepreensível, que não tenha sido casado senão uma vez...”</a:t>
            </a:r>
            <a:endParaRPr lang="pt-BR" sz="2400" dirty="0">
              <a:solidFill>
                <a:srgbClr val="FFFFFF"/>
              </a:solidFill>
              <a:latin typeface="Times New Roman" pitchFamily="18" charset="0"/>
              <a:cs typeface="Times New Roman" pitchFamily="18" charset="0"/>
            </a:endParaRPr>
          </a:p>
        </p:txBody>
      </p:sp>
      <p:sp>
        <p:nvSpPr>
          <p:cNvPr id="4" name="Retângulo 3"/>
          <p:cNvSpPr/>
          <p:nvPr/>
        </p:nvSpPr>
        <p:spPr>
          <a:xfrm>
            <a:off x="35496" y="-315416"/>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40421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1560" y="56818"/>
            <a:ext cx="8206285" cy="830997"/>
          </a:xfrm>
          <a:prstGeom prst="rect">
            <a:avLst/>
          </a:prstGeom>
          <a:effectLst>
            <a:outerShdw blurRad="50800" dist="50800" dir="5400000" algn="ctr" rotWithShape="0">
              <a:srgbClr val="000000">
                <a:alpha val="56000"/>
              </a:srgbClr>
            </a:outerShdw>
          </a:effectLst>
        </p:spPr>
        <p:txBody>
          <a:bodyPr wrap="none">
            <a:spAutoFit/>
          </a:bodyPr>
          <a:lstStyle/>
          <a:p>
            <a:r>
              <a:rPr lang="pt-BR" sz="4800" b="1" dirty="0" smtClean="0">
                <a:solidFill>
                  <a:srgbClr val="FFC000">
                    <a:alpha val="51000"/>
                  </a:srgbClr>
                </a:solidFill>
                <a:effectLst>
                  <a:outerShdw blurRad="50800" dist="50800" dir="5400000" algn="ctr" rotWithShape="0">
                    <a:srgbClr val="000000">
                      <a:alpha val="51000"/>
                    </a:srgbClr>
                  </a:outerShdw>
                </a:effectLst>
                <a:latin typeface="Bernard MT Condensed" pitchFamily="18" charset="0"/>
              </a:rPr>
              <a:t>3</a:t>
            </a:r>
            <a:r>
              <a:rPr lang="pt-BR" sz="4000" b="1" dirty="0" smtClean="0">
                <a:solidFill>
                  <a:srgbClr val="FFC000">
                    <a:alpha val="51000"/>
                  </a:srgbClr>
                </a:solidFill>
                <a:effectLst>
                  <a:outerShdw blurRad="50800" dist="50800" dir="5400000" algn="ctr" rotWithShape="0">
                    <a:srgbClr val="000000">
                      <a:alpha val="51000"/>
                    </a:srgbClr>
                  </a:outerShdw>
                </a:effectLst>
                <a:latin typeface="Arial Narrow" pitchFamily="34" charset="0"/>
              </a:rPr>
              <a:t>.  Ele Não é Marido de UMA SÓ Mulher.</a:t>
            </a:r>
            <a:endParaRPr lang="pt-BR" sz="4000" dirty="0">
              <a:solidFill>
                <a:srgbClr val="FFC000">
                  <a:alpha val="51000"/>
                </a:srgbClr>
              </a:solidFill>
              <a:effectLst>
                <a:outerShdw blurRad="50800" dist="50800" dir="5400000" algn="ctr" rotWithShape="0">
                  <a:srgbClr val="000000">
                    <a:alpha val="51000"/>
                  </a:srgbClr>
                </a:outerShdw>
              </a:effectLst>
              <a:latin typeface="Arial Narrow" pitchFamily="34" charset="0"/>
            </a:endParaRPr>
          </a:p>
        </p:txBody>
      </p:sp>
      <p:sp>
        <p:nvSpPr>
          <p:cNvPr id="3" name="Retângulo 2"/>
          <p:cNvSpPr/>
          <p:nvPr/>
        </p:nvSpPr>
        <p:spPr>
          <a:xfrm>
            <a:off x="251520" y="1055633"/>
            <a:ext cx="8640960" cy="5262979"/>
          </a:xfrm>
          <a:prstGeom prst="rect">
            <a:avLst/>
          </a:prstGeom>
        </p:spPr>
        <p:txBody>
          <a:bodyPr wrap="square">
            <a:spAutoFit/>
          </a:bodyPr>
          <a:lstStyle/>
          <a:p>
            <a:pPr algn="just"/>
            <a:r>
              <a:rPr lang="pt-BR" sz="2400" dirty="0" smtClean="0">
                <a:latin typeface="Times New Roman" pitchFamily="18" charset="0"/>
                <a:cs typeface="Times New Roman" pitchFamily="18" charset="0"/>
              </a:rPr>
              <a:t>Veja o verso afim em </a:t>
            </a:r>
            <a:r>
              <a:rPr lang="pt-BR" sz="2400" dirty="0" smtClean="0">
                <a:solidFill>
                  <a:srgbClr val="FFFF00"/>
                </a:solidFill>
                <a:latin typeface="Times New Roman" pitchFamily="18" charset="0"/>
                <a:cs typeface="Times New Roman" pitchFamily="18" charset="0"/>
              </a:rPr>
              <a:t>I Tim. 5:9</a:t>
            </a:r>
            <a:r>
              <a:rPr lang="pt-BR" sz="2400" dirty="0" smtClean="0">
                <a:latin typeface="Times New Roman" pitchFamily="18" charset="0"/>
                <a:cs typeface="Times New Roman" pitchFamily="18" charset="0"/>
              </a:rPr>
              <a:t>. "...e só a que tenha sido mulher de um só marido." É óbvio que a viúva a que Paulo se refere, só poderia receber auxílio da igreja se tivesse vivido com um só homem. Por </a:t>
            </a:r>
            <a:r>
              <a:rPr lang="pt-BR" sz="2400" dirty="0">
                <a:latin typeface="Times New Roman" pitchFamily="18" charset="0"/>
                <a:cs typeface="Times New Roman" pitchFamily="18" charset="0"/>
              </a:rPr>
              <a:t>estar ele morto não haveria outro. Esta é a mesma construção gramatical que se refere a situação do pastor, apenas invertendo-se os substantivos. A ênfase em </a:t>
            </a:r>
            <a:r>
              <a:rPr lang="pt-BR" sz="2400" dirty="0">
                <a:solidFill>
                  <a:srgbClr val="FFFF00"/>
                </a:solidFill>
                <a:latin typeface="Times New Roman" pitchFamily="18" charset="0"/>
                <a:cs typeface="Times New Roman" pitchFamily="18" charset="0"/>
              </a:rPr>
              <a:t>I Tim. 3:1 </a:t>
            </a:r>
            <a:r>
              <a:rPr lang="pt-BR" sz="2400" dirty="0">
                <a:latin typeface="Times New Roman" pitchFamily="18" charset="0"/>
                <a:cs typeface="Times New Roman" pitchFamily="18" charset="0"/>
              </a:rPr>
              <a:t>sobre a vida conjugal do pastor é tão flagrante, que a mesma palavra que é usada para expressar a unicidade da mulher da sua vida, é usada também em todas as vezes no Novo Testamento para expressar que marido e mulher se tornam uma só carne. O homem que se divorcia e se casa com outra mulher não reverte o se tornar uma só carne com a primeira, portanto ele não é mais marido de uma só mulher nem na singularidade nem na ordem numeral. Se voltasse para a primeira mulher cessaria o adultério, mas a desqualificação está selada para sempre.</a:t>
            </a:r>
            <a:endParaRPr lang="pt-BR" sz="2400"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3453526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708764" y="44624"/>
            <a:ext cx="6031588" cy="1323439"/>
          </a:xfrm>
          <a:prstGeom prst="rect">
            <a:avLst/>
          </a:prstGeom>
        </p:spPr>
        <p:txBody>
          <a:bodyPr wrap="none">
            <a:spAutoFit/>
          </a:bodyPr>
          <a:lstStyle/>
          <a:p>
            <a:pPr algn="ctr"/>
            <a:r>
              <a:rPr lang="pt-BR" sz="4000" b="1" dirty="0" smtClean="0">
                <a:solidFill>
                  <a:srgbClr val="FFC000"/>
                </a:solidFill>
                <a:latin typeface="Arial Narrow" pitchFamily="34" charset="0"/>
              </a:rPr>
              <a:t>Ele Não tem Autoridade para </a:t>
            </a:r>
            <a:br>
              <a:rPr lang="pt-BR" sz="4000" b="1" dirty="0" smtClean="0">
                <a:solidFill>
                  <a:srgbClr val="FFC000"/>
                </a:solidFill>
                <a:latin typeface="Arial Narrow" pitchFamily="34" charset="0"/>
              </a:rPr>
            </a:br>
            <a:r>
              <a:rPr lang="pt-BR" sz="4000" b="1" dirty="0" smtClean="0">
                <a:solidFill>
                  <a:srgbClr val="FFC000"/>
                </a:solidFill>
                <a:latin typeface="Arial Narrow" pitchFamily="34" charset="0"/>
              </a:rPr>
              <a:t>Exortar nem Aconselhar.</a:t>
            </a:r>
            <a:endParaRPr lang="pt-BR" sz="4000" dirty="0">
              <a:solidFill>
                <a:srgbClr val="FFC000"/>
              </a:solidFill>
              <a:latin typeface="Arial Narrow" pitchFamily="34" charset="0"/>
            </a:endParaRPr>
          </a:p>
        </p:txBody>
      </p:sp>
      <p:sp>
        <p:nvSpPr>
          <p:cNvPr id="3" name="Retângulo 2"/>
          <p:cNvSpPr/>
          <p:nvPr/>
        </p:nvSpPr>
        <p:spPr>
          <a:xfrm>
            <a:off x="251520" y="1334373"/>
            <a:ext cx="8640960" cy="5262979"/>
          </a:xfrm>
          <a:prstGeom prst="rect">
            <a:avLst/>
          </a:prstGeom>
        </p:spPr>
        <p:txBody>
          <a:bodyPr wrap="square">
            <a:spAutoFit/>
          </a:bodyPr>
          <a:lstStyle/>
          <a:p>
            <a:pPr algn="just"/>
            <a:r>
              <a:rPr lang="pt-BR" sz="2400" dirty="0">
                <a:latin typeface="Times New Roman" pitchFamily="18" charset="0"/>
                <a:cs typeface="Times New Roman" pitchFamily="18" charset="0"/>
              </a:rPr>
              <a:t>Certo pastor, que estava no segundo casamento, teve a audácia de, ao pregar numa determinada igreja, mencionar a sua indignação ao se deparar com colegas que estavam no segundo casamento... Tal falta de honestidade e coerência nos faz lembrar a advertência do Mestre que disse "Ou como dirás ao teu irmão: Deixa-me tirar o argueiro do teu olho; estando uma trave no teu" (</a:t>
            </a:r>
            <a:r>
              <a:rPr lang="pt-BR" sz="2400" dirty="0">
                <a:solidFill>
                  <a:srgbClr val="FFFF00"/>
                </a:solidFill>
                <a:latin typeface="Times New Roman" pitchFamily="18" charset="0"/>
                <a:cs typeface="Times New Roman" pitchFamily="18" charset="0"/>
              </a:rPr>
              <a:t>Mat. 7:5</a:t>
            </a:r>
            <a:r>
              <a:rPr lang="pt-BR" sz="2400" dirty="0">
                <a:latin typeface="Times New Roman" pitchFamily="18" charset="0"/>
                <a:cs typeface="Times New Roman" pitchFamily="18" charset="0"/>
              </a:rPr>
              <a:t>). O divorciado não pode pregar numa igreja como pastor, muito menos aconselhar os casais crentes sobre família, porque a sua não é mais exemplo. Se tentar aconselhar estará sendo hipócrita, se não aconselhar estará sendo omisso com o ministério mutilado. Não tem jeito, o cristianismo não funciona segundo palavras vazias, mas com exemplo de vida. Mesmo que o homem não tenha se casado novamente, a situação de separação da primeira esposa já o desqualifica para o pastorado.</a:t>
            </a:r>
            <a:endParaRPr lang="pt-BR" sz="2400" dirty="0">
              <a:solidFill>
                <a:srgbClr val="FFFFFF"/>
              </a:solidFill>
              <a:latin typeface="Times New Roman" pitchFamily="18" charset="0"/>
              <a:cs typeface="Times New Roman" pitchFamily="18" charset="0"/>
            </a:endParaRPr>
          </a:p>
        </p:txBody>
      </p:sp>
      <p:sp>
        <p:nvSpPr>
          <p:cNvPr id="4" name="Retângulo 3"/>
          <p:cNvSpPr/>
          <p:nvPr/>
        </p:nvSpPr>
        <p:spPr>
          <a:xfrm>
            <a:off x="35496" y="-249798"/>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88960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259632" y="203156"/>
            <a:ext cx="7632848" cy="1569660"/>
          </a:xfrm>
          <a:prstGeom prst="rect">
            <a:avLst/>
          </a:prstGeom>
        </p:spPr>
        <p:txBody>
          <a:bodyPr wrap="square">
            <a:spAutoFit/>
          </a:bodyPr>
          <a:lstStyle/>
          <a:p>
            <a:pPr algn="ctr"/>
            <a:r>
              <a:rPr lang="pt-BR" sz="3200" b="1" dirty="0" smtClean="0">
                <a:solidFill>
                  <a:srgbClr val="FFC000"/>
                </a:solidFill>
              </a:rPr>
              <a:t>Ele Contradiz </a:t>
            </a:r>
            <a:r>
              <a:rPr lang="pt-BR" sz="3200" b="1" dirty="0">
                <a:solidFill>
                  <a:srgbClr val="FFC000"/>
                </a:solidFill>
              </a:rPr>
              <a:t>a </a:t>
            </a:r>
            <a:r>
              <a:rPr lang="pt-BR" sz="3200" b="1" dirty="0" smtClean="0">
                <a:solidFill>
                  <a:srgbClr val="FFC000"/>
                </a:solidFill>
              </a:rPr>
              <a:t>Própria Palavra </a:t>
            </a:r>
            <a:r>
              <a:rPr lang="pt-BR" sz="3200" b="1" dirty="0">
                <a:solidFill>
                  <a:srgbClr val="FFC000"/>
                </a:solidFill>
              </a:rPr>
              <a:t>que </a:t>
            </a:r>
            <a:r>
              <a:rPr lang="pt-BR" sz="3200" b="1" dirty="0" smtClean="0">
                <a:solidFill>
                  <a:srgbClr val="FFC000"/>
                </a:solidFill>
              </a:rPr>
              <a:t>Prega, por Exercer</a:t>
            </a:r>
            <a:r>
              <a:rPr lang="pt-BR" sz="3200" b="1" dirty="0">
                <a:solidFill>
                  <a:srgbClr val="FFC000"/>
                </a:solidFill>
              </a:rPr>
              <a:t>, </a:t>
            </a:r>
            <a:r>
              <a:rPr lang="pt-BR" sz="3200" b="1" dirty="0" smtClean="0">
                <a:solidFill>
                  <a:srgbClr val="FFC000"/>
                </a:solidFill>
              </a:rPr>
              <a:t>em Rebeldia</a:t>
            </a:r>
            <a:r>
              <a:rPr lang="pt-BR" sz="3200" b="1" dirty="0">
                <a:solidFill>
                  <a:srgbClr val="FFC000"/>
                </a:solidFill>
              </a:rPr>
              <a:t>, uma </a:t>
            </a:r>
            <a:r>
              <a:rPr lang="pt-BR" sz="3200" b="1" dirty="0" smtClean="0">
                <a:solidFill>
                  <a:srgbClr val="FFC000"/>
                </a:solidFill>
              </a:rPr>
              <a:t>Posição para a </a:t>
            </a:r>
            <a:r>
              <a:rPr lang="pt-BR" sz="3200" b="1" dirty="0">
                <a:solidFill>
                  <a:srgbClr val="FFC000"/>
                </a:solidFill>
              </a:rPr>
              <a:t>qual </a:t>
            </a:r>
            <a:r>
              <a:rPr lang="pt-BR" sz="3200" b="1" dirty="0" smtClean="0">
                <a:solidFill>
                  <a:srgbClr val="FFC000"/>
                </a:solidFill>
              </a:rPr>
              <a:t>Deus </a:t>
            </a:r>
            <a:r>
              <a:rPr lang="pt-BR" sz="3200" b="1" dirty="0">
                <a:solidFill>
                  <a:srgbClr val="FFC000"/>
                </a:solidFill>
              </a:rPr>
              <a:t>não o </a:t>
            </a:r>
            <a:r>
              <a:rPr lang="pt-BR" sz="3200" b="1" dirty="0" smtClean="0">
                <a:solidFill>
                  <a:srgbClr val="FFC000"/>
                </a:solidFill>
              </a:rPr>
              <a:t>Permitiu .</a:t>
            </a:r>
            <a:r>
              <a:rPr lang="pt-BR" sz="3200" b="1" dirty="0" smtClean="0">
                <a:solidFill>
                  <a:srgbClr val="FFC000"/>
                </a:solidFill>
                <a:latin typeface="Arial Narrow" pitchFamily="34" charset="0"/>
              </a:rPr>
              <a:t>..</a:t>
            </a:r>
            <a:endParaRPr lang="pt-BR" sz="3200" dirty="0">
              <a:solidFill>
                <a:srgbClr val="FFC000"/>
              </a:solidFill>
              <a:latin typeface="Arial Narrow" pitchFamily="34" charset="0"/>
            </a:endParaRPr>
          </a:p>
        </p:txBody>
      </p:sp>
      <p:sp>
        <p:nvSpPr>
          <p:cNvPr id="3" name="Retângulo 2"/>
          <p:cNvSpPr/>
          <p:nvPr/>
        </p:nvSpPr>
        <p:spPr>
          <a:xfrm>
            <a:off x="251520" y="1999868"/>
            <a:ext cx="8640960" cy="4093428"/>
          </a:xfrm>
          <a:prstGeom prst="rect">
            <a:avLst/>
          </a:prstGeom>
        </p:spPr>
        <p:txBody>
          <a:bodyPr wrap="square">
            <a:spAutoFit/>
          </a:bodyPr>
          <a:lstStyle/>
          <a:p>
            <a:pPr algn="just"/>
            <a:r>
              <a:rPr lang="pt-BR" sz="2600" dirty="0">
                <a:latin typeface="Times New Roman" pitchFamily="18" charset="0"/>
                <a:cs typeface="Times New Roman" pitchFamily="18" charset="0"/>
              </a:rPr>
              <a:t>Quando o pastor sobe ao púlpito para pregar, ele não pode expressar as suas opiniões. Ele tem que entregar uma mensagem que não é a sua. Ele tem que pregar a Palavra de Deus em obediência a Cristo. Se o pregador está em rebeldia no seu viver, ele está desqualificado para pregar. Suas palavras são vazias e sem </a:t>
            </a:r>
            <a:r>
              <a:rPr lang="pt-BR" sz="2600" dirty="0" smtClean="0">
                <a:latin typeface="Times New Roman" pitchFamily="18" charset="0"/>
                <a:cs typeface="Times New Roman" pitchFamily="18" charset="0"/>
              </a:rPr>
              <a:t>poder. </a:t>
            </a:r>
            <a:r>
              <a:rPr lang="pt-BR" sz="2600" dirty="0">
                <a:latin typeface="Times New Roman" pitchFamily="18" charset="0"/>
                <a:cs typeface="Times New Roman" pitchFamily="18" charset="0"/>
              </a:rPr>
              <a:t>Não importa o que a igreja pense, o tamanho da congregação, ou quantas conversões acontecem: o seu líder nessas condições está sem a bênção do Senhor, não importando os "sinais externos": os resultados não autenticam a fonte (</a:t>
            </a:r>
            <a:r>
              <a:rPr lang="pt-BR" sz="2600" dirty="0">
                <a:solidFill>
                  <a:srgbClr val="FFFF00"/>
                </a:solidFill>
                <a:latin typeface="Times New Roman" pitchFamily="18" charset="0"/>
                <a:cs typeface="Times New Roman" pitchFamily="18" charset="0"/>
              </a:rPr>
              <a:t>I Cor. 3:13-15</a:t>
            </a:r>
            <a:r>
              <a:rPr lang="pt-BR" sz="2600" dirty="0">
                <a:latin typeface="Times New Roman" pitchFamily="18" charset="0"/>
                <a:cs typeface="Times New Roman" pitchFamily="18" charset="0"/>
              </a:rPr>
              <a:t>).</a:t>
            </a:r>
            <a:endParaRPr lang="pt-BR" sz="2600" dirty="0">
              <a:solidFill>
                <a:srgbClr val="FFFFFF"/>
              </a:solidFill>
              <a:latin typeface="Times New Roman" pitchFamily="18" charset="0"/>
              <a:cs typeface="Times New Roman" pitchFamily="18" charset="0"/>
            </a:endParaRPr>
          </a:p>
        </p:txBody>
      </p:sp>
      <p:sp>
        <p:nvSpPr>
          <p:cNvPr id="4" name="Retângulo 3"/>
          <p:cNvSpPr/>
          <p:nvPr/>
        </p:nvSpPr>
        <p:spPr>
          <a:xfrm>
            <a:off x="35496" y="-27384"/>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49758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31640" y="260648"/>
            <a:ext cx="7488832" cy="1077218"/>
          </a:xfrm>
          <a:prstGeom prst="rect">
            <a:avLst/>
          </a:prstGeom>
        </p:spPr>
        <p:txBody>
          <a:bodyPr wrap="square">
            <a:spAutoFit/>
          </a:bodyPr>
          <a:lstStyle/>
          <a:p>
            <a:pPr algn="ctr"/>
            <a:r>
              <a:rPr lang="pt-BR" sz="3200" b="1" dirty="0" smtClean="0">
                <a:solidFill>
                  <a:srgbClr val="FFC000"/>
                </a:solidFill>
              </a:rPr>
              <a:t>Ele </a:t>
            </a:r>
            <a:r>
              <a:rPr lang="pt-BR" sz="3200" b="1" dirty="0">
                <a:solidFill>
                  <a:srgbClr val="FFC000"/>
                </a:solidFill>
              </a:rPr>
              <a:t>seria um </a:t>
            </a:r>
            <a:r>
              <a:rPr lang="pt-BR" sz="3200" b="1" dirty="0" smtClean="0">
                <a:solidFill>
                  <a:srgbClr val="FFC000"/>
                </a:solidFill>
              </a:rPr>
              <a:t>Desastre Espiritual </a:t>
            </a:r>
            <a:r>
              <a:rPr lang="pt-BR" sz="3200" b="1" dirty="0">
                <a:solidFill>
                  <a:srgbClr val="FFC000"/>
                </a:solidFill>
              </a:rPr>
              <a:t>a </a:t>
            </a:r>
            <a:r>
              <a:rPr lang="pt-BR" sz="3200" b="1" dirty="0" smtClean="0">
                <a:solidFill>
                  <a:srgbClr val="FFC000"/>
                </a:solidFill>
              </a:rPr>
              <a:t>Médio </a:t>
            </a:r>
            <a:r>
              <a:rPr lang="pt-BR" sz="3200" b="1" dirty="0">
                <a:solidFill>
                  <a:srgbClr val="FFC000"/>
                </a:solidFill>
              </a:rPr>
              <a:t>e </a:t>
            </a:r>
            <a:r>
              <a:rPr lang="pt-BR" sz="3200" b="1" dirty="0" smtClean="0">
                <a:solidFill>
                  <a:srgbClr val="FFC000"/>
                </a:solidFill>
              </a:rPr>
              <a:t>Longo Prazo </a:t>
            </a:r>
            <a:r>
              <a:rPr lang="pt-BR" sz="3200" b="1" dirty="0">
                <a:solidFill>
                  <a:srgbClr val="FFC000"/>
                </a:solidFill>
              </a:rPr>
              <a:t>para a </a:t>
            </a:r>
            <a:r>
              <a:rPr lang="pt-BR" sz="3200" b="1" dirty="0" smtClean="0">
                <a:solidFill>
                  <a:srgbClr val="FFC000"/>
                </a:solidFill>
              </a:rPr>
              <a:t>Igreja que o  Aceitar</a:t>
            </a:r>
            <a:r>
              <a:rPr lang="pt-BR" sz="3200" b="1" dirty="0">
                <a:solidFill>
                  <a:srgbClr val="FFC000"/>
                </a:solidFill>
              </a:rPr>
              <a:t>.</a:t>
            </a:r>
            <a:endParaRPr lang="pt-BR" sz="3200" dirty="0">
              <a:solidFill>
                <a:srgbClr val="FFC000"/>
              </a:solidFill>
            </a:endParaRPr>
          </a:p>
        </p:txBody>
      </p:sp>
      <p:sp>
        <p:nvSpPr>
          <p:cNvPr id="3" name="Retângulo 2"/>
          <p:cNvSpPr/>
          <p:nvPr/>
        </p:nvSpPr>
        <p:spPr>
          <a:xfrm>
            <a:off x="251520" y="1772816"/>
            <a:ext cx="8640960" cy="4401205"/>
          </a:xfrm>
          <a:prstGeom prst="rect">
            <a:avLst/>
          </a:prstGeom>
        </p:spPr>
        <p:txBody>
          <a:bodyPr wrap="square">
            <a:spAutoFit/>
          </a:bodyPr>
          <a:lstStyle/>
          <a:p>
            <a:pPr algn="just"/>
            <a:r>
              <a:rPr lang="pt-BR" sz="2800" dirty="0">
                <a:latin typeface="Times New Roman" pitchFamily="18" charset="0"/>
                <a:cs typeface="Times New Roman" pitchFamily="18" charset="0"/>
              </a:rPr>
              <a:t>Não se pode colocar o pecado em compartimentos. Quando ele entra na igreja sob a forma de omissão e rebeldia contra a palavra de Deus, qual fermento se espalha para vários outros setores. Com o pecado não se brinca. A tendência do homem é o pecado, principalmente na área de família e sexo. Na igreja isto também se verifica. Se a liderança não tem os padrões de Deus, a degeneração dos crentes é certa. Os líderes cristãos não podem ser egoístas, buscando seus interesses a curto </a:t>
            </a:r>
            <a:r>
              <a:rPr lang="pt-BR" sz="2800" dirty="0" smtClean="0">
                <a:latin typeface="Times New Roman" pitchFamily="18" charset="0"/>
                <a:cs typeface="Times New Roman" pitchFamily="18" charset="0"/>
              </a:rPr>
              <a:t>prazo, </a:t>
            </a:r>
            <a:r>
              <a:rPr lang="pt-BR" sz="2800" dirty="0">
                <a:latin typeface="Times New Roman" pitchFamily="18" charset="0"/>
                <a:cs typeface="Times New Roman" pitchFamily="18" charset="0"/>
              </a:rPr>
              <a:t>nem status de liderança para encobrir pecados pessoais. </a:t>
            </a:r>
            <a:endParaRPr lang="pt-BR" sz="2600" dirty="0">
              <a:solidFill>
                <a:srgbClr val="FFFFFF"/>
              </a:solidFill>
              <a:latin typeface="Times New Roman" pitchFamily="18" charset="0"/>
              <a:cs typeface="Times New Roman" pitchFamily="18" charset="0"/>
            </a:endParaRPr>
          </a:p>
        </p:txBody>
      </p:sp>
      <p:sp>
        <p:nvSpPr>
          <p:cNvPr id="4" name="Retângulo 3"/>
          <p:cNvSpPr/>
          <p:nvPr/>
        </p:nvSpPr>
        <p:spPr>
          <a:xfrm>
            <a:off x="35496" y="110242"/>
            <a:ext cx="14401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t-BR" sz="8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a:t>
            </a:r>
            <a:endParaRPr lang="pt-BR" sz="8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977311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1520" y="1671766"/>
            <a:ext cx="8640960" cy="4493538"/>
          </a:xfrm>
          <a:prstGeom prst="rect">
            <a:avLst/>
          </a:prstGeom>
        </p:spPr>
        <p:txBody>
          <a:bodyPr wrap="square">
            <a:spAutoFit/>
          </a:bodyPr>
          <a:lstStyle/>
          <a:p>
            <a:pPr algn="just"/>
            <a:r>
              <a:rPr lang="pt-BR" sz="2600" dirty="0">
                <a:latin typeface="Times New Roman" pitchFamily="18" charset="0"/>
                <a:cs typeface="Times New Roman" pitchFamily="18" charset="0"/>
              </a:rPr>
              <a:t>Se os padrões são decadentes, </a:t>
            </a:r>
            <a:r>
              <a:rPr lang="pt-BR" sz="2600" dirty="0" smtClean="0">
                <a:latin typeface="Times New Roman" pitchFamily="18" charset="0"/>
                <a:cs typeface="Times New Roman" pitchFamily="18" charset="0"/>
              </a:rPr>
              <a:t>pode-se </a:t>
            </a:r>
            <a:r>
              <a:rPr lang="pt-BR" sz="2600" dirty="0">
                <a:latin typeface="Times New Roman" pitchFamily="18" charset="0"/>
                <a:cs typeface="Times New Roman" pitchFamily="18" charset="0"/>
              </a:rPr>
              <a:t>esperar que os crentes que se desenvolveram dentro do ambiente de tolerância com o pecado serão cada vez mais decadentes, frios e finalmente apóstatas. Veja as advertências do Senhor às 7 igrejas do Apocalipse. A igreja local </a:t>
            </a:r>
            <a:r>
              <a:rPr lang="pt-BR" sz="2600" dirty="0" smtClean="0">
                <a:latin typeface="Times New Roman" pitchFamily="18" charset="0"/>
                <a:cs typeface="Times New Roman" pitchFamily="18" charset="0"/>
              </a:rPr>
              <a:t>também </a:t>
            </a:r>
            <a:r>
              <a:rPr lang="pt-BR" sz="2600" dirty="0">
                <a:latin typeface="Times New Roman" pitchFamily="18" charset="0"/>
                <a:cs typeface="Times New Roman" pitchFamily="18" charset="0"/>
              </a:rPr>
              <a:t>não </a:t>
            </a:r>
            <a:r>
              <a:rPr lang="pt-BR" sz="2600" dirty="0" smtClean="0">
                <a:latin typeface="Times New Roman" pitchFamily="18" charset="0"/>
                <a:cs typeface="Times New Roman" pitchFamily="18" charset="0"/>
              </a:rPr>
              <a:t>deve aceitar </a:t>
            </a:r>
            <a:r>
              <a:rPr lang="pt-BR" sz="2600" dirty="0">
                <a:latin typeface="Times New Roman" pitchFamily="18" charset="0"/>
                <a:cs typeface="Times New Roman" pitchFamily="18" charset="0"/>
              </a:rPr>
              <a:t>um pastor divorciado. Eles estariam em rebeldia contra a palavra de Deus, independente do número de votos que homologou a aceitação. Os crentes sérios que porventura pertençam a tal igreja deveriam imediatamente se retirar dela, recusando submeter-se a um líder desqualificado e não aprovado por Deus. O voto da maioria nesse caso não opera a vontade de Deus (</a:t>
            </a:r>
            <a:r>
              <a:rPr lang="pt-BR" sz="2600" dirty="0">
                <a:solidFill>
                  <a:srgbClr val="FFFF00"/>
                </a:solidFill>
                <a:latin typeface="Times New Roman" pitchFamily="18" charset="0"/>
                <a:cs typeface="Times New Roman" pitchFamily="18" charset="0"/>
              </a:rPr>
              <a:t>Ex.23:2</a:t>
            </a:r>
            <a:r>
              <a:rPr lang="pt-BR" sz="2600" dirty="0">
                <a:latin typeface="Times New Roman" pitchFamily="18" charset="0"/>
                <a:cs typeface="Times New Roman" pitchFamily="18" charset="0"/>
              </a:rPr>
              <a:t>).</a:t>
            </a:r>
            <a:r>
              <a:rPr lang="pt-BR" sz="2600" dirty="0" smtClean="0">
                <a:latin typeface="Times New Roman" pitchFamily="18" charset="0"/>
                <a:cs typeface="Times New Roman" pitchFamily="18" charset="0"/>
              </a:rPr>
              <a:t> </a:t>
            </a:r>
            <a:endParaRPr lang="pt-BR" sz="2600" dirty="0">
              <a:solidFill>
                <a:srgbClr val="FFFFFF"/>
              </a:solidFill>
              <a:latin typeface="Times New Roman" pitchFamily="18" charset="0"/>
              <a:cs typeface="Times New Roman" pitchFamily="18" charset="0"/>
            </a:endParaRPr>
          </a:p>
        </p:txBody>
      </p:sp>
      <p:sp>
        <p:nvSpPr>
          <p:cNvPr id="4" name="Retângulo 3"/>
          <p:cNvSpPr/>
          <p:nvPr/>
        </p:nvSpPr>
        <p:spPr>
          <a:xfrm>
            <a:off x="179512" y="191542"/>
            <a:ext cx="8784976" cy="1077218"/>
          </a:xfrm>
          <a:prstGeom prst="rect">
            <a:avLst/>
          </a:prstGeom>
        </p:spPr>
        <p:txBody>
          <a:bodyPr wrap="square">
            <a:spAutoFit/>
          </a:bodyPr>
          <a:lstStyle/>
          <a:p>
            <a:pPr algn="ctr"/>
            <a:r>
              <a:rPr lang="pt-BR" sz="3200" b="1" dirty="0">
                <a:solidFill>
                  <a:srgbClr val="FFC000">
                    <a:alpha val="55000"/>
                  </a:srgbClr>
                </a:solidFill>
              </a:rPr>
              <a:t>6. Ele seria um </a:t>
            </a:r>
            <a:r>
              <a:rPr lang="pt-BR" sz="3200" b="1" dirty="0" smtClean="0">
                <a:solidFill>
                  <a:srgbClr val="FFC000">
                    <a:alpha val="55000"/>
                  </a:srgbClr>
                </a:solidFill>
              </a:rPr>
              <a:t>Desastre Espiritual </a:t>
            </a:r>
            <a:r>
              <a:rPr lang="pt-BR" sz="3200" b="1" dirty="0">
                <a:solidFill>
                  <a:srgbClr val="FFC000">
                    <a:alpha val="55000"/>
                  </a:srgbClr>
                </a:solidFill>
              </a:rPr>
              <a:t>a </a:t>
            </a:r>
            <a:r>
              <a:rPr lang="pt-BR" sz="3200" b="1" dirty="0" smtClean="0">
                <a:solidFill>
                  <a:srgbClr val="FFC000">
                    <a:alpha val="55000"/>
                  </a:srgbClr>
                </a:solidFill>
              </a:rPr>
              <a:t>Médio </a:t>
            </a:r>
            <a:r>
              <a:rPr lang="pt-BR" sz="3200" b="1" dirty="0">
                <a:solidFill>
                  <a:srgbClr val="FFC000">
                    <a:alpha val="55000"/>
                  </a:srgbClr>
                </a:solidFill>
              </a:rPr>
              <a:t>e </a:t>
            </a:r>
            <a:r>
              <a:rPr lang="pt-BR" sz="3200" b="1" dirty="0" smtClean="0">
                <a:solidFill>
                  <a:srgbClr val="FFC000">
                    <a:alpha val="55000"/>
                  </a:srgbClr>
                </a:solidFill>
              </a:rPr>
              <a:t>Longo Prazo </a:t>
            </a:r>
            <a:r>
              <a:rPr lang="pt-BR" sz="3200" b="1" dirty="0">
                <a:solidFill>
                  <a:srgbClr val="FFC000">
                    <a:alpha val="55000"/>
                  </a:srgbClr>
                </a:solidFill>
              </a:rPr>
              <a:t>para a </a:t>
            </a:r>
            <a:r>
              <a:rPr lang="pt-BR" sz="3200" b="1" dirty="0" smtClean="0">
                <a:solidFill>
                  <a:srgbClr val="FFC000">
                    <a:alpha val="55000"/>
                  </a:srgbClr>
                </a:solidFill>
              </a:rPr>
              <a:t>Igreja Imatura </a:t>
            </a:r>
            <a:r>
              <a:rPr lang="pt-BR" sz="3200" b="1" dirty="0">
                <a:solidFill>
                  <a:srgbClr val="FFC000">
                    <a:alpha val="55000"/>
                  </a:srgbClr>
                </a:solidFill>
              </a:rPr>
              <a:t>que o </a:t>
            </a:r>
            <a:r>
              <a:rPr lang="pt-BR" sz="3200" b="1" dirty="0" smtClean="0">
                <a:solidFill>
                  <a:srgbClr val="FFC000">
                    <a:alpha val="55000"/>
                  </a:srgbClr>
                </a:solidFill>
              </a:rPr>
              <a:t>Aceitar</a:t>
            </a:r>
            <a:r>
              <a:rPr lang="pt-BR" sz="3200" b="1" dirty="0">
                <a:solidFill>
                  <a:srgbClr val="FFC000">
                    <a:alpha val="55000"/>
                  </a:srgbClr>
                </a:solidFill>
              </a:rPr>
              <a:t>.</a:t>
            </a:r>
            <a:endParaRPr lang="pt-BR" sz="3200" dirty="0">
              <a:solidFill>
                <a:srgbClr val="FFC000">
                  <a:alpha val="55000"/>
                </a:srgbClr>
              </a:solidFill>
            </a:endParaRPr>
          </a:p>
        </p:txBody>
      </p:sp>
    </p:spTree>
    <p:extLst>
      <p:ext uri="{BB962C8B-B14F-4D97-AF65-F5344CB8AC3E}">
        <p14:creationId xmlns:p14="http://schemas.microsoft.com/office/powerpoint/2010/main" val="15517093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1124</TotalTime>
  <Words>2494</Words>
  <Application>Microsoft Office PowerPoint</Application>
  <PresentationFormat>Apresentação na tela (4:3)</PresentationFormat>
  <Paragraphs>59</Paragraphs>
  <Slides>20</Slides>
  <Notes>1</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Mylar</vt:lpstr>
      <vt:lpstr>PODE UM HOMEM DIVORCIADO SER PASTOR?</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PODE UM HOMEM DIVORCIADO SER PASTOR?</dc:title>
  <dc:creator>Silas Jakel</dc:creator>
  <cp:lastModifiedBy>Silas Jakel</cp:lastModifiedBy>
  <cp:revision>19</cp:revision>
  <dcterms:created xsi:type="dcterms:W3CDTF">2012-12-10T13:39:24Z</dcterms:created>
  <dcterms:modified xsi:type="dcterms:W3CDTF">2012-12-15T23:14:51Z</dcterms:modified>
</cp:coreProperties>
</file>