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B9E3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6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1D20C-2834-4EE9-93BE-45F8A3240B88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558420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E5FA6-D944-4626-BEB5-2780F08B7F48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683664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BA884-7137-4C54-B5DB-72E147CAD309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583379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ED9C2-20C7-44B1-8F39-11DA61C02A3B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8857150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8E6E2-A22C-4DCC-9D0C-2FDDC45257DE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01620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12F65-D732-4951-AF16-57B0BCA808CF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63120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716AC-02CD-4C75-800A-DBE2F0372830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949739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CE840-EC0C-427C-BA3E-45C8786CF4DB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984738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89F06-5649-4033-84AF-6B3373B501CB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851577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75F62-7007-4BCD-AA25-9C3A1AFA5C89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142976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D264F-0837-4D6F-87DF-1EFA5AA8A887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118166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D959D0-B38B-488A-8BF7-B04C7956716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adventismoemfoco.wordpress.com/2009/06/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055" name="Picture 7" descr="imagesasder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0"/>
            <a:ext cx="47879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79388" y="2205038"/>
            <a:ext cx="406082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sz="2400">
                <a:solidFill>
                  <a:srgbClr val="FFFF00"/>
                </a:solidFill>
                <a:latin typeface="Swis721 BlkEx BT" pitchFamily="34" charset="0"/>
              </a:rPr>
              <a:t>O PAPEL</a:t>
            </a:r>
          </a:p>
          <a:p>
            <a:pPr algn="ctr"/>
            <a:r>
              <a:rPr lang="pt-BR" sz="2400">
                <a:solidFill>
                  <a:srgbClr val="FFFF00"/>
                </a:solidFill>
                <a:latin typeface="Swis721 BlkEx BT" pitchFamily="34" charset="0"/>
              </a:rPr>
              <a:t>PROFÉTICO</a:t>
            </a:r>
          </a:p>
          <a:p>
            <a:pPr algn="ctr"/>
            <a:r>
              <a:rPr lang="pt-BR" sz="2400">
                <a:solidFill>
                  <a:srgbClr val="FFFF00"/>
                </a:solidFill>
                <a:latin typeface="Swis721 BlkEx BT" pitchFamily="34" charset="0"/>
              </a:rPr>
              <a:t>DOS SINDICATOS,</a:t>
            </a:r>
          </a:p>
          <a:p>
            <a:pPr algn="ctr"/>
            <a:r>
              <a:rPr lang="pt-BR" sz="2400">
                <a:solidFill>
                  <a:srgbClr val="FFFF00"/>
                </a:solidFill>
                <a:latin typeface="Swis721 BlkEx BT" pitchFamily="34" charset="0"/>
              </a:rPr>
              <a:t>SEGUNDO</a:t>
            </a:r>
          </a:p>
          <a:p>
            <a:pPr algn="ctr"/>
            <a:r>
              <a:rPr lang="pt-BR" sz="2400">
                <a:solidFill>
                  <a:srgbClr val="FFFF00"/>
                </a:solidFill>
                <a:latin typeface="Swis721 BlkEx BT" pitchFamily="34" charset="0"/>
              </a:rPr>
              <a:t>FOI REVELADO</a:t>
            </a:r>
          </a:p>
          <a:p>
            <a:pPr algn="ctr"/>
            <a:r>
              <a:rPr lang="pt-BR" sz="2400">
                <a:solidFill>
                  <a:srgbClr val="FFFF00"/>
                </a:solidFill>
                <a:latin typeface="Swis721 BlkEx BT" pitchFamily="34" charset="0"/>
              </a:rPr>
              <a:t>À IRMÃ WHITE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76238" y="423863"/>
            <a:ext cx="8583612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sz="2400">
              <a:solidFill>
                <a:srgbClr val="FF0000"/>
              </a:solidFill>
            </a:endParaRPr>
          </a:p>
          <a:p>
            <a:endParaRPr lang="pt-BR" sz="2400">
              <a:solidFill>
                <a:srgbClr val="FF0000"/>
              </a:solidFill>
            </a:endParaRPr>
          </a:p>
          <a:p>
            <a:r>
              <a:rPr lang="pt-BR" sz="2400">
                <a:solidFill>
                  <a:srgbClr val="FF0000"/>
                </a:solidFill>
              </a:rPr>
              <a:t>EVITANDO CONFLITOS TRABALHISTAS</a:t>
            </a:r>
          </a:p>
          <a:p>
            <a:endParaRPr lang="pt-BR" sz="2400">
              <a:solidFill>
                <a:srgbClr val="FF0000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“Bem   depressa   se   aproxima   o   tempo  em  que  </a:t>
            </a:r>
            <a:r>
              <a:rPr lang="pt-BR" sz="2400">
                <a:solidFill>
                  <a:srgbClr val="FFFF00"/>
                </a:solidFill>
              </a:rPr>
              <a:t>o  poder</a:t>
            </a:r>
          </a:p>
          <a:p>
            <a:r>
              <a:rPr lang="pt-BR" sz="2400">
                <a:solidFill>
                  <a:srgbClr val="FFFF00"/>
                </a:solidFill>
              </a:rPr>
              <a:t>controlador  dos  sindicatos  será muito opressivo</a:t>
            </a:r>
            <a:r>
              <a:rPr lang="pt-BR" sz="2400">
                <a:solidFill>
                  <a:schemeClr val="bg1"/>
                </a:solidFill>
              </a:rPr>
              <a:t>.  Repetidas</a:t>
            </a:r>
          </a:p>
          <a:p>
            <a:r>
              <a:rPr lang="pt-BR" sz="2400">
                <a:solidFill>
                  <a:schemeClr val="bg1"/>
                </a:solidFill>
              </a:rPr>
              <a:t>vezes tem o Senhor dado instruções de que </a:t>
            </a:r>
            <a:r>
              <a:rPr lang="pt-BR" sz="2400">
                <a:solidFill>
                  <a:srgbClr val="FFFF00"/>
                </a:solidFill>
              </a:rPr>
              <a:t>nosso povo deve</a:t>
            </a:r>
          </a:p>
          <a:p>
            <a:r>
              <a:rPr lang="pt-BR" sz="2400">
                <a:solidFill>
                  <a:srgbClr val="FFFF00"/>
                </a:solidFill>
              </a:rPr>
              <a:t>tirar  suas  famílias das cidades para o campo, onde poderão</a:t>
            </a:r>
          </a:p>
          <a:p>
            <a:r>
              <a:rPr lang="pt-BR" sz="2400">
                <a:solidFill>
                  <a:srgbClr val="FFFF00"/>
                </a:solidFill>
              </a:rPr>
              <a:t>cultivar  seu  próprio  mantimentos  pois no futuro o problema</a:t>
            </a:r>
          </a:p>
          <a:p>
            <a:r>
              <a:rPr lang="pt-BR" sz="2400">
                <a:solidFill>
                  <a:srgbClr val="FFFF00"/>
                </a:solidFill>
              </a:rPr>
              <a:t>de  </a:t>
            </a:r>
            <a:r>
              <a:rPr lang="pt-BR" sz="2400">
                <a:solidFill>
                  <a:srgbClr val="FF0000"/>
                </a:solidFill>
              </a:rPr>
              <a:t>comprar  e  vender  será  bem  sério</a:t>
            </a:r>
            <a:r>
              <a:rPr lang="pt-BR" sz="2400">
                <a:solidFill>
                  <a:schemeClr val="bg1"/>
                </a:solidFill>
              </a:rPr>
              <a:t>.   Devemos começar,</a:t>
            </a:r>
          </a:p>
          <a:p>
            <a:r>
              <a:rPr lang="pt-BR" sz="2400">
                <a:solidFill>
                  <a:schemeClr val="bg1"/>
                </a:solidFill>
              </a:rPr>
              <a:t>agora,  a  atender  às instruções que freqüentemente nos têm</a:t>
            </a:r>
          </a:p>
          <a:p>
            <a:r>
              <a:rPr lang="pt-BR" sz="2400">
                <a:solidFill>
                  <a:schemeClr val="bg1"/>
                </a:solidFill>
              </a:rPr>
              <a:t>sido  dadas:  ‘Saí  das  cidades para as zonas rurais, onde as</a:t>
            </a:r>
          </a:p>
          <a:p>
            <a:r>
              <a:rPr lang="pt-BR" sz="2400">
                <a:solidFill>
                  <a:schemeClr val="bg1"/>
                </a:solidFill>
              </a:rPr>
              <a:t>casas   não   são   aglomeradas,   e  onde  estareis  livres  da </a:t>
            </a:r>
          </a:p>
          <a:p>
            <a:r>
              <a:rPr lang="pt-BR" sz="2400">
                <a:solidFill>
                  <a:schemeClr val="bg1"/>
                </a:solidFill>
              </a:rPr>
              <a:t>interferência dos inimigos.’”  Carta 5, 1904.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03213" y="566738"/>
            <a:ext cx="8758237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2400">
                <a:solidFill>
                  <a:srgbClr val="FF0000"/>
                </a:solidFill>
              </a:rPr>
              <a:t>EVITAR AS LUTAS PARTIDÁRIAS</a:t>
            </a:r>
          </a:p>
          <a:p>
            <a:endParaRPr lang="pt-BR" sz="2400">
              <a:solidFill>
                <a:srgbClr val="FF0000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“Têm-se  os  homens  aliado  para  se  oporem  ao Senhor dos </a:t>
            </a:r>
          </a:p>
          <a:p>
            <a:r>
              <a:rPr lang="pt-BR" sz="2400">
                <a:solidFill>
                  <a:schemeClr val="bg1"/>
                </a:solidFill>
              </a:rPr>
              <a:t>exércitos. Essas alianças continuarão até que Cristo deixe Seu</a:t>
            </a:r>
          </a:p>
          <a:p>
            <a:r>
              <a:rPr lang="pt-BR" sz="2400">
                <a:solidFill>
                  <a:schemeClr val="bg1"/>
                </a:solidFill>
              </a:rPr>
              <a:t>lugar  de  intercessão  diante  do  trono  da  graça, e ponha as </a:t>
            </a:r>
          </a:p>
          <a:p>
            <a:r>
              <a:rPr lang="pt-BR" sz="2400">
                <a:solidFill>
                  <a:schemeClr val="bg1"/>
                </a:solidFill>
              </a:rPr>
              <a:t>vestes  de  vingança.    </a:t>
            </a:r>
            <a:r>
              <a:rPr lang="pt-BR" sz="2400">
                <a:solidFill>
                  <a:srgbClr val="FFFF00"/>
                </a:solidFill>
              </a:rPr>
              <a:t>Em  cada cidade há agentes satânicos</a:t>
            </a:r>
          </a:p>
          <a:p>
            <a:r>
              <a:rPr lang="pt-BR" sz="2400">
                <a:solidFill>
                  <a:srgbClr val="FFFF00"/>
                </a:solidFill>
              </a:rPr>
              <a:t>organizando,  ativamente,  em  partidos  os  que  se  opõem à </a:t>
            </a:r>
          </a:p>
          <a:p>
            <a:r>
              <a:rPr lang="pt-BR" sz="2400">
                <a:solidFill>
                  <a:srgbClr val="FFFF00"/>
                </a:solidFill>
              </a:rPr>
              <a:t>lei de Deus.  Professos santos e descrentes confessos tomam</a:t>
            </a:r>
          </a:p>
          <a:p>
            <a:r>
              <a:rPr lang="pt-BR" sz="2400">
                <a:solidFill>
                  <a:srgbClr val="FFFF00"/>
                </a:solidFill>
              </a:rPr>
              <a:t>posição  ao  lado  desses  partidos.</a:t>
            </a:r>
            <a:r>
              <a:rPr lang="pt-BR" sz="2400">
                <a:solidFill>
                  <a:schemeClr val="bg1"/>
                </a:solidFill>
              </a:rPr>
              <a:t>    Não é este o tempo de o </a:t>
            </a:r>
          </a:p>
          <a:p>
            <a:r>
              <a:rPr lang="pt-BR" sz="2400">
                <a:solidFill>
                  <a:schemeClr val="bg1"/>
                </a:solidFill>
              </a:rPr>
              <a:t>povo  de  Deus  mostrar-se  </a:t>
            </a:r>
            <a:r>
              <a:rPr lang="pt-BR" sz="2400">
                <a:solidFill>
                  <a:srgbClr val="FF0000"/>
                </a:solidFill>
              </a:rPr>
              <a:t>pusilânime</a:t>
            </a:r>
            <a:r>
              <a:rPr lang="pt-BR" sz="2400">
                <a:solidFill>
                  <a:schemeClr val="bg1"/>
                </a:solidFill>
              </a:rPr>
              <a:t>.     Não  nos  podemos </a:t>
            </a:r>
          </a:p>
          <a:p>
            <a:r>
              <a:rPr lang="pt-BR" sz="2400">
                <a:solidFill>
                  <a:schemeClr val="bg1"/>
                </a:solidFill>
              </a:rPr>
              <a:t>permitir  estar  fora  de  guarda um só momento.”  Testimonies,</a:t>
            </a:r>
          </a:p>
          <a:p>
            <a:r>
              <a:rPr lang="pt-BR" sz="2400">
                <a:solidFill>
                  <a:schemeClr val="bg1"/>
                </a:solidFill>
              </a:rPr>
              <a:t>Vol. 8, pág. 42.</a:t>
            </a:r>
          </a:p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rgbClr val="FF0000"/>
                </a:solidFill>
              </a:rPr>
              <a:t>Pusilânime</a:t>
            </a:r>
            <a:r>
              <a:rPr lang="pt-BR" sz="2400">
                <a:solidFill>
                  <a:schemeClr val="bg1"/>
                </a:solidFill>
              </a:rPr>
              <a:t> = (Indivíduo) de ânimo fraco, sem energia, covarde.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14341" name="Picture 5" descr="inverno no Afeganistã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0"/>
            <a:ext cx="48593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50825" y="1628775"/>
            <a:ext cx="380841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2400">
                <a:solidFill>
                  <a:srgbClr val="FFFF00"/>
                </a:solidFill>
              </a:rPr>
              <a:t>“Os  sindicatos  serão  um </a:t>
            </a:r>
          </a:p>
          <a:p>
            <a:r>
              <a:rPr lang="pt-BR" sz="2400">
                <a:solidFill>
                  <a:srgbClr val="FFFF00"/>
                </a:solidFill>
              </a:rPr>
              <a:t>dos    instrumentos    que</a:t>
            </a:r>
          </a:p>
          <a:p>
            <a:r>
              <a:rPr lang="pt-BR" sz="2400">
                <a:solidFill>
                  <a:srgbClr val="FFFF00"/>
                </a:solidFill>
              </a:rPr>
              <a:t>trarão  sobre  a Terra  um</a:t>
            </a:r>
          </a:p>
          <a:p>
            <a:r>
              <a:rPr lang="pt-BR" sz="2400">
                <a:solidFill>
                  <a:srgbClr val="FFFF00"/>
                </a:solidFill>
              </a:rPr>
              <a:t>tempo   de   angústia   tal </a:t>
            </a:r>
          </a:p>
          <a:p>
            <a:r>
              <a:rPr lang="pt-BR" sz="2400">
                <a:solidFill>
                  <a:srgbClr val="FFFF00"/>
                </a:solidFill>
              </a:rPr>
              <a:t>como nunca houve desde</a:t>
            </a:r>
          </a:p>
          <a:p>
            <a:r>
              <a:rPr lang="pt-BR" sz="2400">
                <a:solidFill>
                  <a:srgbClr val="FFFF00"/>
                </a:solidFill>
              </a:rPr>
              <a:t>o   princípio   do   mundo.”</a:t>
            </a:r>
          </a:p>
          <a:p>
            <a:r>
              <a:rPr lang="pt-BR" sz="2400">
                <a:solidFill>
                  <a:schemeClr val="bg1"/>
                </a:solidFill>
              </a:rPr>
              <a:t>Carta 200, 1903.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79388" y="566738"/>
            <a:ext cx="901065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sz="2400">
              <a:solidFill>
                <a:schemeClr val="bg1"/>
              </a:solidFill>
            </a:endParaRPr>
          </a:p>
          <a:p>
            <a:endParaRPr lang="pt-BR" sz="2400">
              <a:solidFill>
                <a:schemeClr val="bg1"/>
              </a:solidFill>
            </a:endParaRPr>
          </a:p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rgbClr val="FF0000"/>
                </a:solidFill>
              </a:rPr>
              <a:t>CONFLITOS ENTRE OS PATRÕES E OS OPERÁRIOS</a:t>
            </a:r>
          </a:p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“A obra do povo de Deus é preparar-se para os acontecimentos</a:t>
            </a:r>
          </a:p>
          <a:p>
            <a:r>
              <a:rPr lang="pt-BR" sz="2400">
                <a:solidFill>
                  <a:schemeClr val="bg1"/>
                </a:solidFill>
              </a:rPr>
              <a:t>futuros, que logo lhes sobrevirão com força assombrosa.</a:t>
            </a:r>
          </a:p>
          <a:p>
            <a:r>
              <a:rPr lang="pt-BR" sz="2400">
                <a:solidFill>
                  <a:schemeClr val="bg1"/>
                </a:solidFill>
              </a:rPr>
              <a:t>Formar-se-ão  no  mundo gigantescos monopólios.  </a:t>
            </a:r>
            <a:r>
              <a:rPr lang="pt-BR" sz="2400">
                <a:solidFill>
                  <a:srgbClr val="FFFF00"/>
                </a:solidFill>
              </a:rPr>
              <a:t>Os homens</a:t>
            </a:r>
          </a:p>
          <a:p>
            <a:r>
              <a:rPr lang="pt-BR" sz="2400">
                <a:solidFill>
                  <a:srgbClr val="FFFF00"/>
                </a:solidFill>
              </a:rPr>
              <a:t>se  unirão  em  sindicatos  que  os  envolverão  nas  malhas  do</a:t>
            </a:r>
          </a:p>
          <a:p>
            <a:r>
              <a:rPr lang="pt-BR" sz="2400">
                <a:solidFill>
                  <a:srgbClr val="FFFF00"/>
                </a:solidFill>
              </a:rPr>
              <a:t>inimigo</a:t>
            </a:r>
            <a:r>
              <a:rPr lang="pt-BR" sz="2400">
                <a:solidFill>
                  <a:schemeClr val="bg1"/>
                </a:solidFill>
              </a:rPr>
              <a:t>.    Alguns  homens  combinarão  segurar todos os meios</a:t>
            </a:r>
          </a:p>
          <a:p>
            <a:r>
              <a:rPr lang="pt-BR" sz="2400">
                <a:solidFill>
                  <a:schemeClr val="bg1"/>
                </a:solidFill>
              </a:rPr>
              <a:t>que se possam obter em certos ramos de negócio.  </a:t>
            </a:r>
          </a:p>
          <a:p>
            <a:r>
              <a:rPr lang="pt-BR" sz="2400">
                <a:solidFill>
                  <a:schemeClr val="bg1"/>
                </a:solidFill>
              </a:rPr>
              <a:t>Formar-se-ão   sindicatos,   e   os  que  a  eles  se recusam unir</a:t>
            </a:r>
          </a:p>
          <a:p>
            <a:r>
              <a:rPr lang="pt-BR" sz="2400">
                <a:solidFill>
                  <a:schemeClr val="bg1"/>
                </a:solidFill>
              </a:rPr>
              <a:t>serão </a:t>
            </a:r>
            <a:r>
              <a:rPr lang="pt-BR" sz="2400">
                <a:solidFill>
                  <a:srgbClr val="FF0000"/>
                </a:solidFill>
              </a:rPr>
              <a:t>homens marcados</a:t>
            </a:r>
            <a:r>
              <a:rPr lang="pt-BR" sz="2400">
                <a:solidFill>
                  <a:schemeClr val="bg1"/>
                </a:solidFill>
              </a:rPr>
              <a:t>.”  Carta 26, 1903.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50825" y="404813"/>
            <a:ext cx="8691563" cy="666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2400">
                <a:solidFill>
                  <a:srgbClr val="FF0000"/>
                </a:solidFill>
              </a:rPr>
              <a:t>PREPARANDO-SE PARA O ACONTECIMENTO</a:t>
            </a:r>
          </a:p>
          <a:p>
            <a:endParaRPr lang="pt-BR" sz="2400">
              <a:solidFill>
                <a:srgbClr val="FF0000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</a:t>
            </a:r>
            <a:r>
              <a:rPr lang="pt-BR" sz="2400">
                <a:solidFill>
                  <a:srgbClr val="FFFF00"/>
                </a:solidFill>
              </a:rPr>
              <a:t>Os sindicatos e confederações do mundo são uma armadilha.</a:t>
            </a:r>
          </a:p>
          <a:p>
            <a:r>
              <a:rPr lang="pt-BR" sz="2400">
                <a:solidFill>
                  <a:srgbClr val="FFFF00"/>
                </a:solidFill>
              </a:rPr>
              <a:t>Conservai-vos fora, e longe deles, irmãos.  Nada tenhais a ver</a:t>
            </a:r>
          </a:p>
          <a:p>
            <a:r>
              <a:rPr lang="pt-BR" sz="2400">
                <a:solidFill>
                  <a:srgbClr val="FFFF00"/>
                </a:solidFill>
              </a:rPr>
              <a:t>com  eles</a:t>
            </a:r>
            <a:r>
              <a:rPr lang="pt-BR" sz="2400">
                <a:solidFill>
                  <a:schemeClr val="bg1"/>
                </a:solidFill>
              </a:rPr>
              <a:t>.    Por  causa  dessas uniões e confederações, logo </a:t>
            </a:r>
          </a:p>
          <a:p>
            <a:r>
              <a:rPr lang="pt-BR" sz="2400">
                <a:solidFill>
                  <a:schemeClr val="bg1"/>
                </a:solidFill>
              </a:rPr>
              <a:t>será   muito   difícil  nossas  instituições  levarem  avante  seu </a:t>
            </a:r>
          </a:p>
          <a:p>
            <a:r>
              <a:rPr lang="pt-BR" sz="2400">
                <a:solidFill>
                  <a:schemeClr val="bg1"/>
                </a:solidFill>
              </a:rPr>
              <a:t>trabalho  nas  cidades.    Minha advertência é: Conservai-vos</a:t>
            </a:r>
          </a:p>
          <a:p>
            <a:r>
              <a:rPr lang="pt-BR" sz="2400">
                <a:solidFill>
                  <a:schemeClr val="bg1"/>
                </a:solidFill>
              </a:rPr>
              <a:t>fora   das   cidades.    Não  edifiqueis  hospitais  nas  cidades.</a:t>
            </a:r>
          </a:p>
          <a:p>
            <a:r>
              <a:rPr lang="pt-BR" sz="2400">
                <a:solidFill>
                  <a:srgbClr val="FFFF00"/>
                </a:solidFill>
              </a:rPr>
              <a:t>Educai  nosso  povo  a  sair  das  cidades para o campo, onde </a:t>
            </a:r>
          </a:p>
          <a:p>
            <a:r>
              <a:rPr lang="pt-BR" sz="2400">
                <a:solidFill>
                  <a:srgbClr val="FFFF00"/>
                </a:solidFill>
              </a:rPr>
              <a:t>possam  obter  um  pequeno  pedaço  de  terra, e fazer um lar</a:t>
            </a:r>
          </a:p>
          <a:p>
            <a:r>
              <a:rPr lang="pt-BR" sz="2400">
                <a:solidFill>
                  <a:srgbClr val="FFFF00"/>
                </a:solidFill>
              </a:rPr>
              <a:t>para si e para seus filhos</a:t>
            </a:r>
            <a:r>
              <a:rPr lang="pt-BR" sz="2400">
                <a:solidFill>
                  <a:schemeClr val="bg1"/>
                </a:solidFill>
              </a:rPr>
              <a:t>. ... </a:t>
            </a:r>
            <a:r>
              <a:rPr lang="pt-BR" sz="2400">
                <a:solidFill>
                  <a:srgbClr val="FF0000"/>
                </a:solidFill>
              </a:rPr>
              <a:t>E, no presente, temos de ocupar</a:t>
            </a:r>
          </a:p>
          <a:p>
            <a:r>
              <a:rPr lang="pt-BR" sz="2400">
                <a:solidFill>
                  <a:srgbClr val="FF0000"/>
                </a:solidFill>
              </a:rPr>
              <a:t>casas de culto nas cidades.</a:t>
            </a:r>
            <a:r>
              <a:rPr lang="pt-BR" sz="2400">
                <a:solidFill>
                  <a:schemeClr val="bg1"/>
                </a:solidFill>
              </a:rPr>
              <a:t>  </a:t>
            </a:r>
            <a:r>
              <a:rPr lang="pt-BR" sz="2400">
                <a:solidFill>
                  <a:srgbClr val="FFFF00"/>
                </a:solidFill>
              </a:rPr>
              <a:t>Mas dentro em breve haverá tal</a:t>
            </a:r>
          </a:p>
          <a:p>
            <a:r>
              <a:rPr lang="pt-BR" sz="2400">
                <a:solidFill>
                  <a:srgbClr val="FFFF00"/>
                </a:solidFill>
              </a:rPr>
              <a:t>luta   e   confusão   nas   cidades,  que  os  que  as  quiserem </a:t>
            </a:r>
          </a:p>
          <a:p>
            <a:r>
              <a:rPr lang="pt-BR" sz="2400">
                <a:solidFill>
                  <a:srgbClr val="FFFF00"/>
                </a:solidFill>
              </a:rPr>
              <a:t>abandonar não o poderão fazer.   Devemos estar preparando-</a:t>
            </a:r>
          </a:p>
          <a:p>
            <a:r>
              <a:rPr lang="pt-BR" sz="2400">
                <a:solidFill>
                  <a:srgbClr val="FFFF00"/>
                </a:solidFill>
              </a:rPr>
              <a:t>nos para esses acontecimentos.  Essa é a luz que me é dada</a:t>
            </a:r>
            <a:r>
              <a:rPr lang="pt-BR" sz="2400">
                <a:solidFill>
                  <a:schemeClr val="bg1"/>
                </a:solidFill>
              </a:rPr>
              <a:t>.”</a:t>
            </a:r>
          </a:p>
          <a:p>
            <a:r>
              <a:rPr lang="pt-BR" sz="2400">
                <a:solidFill>
                  <a:schemeClr val="bg1"/>
                </a:solidFill>
              </a:rPr>
              <a:t>General Conference Bulletin, 6 de abril de 1903.</a:t>
            </a:r>
          </a:p>
          <a:p>
            <a:endParaRPr lang="pt-BR" sz="2400">
              <a:solidFill>
                <a:schemeClr val="bg1"/>
              </a:solidFill>
            </a:endParaRPr>
          </a:p>
          <a:p>
            <a:endParaRPr lang="pt-BR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31775" y="279400"/>
            <a:ext cx="8678863" cy="629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sz="2400">
                <a:solidFill>
                  <a:srgbClr val="FF0000"/>
                </a:solidFill>
              </a:rPr>
              <a:t>PARA PRESERVAR NOSSA INDIVIDUALIDADE</a:t>
            </a:r>
          </a:p>
          <a:p>
            <a:endParaRPr lang="pt-BR" sz="2400">
              <a:solidFill>
                <a:srgbClr val="FF0000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“Durante  anos me foi ministrada revelação especial acerca de</a:t>
            </a:r>
          </a:p>
          <a:p>
            <a:r>
              <a:rPr lang="pt-BR" sz="2400">
                <a:solidFill>
                  <a:schemeClr val="bg1"/>
                </a:solidFill>
              </a:rPr>
              <a:t>nosso  dever  de  não centralizar a nossa obra nas cidades.  </a:t>
            </a:r>
            <a:r>
              <a:rPr lang="pt-BR" sz="2400">
                <a:solidFill>
                  <a:srgbClr val="FFFF00"/>
                </a:solidFill>
              </a:rPr>
              <a:t>A</a:t>
            </a:r>
          </a:p>
          <a:p>
            <a:r>
              <a:rPr lang="pt-BR" sz="2400">
                <a:solidFill>
                  <a:srgbClr val="FFFF00"/>
                </a:solidFill>
              </a:rPr>
              <a:t>agitação e confusão que enchem essas cidades, as condições</a:t>
            </a:r>
          </a:p>
          <a:p>
            <a:r>
              <a:rPr lang="pt-BR" sz="2400">
                <a:solidFill>
                  <a:srgbClr val="FFFF00"/>
                </a:solidFill>
              </a:rPr>
              <a:t>que  nelas criam as uniões trabalhistas e as greves, tornar-se-</a:t>
            </a:r>
          </a:p>
          <a:p>
            <a:r>
              <a:rPr lang="pt-BR" sz="2400">
                <a:solidFill>
                  <a:srgbClr val="FFFF00"/>
                </a:solidFill>
              </a:rPr>
              <a:t>ão  grande  desvantagem  para  a  nossa  obra</a:t>
            </a:r>
            <a:r>
              <a:rPr lang="pt-BR" sz="2400">
                <a:solidFill>
                  <a:schemeClr val="bg1"/>
                </a:solidFill>
              </a:rPr>
              <a:t>.     Buscam  os </a:t>
            </a:r>
          </a:p>
          <a:p>
            <a:r>
              <a:rPr lang="pt-BR" sz="2400">
                <a:solidFill>
                  <a:schemeClr val="bg1"/>
                </a:solidFill>
              </a:rPr>
              <a:t>homens    conseguir   que   os   elementos   empenhados   em </a:t>
            </a:r>
          </a:p>
          <a:p>
            <a:r>
              <a:rPr lang="pt-BR" sz="2400">
                <a:solidFill>
                  <a:schemeClr val="bg1"/>
                </a:solidFill>
              </a:rPr>
              <a:t>diferentes  profissões  se filiem a certas uniões.  Esse não é o</a:t>
            </a:r>
          </a:p>
          <a:p>
            <a:r>
              <a:rPr lang="pt-BR" sz="2400">
                <a:solidFill>
                  <a:schemeClr val="bg1"/>
                </a:solidFill>
              </a:rPr>
              <a:t>plano  de  Deus,  mas  de  um poder que não devemos jamais</a:t>
            </a:r>
          </a:p>
          <a:p>
            <a:r>
              <a:rPr lang="pt-BR" sz="2400">
                <a:solidFill>
                  <a:schemeClr val="bg1"/>
                </a:solidFill>
              </a:rPr>
              <a:t>reconhecer.   A Palavra de Deus se está cumprindo; estão-se</a:t>
            </a:r>
          </a:p>
          <a:p>
            <a:r>
              <a:rPr lang="pt-BR" sz="2400">
                <a:solidFill>
                  <a:schemeClr val="bg1"/>
                </a:solidFill>
              </a:rPr>
              <a:t>os    ímpios   ajuntando   em   molhos,   prontos   para   serem </a:t>
            </a:r>
          </a:p>
          <a:p>
            <a:r>
              <a:rPr lang="pt-BR" sz="2400">
                <a:solidFill>
                  <a:schemeClr val="bg1"/>
                </a:solidFill>
              </a:rPr>
              <a:t>queimados.</a:t>
            </a:r>
          </a:p>
          <a:p>
            <a:r>
              <a:rPr lang="pt-BR" sz="2400">
                <a:solidFill>
                  <a:schemeClr val="bg1"/>
                </a:solidFill>
              </a:rPr>
              <a:t>Devemos   empregar   agora  toda  a  capacidade  que  nos foi</a:t>
            </a:r>
          </a:p>
          <a:p>
            <a:r>
              <a:rPr lang="pt-BR" sz="2400">
                <a:solidFill>
                  <a:schemeClr val="bg1"/>
                </a:solidFill>
              </a:rPr>
              <a:t>confiada,  no  sentido  de  transmitir  para  o  mundo  a grande </a:t>
            </a:r>
          </a:p>
          <a:p>
            <a:r>
              <a:rPr lang="pt-BR" sz="2400">
                <a:solidFill>
                  <a:schemeClr val="bg1"/>
                </a:solidFill>
              </a:rPr>
              <a:t>mensagem de advertência.</a:t>
            </a:r>
          </a:p>
          <a:p>
            <a:endParaRPr lang="pt-BR" sz="2400">
              <a:solidFill>
                <a:schemeClr val="bg1"/>
              </a:solidFill>
            </a:endParaRPr>
          </a:p>
        </p:txBody>
      </p:sp>
      <p:pic>
        <p:nvPicPr>
          <p:cNvPr id="17415" name="Picture 7" descr="seta5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021388"/>
            <a:ext cx="869950" cy="61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31775" y="207963"/>
            <a:ext cx="8929688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sz="2400">
              <a:solidFill>
                <a:schemeClr val="bg1"/>
              </a:solidFill>
            </a:endParaRPr>
          </a:p>
          <a:p>
            <a:endParaRPr lang="pt-BR" sz="2400">
              <a:solidFill>
                <a:schemeClr val="bg1"/>
              </a:solidFill>
            </a:endParaRPr>
          </a:p>
          <a:p>
            <a:endParaRPr lang="pt-BR" sz="2400">
              <a:solidFill>
                <a:schemeClr val="bg1"/>
              </a:solidFill>
            </a:endParaRPr>
          </a:p>
          <a:p>
            <a:endParaRPr lang="pt-BR" sz="2400">
              <a:solidFill>
                <a:schemeClr val="bg1"/>
              </a:solidFill>
            </a:endParaRPr>
          </a:p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Nesta   obra,  cumpre-nos  preservar  a  nossa  individualidade.  </a:t>
            </a:r>
          </a:p>
          <a:p>
            <a:r>
              <a:rPr lang="pt-BR" sz="2400">
                <a:solidFill>
                  <a:srgbClr val="FFFF00"/>
                </a:solidFill>
              </a:rPr>
              <a:t>Não   nos   devemos  associar  a  sociedades  secretas  nem  a </a:t>
            </a:r>
          </a:p>
          <a:p>
            <a:r>
              <a:rPr lang="pt-BR" sz="2400">
                <a:solidFill>
                  <a:srgbClr val="FFFF00"/>
                </a:solidFill>
              </a:rPr>
              <a:t>uniões trabalhistas</a:t>
            </a:r>
            <a:r>
              <a:rPr lang="pt-BR" sz="2400">
                <a:solidFill>
                  <a:schemeClr val="bg1"/>
                </a:solidFill>
              </a:rPr>
              <a:t>.  Devemos permanecer livres perante Deus,</a:t>
            </a:r>
          </a:p>
          <a:p>
            <a:r>
              <a:rPr lang="pt-BR" sz="2400">
                <a:solidFill>
                  <a:schemeClr val="bg1"/>
                </a:solidFill>
              </a:rPr>
              <a:t>à  espera  constante  de instruções de Cristo.  Todos os nossos</a:t>
            </a:r>
          </a:p>
          <a:p>
            <a:r>
              <a:rPr lang="pt-BR" sz="2400">
                <a:solidFill>
                  <a:schemeClr val="bg1"/>
                </a:solidFill>
              </a:rPr>
              <a:t>atos  deverão ser exercidos com a convicção da importância da</a:t>
            </a:r>
          </a:p>
          <a:p>
            <a:r>
              <a:rPr lang="pt-BR" sz="2400">
                <a:solidFill>
                  <a:schemeClr val="bg1"/>
                </a:solidFill>
              </a:rPr>
              <a:t>obra  a ser feita para Deus.”  Testemunhos Seletos, Vol. 3, pág.</a:t>
            </a:r>
          </a:p>
          <a:p>
            <a:r>
              <a:rPr lang="pt-BR" sz="2400">
                <a:solidFill>
                  <a:schemeClr val="bg1"/>
                </a:solidFill>
              </a:rPr>
              <a:t>115.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50825" y="692150"/>
            <a:ext cx="93614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sz="2800">
              <a:solidFill>
                <a:schemeClr val="bg1"/>
              </a:solidFill>
            </a:endParaRPr>
          </a:p>
          <a:p>
            <a:r>
              <a:rPr lang="pt-BR" sz="2800">
                <a:solidFill>
                  <a:schemeClr val="bg1"/>
                </a:solidFill>
              </a:rPr>
              <a:t>EM DESRESPEITO AO DECÁLOGO</a:t>
            </a:r>
          </a:p>
          <a:p>
            <a:endParaRPr lang="pt-BR" sz="2800">
              <a:solidFill>
                <a:schemeClr val="bg1"/>
              </a:solidFill>
            </a:endParaRPr>
          </a:p>
          <a:p>
            <a:r>
              <a:rPr lang="pt-BR" sz="2800">
                <a:solidFill>
                  <a:srgbClr val="FFFF00"/>
                </a:solidFill>
              </a:rPr>
              <a:t>“Essas  uniões  são  um  dos  sinais dos últimos dias.</a:t>
            </a:r>
          </a:p>
          <a:p>
            <a:r>
              <a:rPr lang="pt-BR" sz="2800">
                <a:solidFill>
                  <a:srgbClr val="FFFF00"/>
                </a:solidFill>
              </a:rPr>
              <a:t>Os  homens se estão unindo em feixes prontos a ser</a:t>
            </a:r>
          </a:p>
          <a:p>
            <a:r>
              <a:rPr lang="pt-BR" sz="2800">
                <a:solidFill>
                  <a:srgbClr val="FFFF00"/>
                </a:solidFill>
              </a:rPr>
              <a:t>queimados.    Podem  eles  ser  </a:t>
            </a:r>
            <a:r>
              <a:rPr lang="pt-BR" sz="2800">
                <a:solidFill>
                  <a:srgbClr val="FF0000"/>
                </a:solidFill>
              </a:rPr>
              <a:t>membros  da igreja</a:t>
            </a:r>
            <a:r>
              <a:rPr lang="pt-BR" sz="2800">
                <a:solidFill>
                  <a:srgbClr val="FFFF00"/>
                </a:solidFill>
              </a:rPr>
              <a:t>,</a:t>
            </a:r>
          </a:p>
          <a:p>
            <a:r>
              <a:rPr lang="pt-BR" sz="2800">
                <a:solidFill>
                  <a:srgbClr val="FFFF00"/>
                </a:solidFill>
              </a:rPr>
              <a:t>mas    enquanto    pertencerem    a    essas   uniões, </a:t>
            </a:r>
          </a:p>
          <a:p>
            <a:r>
              <a:rPr lang="pt-BR" sz="2800">
                <a:solidFill>
                  <a:srgbClr val="FFFF00"/>
                </a:solidFill>
              </a:rPr>
              <a:t>possivelmente      não      poderão      observar     os</a:t>
            </a:r>
          </a:p>
          <a:p>
            <a:r>
              <a:rPr lang="pt-BR" sz="2800">
                <a:solidFill>
                  <a:srgbClr val="FFFF00"/>
                </a:solidFill>
              </a:rPr>
              <a:t>mandamentos   de   Deus,   </a:t>
            </a:r>
            <a:r>
              <a:rPr lang="pt-BR" sz="2800">
                <a:solidFill>
                  <a:srgbClr val="FF0000"/>
                </a:solidFill>
              </a:rPr>
              <a:t>pois  pertencer  a  essas </a:t>
            </a:r>
          </a:p>
          <a:p>
            <a:r>
              <a:rPr lang="pt-BR" sz="2800">
                <a:solidFill>
                  <a:srgbClr val="FF0000"/>
                </a:solidFill>
              </a:rPr>
              <a:t>uniões significa desrespeitar todo o Decálogo</a:t>
            </a:r>
            <a:r>
              <a:rPr lang="pt-BR" sz="2800">
                <a:solidFill>
                  <a:srgbClr val="FFFF00"/>
                </a:solidFill>
              </a:rPr>
              <a:t>.”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0485" name="Picture 5" descr="SINDICATO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2800">
                <a:latin typeface="Franklin Gothic Heavy" pitchFamily="34" charset="0"/>
              </a:rPr>
              <a:t>O CUMPRIMENTO DA PROFECIA!!!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/>
              <a:t>http://sindicario.com.br/vernoticia.aspx?ID=2413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1509" name="Picture 5" descr="SIN DICATO dfd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76238" y="134938"/>
            <a:ext cx="795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2400"/>
              <a:t>    A UNIÃO DA ESCOLA ADVENTISTA E O SINDICATO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76238" y="423863"/>
            <a:ext cx="8455025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sz="2400"/>
          </a:p>
          <a:p>
            <a:endParaRPr lang="pt-BR" sz="2400"/>
          </a:p>
          <a:p>
            <a:endParaRPr lang="pt-BR" sz="2400"/>
          </a:p>
          <a:p>
            <a:endParaRPr lang="pt-BR" sz="2400"/>
          </a:p>
          <a:p>
            <a:r>
              <a:rPr lang="pt-BR" sz="2400">
                <a:solidFill>
                  <a:schemeClr val="bg1"/>
                </a:solidFill>
              </a:rPr>
              <a:t>“Os sindicatos serão um dos instrumentos que trarão sobre a</a:t>
            </a:r>
          </a:p>
          <a:p>
            <a:r>
              <a:rPr lang="pt-BR" sz="2400">
                <a:solidFill>
                  <a:schemeClr val="bg1"/>
                </a:solidFill>
              </a:rPr>
              <a:t>Terra  um  tempo de angústia tal como nunca houve desde o</a:t>
            </a:r>
          </a:p>
          <a:p>
            <a:r>
              <a:rPr lang="pt-BR" sz="2400">
                <a:solidFill>
                  <a:schemeClr val="bg1"/>
                </a:solidFill>
              </a:rPr>
              <a:t>princípio do mundo.”</a:t>
            </a:r>
          </a:p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“Formar-se-ão  sindicatos,  e  os  que a eles se recusam unir</a:t>
            </a:r>
          </a:p>
          <a:p>
            <a:r>
              <a:rPr lang="pt-BR" sz="2400">
                <a:solidFill>
                  <a:schemeClr val="bg1"/>
                </a:solidFill>
              </a:rPr>
              <a:t>serão homens marcados.”</a:t>
            </a:r>
          </a:p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“... O poder controlador dos sindicatos será muito opressivo.”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31775" y="350838"/>
            <a:ext cx="87630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sz="2400"/>
          </a:p>
          <a:p>
            <a:endParaRPr lang="pt-BR" sz="2400"/>
          </a:p>
          <a:p>
            <a:r>
              <a:rPr lang="pt-BR" sz="2400">
                <a:solidFill>
                  <a:schemeClr val="bg1"/>
                </a:solidFill>
              </a:rPr>
              <a:t>“’Amarás ao Senhor teu Deus de todo o teu coração, e de toda</a:t>
            </a:r>
          </a:p>
          <a:p>
            <a:r>
              <a:rPr lang="pt-BR" sz="2400">
                <a:solidFill>
                  <a:schemeClr val="bg1"/>
                </a:solidFill>
              </a:rPr>
              <a:t>a   tua   alma,  e  de  todas  as  tuas  forças,  e  de  todo  o  teu </a:t>
            </a:r>
          </a:p>
          <a:p>
            <a:r>
              <a:rPr lang="pt-BR" sz="2400">
                <a:solidFill>
                  <a:schemeClr val="bg1"/>
                </a:solidFill>
              </a:rPr>
              <a:t>entendimento,  e ao teu próximo como a ti mesmo.’ Luc. 10:27.</a:t>
            </a:r>
          </a:p>
          <a:p>
            <a:r>
              <a:rPr lang="pt-BR" sz="2400">
                <a:solidFill>
                  <a:schemeClr val="bg1"/>
                </a:solidFill>
              </a:rPr>
              <a:t>Estas  palavras  resumem todo o dever do homem.  Significam</a:t>
            </a:r>
          </a:p>
          <a:p>
            <a:r>
              <a:rPr lang="pt-BR" sz="2400">
                <a:solidFill>
                  <a:schemeClr val="bg1"/>
                </a:solidFill>
              </a:rPr>
              <a:t>a   consagração   de  todo  o  ser,  corpo,  alma  e  espírito,  ao </a:t>
            </a:r>
          </a:p>
          <a:p>
            <a:r>
              <a:rPr lang="pt-BR" sz="2400">
                <a:solidFill>
                  <a:schemeClr val="bg1"/>
                </a:solidFill>
              </a:rPr>
              <a:t>serviço  de Deus.  </a:t>
            </a:r>
            <a:r>
              <a:rPr lang="pt-BR" sz="2400">
                <a:solidFill>
                  <a:srgbClr val="FFFF00"/>
                </a:solidFill>
              </a:rPr>
              <a:t>Como podem os homens obedecer a essas</a:t>
            </a:r>
          </a:p>
          <a:p>
            <a:r>
              <a:rPr lang="pt-BR" sz="2400">
                <a:solidFill>
                  <a:srgbClr val="FFFF00"/>
                </a:solidFill>
              </a:rPr>
              <a:t>palavras  e  ao  mesmo tempo comprometer-se a apoiar aquilo</a:t>
            </a:r>
          </a:p>
          <a:p>
            <a:r>
              <a:rPr lang="pt-BR" sz="2400">
                <a:solidFill>
                  <a:srgbClr val="FFFF00"/>
                </a:solidFill>
              </a:rPr>
              <a:t>que priva seus vizinhos da liberdade de ação?  E como podem</a:t>
            </a:r>
          </a:p>
          <a:p>
            <a:r>
              <a:rPr lang="pt-BR" sz="2400">
                <a:solidFill>
                  <a:srgbClr val="FFFF00"/>
                </a:solidFill>
              </a:rPr>
              <a:t>os  homens  obedecer a essas palavras e formar combinações</a:t>
            </a:r>
          </a:p>
          <a:p>
            <a:r>
              <a:rPr lang="pt-BR" sz="2400">
                <a:solidFill>
                  <a:srgbClr val="FFFF00"/>
                </a:solidFill>
              </a:rPr>
              <a:t>que   roubam   às   classes   mais   pobres  as  vantagens  que </a:t>
            </a:r>
          </a:p>
          <a:p>
            <a:r>
              <a:rPr lang="pt-BR" sz="2400">
                <a:solidFill>
                  <a:srgbClr val="FFFF00"/>
                </a:solidFill>
              </a:rPr>
              <a:t>justamente lhes pertencem, privando-as de comprar ou vender,</a:t>
            </a:r>
          </a:p>
          <a:p>
            <a:r>
              <a:rPr lang="pt-BR" sz="2400">
                <a:solidFill>
                  <a:srgbClr val="FFFF00"/>
                </a:solidFill>
              </a:rPr>
              <a:t>exceto sob certas condições?”</a:t>
            </a:r>
            <a:r>
              <a:rPr lang="pt-BR" sz="2400">
                <a:solidFill>
                  <a:schemeClr val="bg1"/>
                </a:solidFill>
              </a:rPr>
              <a:t>  Carta 26, 1903.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03213" y="350838"/>
            <a:ext cx="829945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sz="2400"/>
          </a:p>
          <a:p>
            <a:endParaRPr lang="pt-BR" sz="2400"/>
          </a:p>
          <a:p>
            <a:endParaRPr lang="pt-BR" sz="2400"/>
          </a:p>
          <a:p>
            <a:endParaRPr lang="pt-BR" sz="2400">
              <a:solidFill>
                <a:srgbClr val="FF0000"/>
              </a:solidFill>
            </a:endParaRPr>
          </a:p>
          <a:p>
            <a:r>
              <a:rPr lang="pt-BR" sz="2400">
                <a:solidFill>
                  <a:srgbClr val="FF0000"/>
                </a:solidFill>
              </a:rPr>
              <a:t>UNIÕES FORMADAS OU QUE AINDA SE FORMARÃO</a:t>
            </a:r>
          </a:p>
          <a:p>
            <a:endParaRPr lang="pt-BR" sz="2400">
              <a:solidFill>
                <a:srgbClr val="FF0000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</a:t>
            </a:r>
            <a:r>
              <a:rPr lang="pt-BR" sz="2400">
                <a:solidFill>
                  <a:srgbClr val="FFFF00"/>
                </a:solidFill>
              </a:rPr>
              <a:t>Aqueles que pretendem ser filhos de Deus, em caso algum</a:t>
            </a:r>
          </a:p>
          <a:p>
            <a:r>
              <a:rPr lang="pt-BR" sz="2400">
                <a:solidFill>
                  <a:srgbClr val="FFFF00"/>
                </a:solidFill>
              </a:rPr>
              <a:t>devem  unir-se  às  uniões  trabalhistas já formadas, ou que</a:t>
            </a:r>
          </a:p>
          <a:p>
            <a:r>
              <a:rPr lang="pt-BR" sz="2400">
                <a:solidFill>
                  <a:srgbClr val="FFFF00"/>
                </a:solidFill>
              </a:rPr>
              <a:t>ainda  se  formarão.   Isto Deus proíbe</a:t>
            </a:r>
            <a:r>
              <a:rPr lang="pt-BR" sz="2400">
                <a:solidFill>
                  <a:schemeClr val="bg1"/>
                </a:solidFill>
              </a:rPr>
              <a:t>.  </a:t>
            </a:r>
            <a:r>
              <a:rPr lang="pt-BR" sz="2400">
                <a:solidFill>
                  <a:srgbClr val="FF0000"/>
                </a:solidFill>
              </a:rPr>
              <a:t>Não podem os que </a:t>
            </a:r>
          </a:p>
          <a:p>
            <a:r>
              <a:rPr lang="pt-BR" sz="2400">
                <a:solidFill>
                  <a:srgbClr val="FF0000"/>
                </a:solidFill>
              </a:rPr>
              <a:t>estudam  as  profecias ver e compreender o que adiante de</a:t>
            </a:r>
          </a:p>
          <a:p>
            <a:r>
              <a:rPr lang="pt-BR" sz="2400">
                <a:solidFill>
                  <a:srgbClr val="FF0000"/>
                </a:solidFill>
              </a:rPr>
              <a:t>nós  esta?”</a:t>
            </a:r>
            <a:r>
              <a:rPr lang="pt-BR" sz="2400">
                <a:solidFill>
                  <a:schemeClr val="bg1"/>
                </a:solidFill>
              </a:rPr>
              <a:t>    Carta  201,  1902.   -   Mensagens Escolhidas,</a:t>
            </a:r>
          </a:p>
          <a:p>
            <a:r>
              <a:rPr lang="pt-BR" sz="2400">
                <a:solidFill>
                  <a:schemeClr val="bg1"/>
                </a:solidFill>
              </a:rPr>
              <a:t>Vol. 2, pág. 142.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0" y="350838"/>
            <a:ext cx="9439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sz="2400">
                <a:solidFill>
                  <a:srgbClr val="FF0000"/>
                </a:solidFill>
              </a:rPr>
              <a:t>CAMPANHAS PRO-DOMINGO EM VÁRIAS PARTES DO BRASIL</a:t>
            </a:r>
          </a:p>
        </p:txBody>
      </p:sp>
      <p:pic>
        <p:nvPicPr>
          <p:cNvPr id="24583" name="Picture 7" descr="imagesas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84313"/>
            <a:ext cx="4500563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4" name="Picture 8" descr="energia cds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052513"/>
            <a:ext cx="3556000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2225" y="6040438"/>
            <a:ext cx="5200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                 http://www.secbhrm.org.br/energia.htm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5605" name="Picture 5" descr="logo_crucifi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6629" name="Picture 5" descr="escrutin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7653" name="Picture 5" descr="dscf48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8677" name="Picture 5" descr="dscf48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9701" name="Picture 5" descr="dscf49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30725" name="Picture 5" descr="dscf5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>
                <a:solidFill>
                  <a:schemeClr val="bg1"/>
                </a:solidFill>
              </a:rPr>
              <a:t>http://www.sindeccascavelpr.com.br/noticia.php?id=226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31749" name="Picture 5" descr="campanha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981075"/>
            <a:ext cx="2952750" cy="45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0" name="Picture 6" descr="imagesCAXEV2O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908050"/>
            <a:ext cx="2303463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03213" y="5681663"/>
            <a:ext cx="418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http://www.secsj.org.br/campanhas.php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956050" y="4652963"/>
            <a:ext cx="525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 http://www.fecesc.org.br/domingos/domingos.htm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3838" y="188913"/>
            <a:ext cx="8920162" cy="629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sz="2400">
                <a:solidFill>
                  <a:schemeClr val="bg1"/>
                </a:solidFill>
              </a:rPr>
              <a:t>“Durante  anos  me foi ministrada revelação especial acerca do</a:t>
            </a:r>
          </a:p>
          <a:p>
            <a:r>
              <a:rPr lang="pt-BR" sz="2400">
                <a:solidFill>
                  <a:schemeClr val="bg1"/>
                </a:solidFill>
              </a:rPr>
              <a:t>nosso  dever  de  não centralizar a nossa obra nas cidades.  A</a:t>
            </a:r>
          </a:p>
          <a:p>
            <a:r>
              <a:rPr lang="pt-BR" sz="2400">
                <a:solidFill>
                  <a:schemeClr val="bg1"/>
                </a:solidFill>
              </a:rPr>
              <a:t>agitação e confusão que enchem essas cidades, </a:t>
            </a:r>
            <a:r>
              <a:rPr lang="pt-BR" sz="2400">
                <a:solidFill>
                  <a:srgbClr val="FFFF00"/>
                </a:solidFill>
              </a:rPr>
              <a:t>as condições</a:t>
            </a:r>
          </a:p>
          <a:p>
            <a:r>
              <a:rPr lang="pt-BR" sz="2400">
                <a:solidFill>
                  <a:srgbClr val="FFFF00"/>
                </a:solidFill>
              </a:rPr>
              <a:t>que   nelas   criam   os   sindicatos   trabalhistas  e  as  greves, </a:t>
            </a:r>
          </a:p>
          <a:p>
            <a:r>
              <a:rPr lang="pt-BR" sz="2400">
                <a:solidFill>
                  <a:srgbClr val="FFFF00"/>
                </a:solidFill>
              </a:rPr>
              <a:t>tornar-se-ão grande desvantagem para a nossa obra.</a:t>
            </a:r>
          </a:p>
          <a:p>
            <a:r>
              <a:rPr lang="pt-BR" sz="2400">
                <a:solidFill>
                  <a:schemeClr val="bg1"/>
                </a:solidFill>
              </a:rPr>
              <a:t>Buscam  os  homens conseguir que os elementos empenhados</a:t>
            </a:r>
          </a:p>
          <a:p>
            <a:r>
              <a:rPr lang="pt-BR" sz="2400">
                <a:solidFill>
                  <a:schemeClr val="bg1"/>
                </a:solidFill>
              </a:rPr>
              <a:t>em  diferentes  profissões  se  filiem  a  certos sindicatos.  </a:t>
            </a:r>
            <a:r>
              <a:rPr lang="pt-BR" sz="2400">
                <a:solidFill>
                  <a:srgbClr val="FFFF00"/>
                </a:solidFill>
              </a:rPr>
              <a:t>Esse</a:t>
            </a:r>
          </a:p>
          <a:p>
            <a:r>
              <a:rPr lang="pt-BR" sz="2400">
                <a:solidFill>
                  <a:srgbClr val="FFFF00"/>
                </a:solidFill>
              </a:rPr>
              <a:t>não  é  o  plano  de  Deus, mas de um poder que não devemos</a:t>
            </a:r>
          </a:p>
          <a:p>
            <a:r>
              <a:rPr lang="pt-BR" sz="2400">
                <a:solidFill>
                  <a:srgbClr val="FFFF00"/>
                </a:solidFill>
              </a:rPr>
              <a:t>jamais  reconhecer.</a:t>
            </a:r>
            <a:r>
              <a:rPr lang="pt-BR" sz="2400">
                <a:solidFill>
                  <a:schemeClr val="bg1"/>
                </a:solidFill>
              </a:rPr>
              <a:t>    A  Palavra  de  Deus  se está cumprindo; </a:t>
            </a:r>
          </a:p>
          <a:p>
            <a:r>
              <a:rPr lang="pt-BR" sz="2400">
                <a:solidFill>
                  <a:schemeClr val="bg1"/>
                </a:solidFill>
              </a:rPr>
              <a:t>estão-se  os  ímpios ajuntando em molhos, prontos para serem </a:t>
            </a:r>
          </a:p>
          <a:p>
            <a:r>
              <a:rPr lang="pt-BR" sz="2400">
                <a:solidFill>
                  <a:schemeClr val="bg1"/>
                </a:solidFill>
              </a:rPr>
              <a:t>queimados.   Devemos empregar agora toda a capacidade que</a:t>
            </a:r>
          </a:p>
          <a:p>
            <a:r>
              <a:rPr lang="pt-BR" sz="2400">
                <a:solidFill>
                  <a:schemeClr val="bg1"/>
                </a:solidFill>
              </a:rPr>
              <a:t>nos  foi  confiada,  no  sentido  de  transmitir  para  o  mundo  a grande  mensagem  de  advertência.   Nessa obra, cumpre-nos</a:t>
            </a:r>
          </a:p>
          <a:p>
            <a:r>
              <a:rPr lang="pt-BR" sz="2400">
                <a:solidFill>
                  <a:schemeClr val="bg1"/>
                </a:solidFill>
              </a:rPr>
              <a:t>preservar  a  individualidade.    </a:t>
            </a:r>
            <a:r>
              <a:rPr lang="pt-BR" sz="2400">
                <a:solidFill>
                  <a:srgbClr val="FFFF00"/>
                </a:solidFill>
              </a:rPr>
              <a:t>Não  nos  devemos  associar  a </a:t>
            </a:r>
          </a:p>
          <a:p>
            <a:r>
              <a:rPr lang="pt-BR" sz="2400">
                <a:solidFill>
                  <a:srgbClr val="FF0000"/>
                </a:solidFill>
              </a:rPr>
              <a:t>sociedades  secretas</a:t>
            </a:r>
            <a:r>
              <a:rPr lang="pt-BR" sz="2400">
                <a:solidFill>
                  <a:srgbClr val="FFFF00"/>
                </a:solidFill>
              </a:rPr>
              <a:t>  nem a sindicatos trabalhistas.  Devemos</a:t>
            </a:r>
          </a:p>
          <a:p>
            <a:r>
              <a:rPr lang="pt-BR" sz="2400">
                <a:solidFill>
                  <a:srgbClr val="FFFF00"/>
                </a:solidFill>
              </a:rPr>
              <a:t>permanecer   livres   perante   Deus,   à   espera  constante  de </a:t>
            </a:r>
          </a:p>
          <a:p>
            <a:r>
              <a:rPr lang="pt-BR" sz="2400">
                <a:solidFill>
                  <a:srgbClr val="FFFF00"/>
                </a:solidFill>
              </a:rPr>
              <a:t>instruções de Cristo</a:t>
            </a:r>
            <a:r>
              <a:rPr lang="pt-BR" sz="2400">
                <a:solidFill>
                  <a:schemeClr val="bg1"/>
                </a:solidFill>
              </a:rPr>
              <a:t>.”   Testemunhos Seletos, Vol. 3, pág. 115.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32773" name="Picture 5" descr="imagesCAF2W9W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765175"/>
            <a:ext cx="3168650" cy="504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4" name="Picture 6" descr="imgasd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49275"/>
            <a:ext cx="3673475" cy="467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-92075" y="5969000"/>
            <a:ext cx="5441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   </a:t>
            </a:r>
            <a:r>
              <a:rPr lang="pt-BR">
                <a:solidFill>
                  <a:schemeClr val="bg1"/>
                </a:solidFill>
                <a:hlinkClick r:id="rId4"/>
              </a:rPr>
              <a:t>http://adventismoemfoco.wordpress.com/2009/06/</a:t>
            </a:r>
            <a:endParaRPr lang="pt-BR">
              <a:solidFill>
                <a:schemeClr val="bg1"/>
              </a:solidFill>
            </a:endParaRPr>
          </a:p>
          <a:p>
            <a:r>
              <a:rPr lang="pt-BR">
                <a:solidFill>
                  <a:schemeClr val="bg1"/>
                </a:solidFill>
              </a:rPr>
              <a:t>  </a:t>
            </a:r>
            <a:r>
              <a:rPr lang="pt-BR" u="sng">
                <a:solidFill>
                  <a:schemeClr val="hlink"/>
                </a:solidFill>
              </a:rPr>
              <a:t>10/movimento-dominical-avanca-no-espirito-santo/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33797" name="Picture 5" descr="Foto02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476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b="1"/>
              <a:t>http://cbaurud1.blogspot.com/2010_08_01_archive.html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34822" name="Picture 6" descr="Sonsi-po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0"/>
            <a:ext cx="45005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0" y="404813"/>
            <a:ext cx="4859338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</a:rPr>
              <a:t>“A profecia do capítulo 13 do Apocalipse</a:t>
            </a:r>
          </a:p>
          <a:p>
            <a:r>
              <a:rPr lang="pt-BR" sz="2000">
                <a:solidFill>
                  <a:schemeClr val="bg1"/>
                </a:solidFill>
              </a:rPr>
              <a:t>declara  que  o poder representado pela</a:t>
            </a:r>
          </a:p>
          <a:p>
            <a:r>
              <a:rPr lang="pt-BR" sz="2000">
                <a:solidFill>
                  <a:schemeClr val="bg1"/>
                </a:solidFill>
              </a:rPr>
              <a:t>besta  de  cornos  semelhantes  aos  do</a:t>
            </a:r>
          </a:p>
          <a:p>
            <a:r>
              <a:rPr lang="pt-BR" sz="2000">
                <a:solidFill>
                  <a:schemeClr val="bg1"/>
                </a:solidFill>
              </a:rPr>
              <a:t>cordeiro fará com que a ‘Terra e os que</a:t>
            </a:r>
          </a:p>
          <a:p>
            <a:r>
              <a:rPr lang="pt-BR" sz="2000">
                <a:solidFill>
                  <a:schemeClr val="bg1"/>
                </a:solidFill>
              </a:rPr>
              <a:t>nela   habitam’   </a:t>
            </a:r>
            <a:r>
              <a:rPr lang="pt-BR" sz="2000">
                <a:solidFill>
                  <a:srgbClr val="FF0000"/>
                </a:solidFill>
              </a:rPr>
              <a:t>adorem  o  papado</a:t>
            </a:r>
            <a:r>
              <a:rPr lang="pt-BR" sz="2000">
                <a:solidFill>
                  <a:schemeClr val="bg1"/>
                </a:solidFill>
              </a:rPr>
              <a:t>,  ali</a:t>
            </a:r>
          </a:p>
          <a:p>
            <a:r>
              <a:rPr lang="pt-BR" sz="2000">
                <a:solidFill>
                  <a:schemeClr val="bg1"/>
                </a:solidFill>
              </a:rPr>
              <a:t>simbolizado  pela  besta ‘semelhante ao</a:t>
            </a:r>
          </a:p>
          <a:p>
            <a:r>
              <a:rPr lang="pt-BR" sz="2000">
                <a:solidFill>
                  <a:schemeClr val="bg1"/>
                </a:solidFill>
              </a:rPr>
              <a:t>leopardo’.  ...  Esta profecia se cumprirá</a:t>
            </a:r>
          </a:p>
          <a:p>
            <a:r>
              <a:rPr lang="pt-BR" sz="2000">
                <a:solidFill>
                  <a:schemeClr val="bg1"/>
                </a:solidFill>
              </a:rPr>
              <a:t>quando    aquela    nação    impuser    a </a:t>
            </a:r>
          </a:p>
          <a:p>
            <a:r>
              <a:rPr lang="pt-BR" sz="2000">
                <a:solidFill>
                  <a:srgbClr val="FFFF00"/>
                </a:solidFill>
              </a:rPr>
              <a:t>observância   do   domingo,  que  Roma</a:t>
            </a:r>
          </a:p>
          <a:p>
            <a:r>
              <a:rPr lang="pt-BR" sz="2000">
                <a:solidFill>
                  <a:srgbClr val="FFFF00"/>
                </a:solidFill>
              </a:rPr>
              <a:t>alega  ser  um reconhecimento especial</a:t>
            </a:r>
          </a:p>
          <a:p>
            <a:r>
              <a:rPr lang="pt-BR" sz="2000">
                <a:solidFill>
                  <a:srgbClr val="FFFF00"/>
                </a:solidFill>
              </a:rPr>
              <a:t>se   sua   supremacia</a:t>
            </a:r>
            <a:r>
              <a:rPr lang="pt-BR" sz="2000">
                <a:solidFill>
                  <a:schemeClr val="bg1"/>
                </a:solidFill>
              </a:rPr>
              <a:t>.   ...   </a:t>
            </a:r>
            <a:r>
              <a:rPr lang="pt-BR" sz="2000">
                <a:solidFill>
                  <a:srgbClr val="FFFF00"/>
                </a:solidFill>
              </a:rPr>
              <a:t>A  corrupção</a:t>
            </a:r>
          </a:p>
          <a:p>
            <a:r>
              <a:rPr lang="pt-BR" sz="2000">
                <a:solidFill>
                  <a:srgbClr val="FFFF00"/>
                </a:solidFill>
              </a:rPr>
              <a:t>política</a:t>
            </a:r>
            <a:r>
              <a:rPr lang="pt-BR" sz="2000">
                <a:solidFill>
                  <a:schemeClr val="bg1"/>
                </a:solidFill>
              </a:rPr>
              <a:t>  está destruindo o amor à justiça</a:t>
            </a:r>
          </a:p>
          <a:p>
            <a:r>
              <a:rPr lang="pt-BR" sz="2000">
                <a:solidFill>
                  <a:schemeClr val="bg1"/>
                </a:solidFill>
              </a:rPr>
              <a:t>e  a  consideração  para com a verdade;</a:t>
            </a:r>
          </a:p>
          <a:p>
            <a:r>
              <a:rPr lang="pt-BR" sz="2000">
                <a:solidFill>
                  <a:schemeClr val="bg1"/>
                </a:solidFill>
              </a:rPr>
              <a:t>e   mesmo  na  livre  América  do  Norte,</a:t>
            </a:r>
          </a:p>
          <a:p>
            <a:r>
              <a:rPr lang="pt-BR" sz="2000">
                <a:solidFill>
                  <a:schemeClr val="bg1"/>
                </a:solidFill>
              </a:rPr>
              <a:t>governantes  e  legisladores,  a  fim  de </a:t>
            </a:r>
          </a:p>
          <a:p>
            <a:r>
              <a:rPr lang="pt-BR" sz="2000">
                <a:solidFill>
                  <a:schemeClr val="bg1"/>
                </a:solidFill>
              </a:rPr>
              <a:t>conseguir  o  favor  do  público, cederão</a:t>
            </a:r>
          </a:p>
          <a:p>
            <a:r>
              <a:rPr lang="pt-BR" sz="2000">
                <a:solidFill>
                  <a:schemeClr val="bg1"/>
                </a:solidFill>
              </a:rPr>
              <a:t>ao   pedido   popular   de   uma   lei  que </a:t>
            </a:r>
          </a:p>
          <a:p>
            <a:r>
              <a:rPr lang="pt-BR" sz="2000">
                <a:solidFill>
                  <a:schemeClr val="bg1"/>
                </a:solidFill>
              </a:rPr>
              <a:t>imponha   a  </a:t>
            </a:r>
            <a:r>
              <a:rPr lang="pt-BR" sz="2000">
                <a:solidFill>
                  <a:srgbClr val="FFFF00"/>
                </a:solidFill>
              </a:rPr>
              <a:t>observância  do  domingo</a:t>
            </a:r>
            <a:r>
              <a:rPr lang="pt-BR" sz="2000">
                <a:solidFill>
                  <a:schemeClr val="bg1"/>
                </a:solidFill>
              </a:rPr>
              <a:t>.”</a:t>
            </a:r>
          </a:p>
          <a:p>
            <a:r>
              <a:rPr lang="pt-BR" sz="2000">
                <a:solidFill>
                  <a:schemeClr val="bg1"/>
                </a:solidFill>
              </a:rPr>
              <a:t>Grande  Conflito,  págs.  578, 579 e 592</a:t>
            </a:r>
          </a:p>
          <a:p>
            <a:r>
              <a:rPr lang="pt-BR" sz="2000">
                <a:solidFill>
                  <a:schemeClr val="bg1"/>
                </a:solidFill>
              </a:rPr>
              <a:t>(1911).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35850" name="Picture 10" descr="grama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250825" y="4724400"/>
            <a:ext cx="5492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</a:rPr>
              <a:t>Davi orou: </a:t>
            </a:r>
            <a:r>
              <a:rPr lang="pt-BR" sz="2000" b="1">
                <a:solidFill>
                  <a:schemeClr val="bg1"/>
                </a:solidFill>
              </a:rPr>
              <a:t>“Já é tempo de operares, ó</a:t>
            </a:r>
          </a:p>
          <a:p>
            <a:r>
              <a:rPr lang="pt-BR" sz="2000" b="1">
                <a:solidFill>
                  <a:schemeClr val="bg1"/>
                </a:solidFill>
              </a:rPr>
              <a:t>Senhor, pois eles têm quebrantado a</a:t>
            </a:r>
          </a:p>
          <a:p>
            <a:r>
              <a:rPr lang="pt-BR" sz="2000" b="1">
                <a:solidFill>
                  <a:schemeClr val="bg1"/>
                </a:solidFill>
              </a:rPr>
              <a:t>tua lei.”</a:t>
            </a:r>
            <a:r>
              <a:rPr lang="pt-BR" sz="2000">
                <a:solidFill>
                  <a:schemeClr val="bg1"/>
                </a:solidFill>
              </a:rPr>
              <a:t>  Salmo 119:126.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87313" y="207963"/>
            <a:ext cx="763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Estudo extraído: </a:t>
            </a:r>
            <a:r>
              <a:rPr lang="pt-BR" b="1">
                <a:solidFill>
                  <a:schemeClr val="bg1"/>
                </a:solidFill>
              </a:rPr>
              <a:t>http://adventistashistoricosbebedouro.blogspot.com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Os Pioneiros Anti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-168275" y="255588"/>
            <a:ext cx="91233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sz="2000">
                <a:solidFill>
                  <a:schemeClr val="bg2"/>
                </a:solidFill>
              </a:rPr>
              <a:t>    </a:t>
            </a:r>
            <a:r>
              <a:rPr lang="pt-BR" sz="2000"/>
              <a:t>Estudo formatado pelos Adventistas do 7º Dia Históricos de Florianópolis-SC</a:t>
            </a:r>
          </a:p>
          <a:p>
            <a:pPr algn="ctr"/>
            <a:r>
              <a:rPr lang="pt-BR" sz="2000"/>
              <a:t>Contato: arautosdaverdade@hotmail.com</a:t>
            </a:r>
          </a:p>
          <a:p>
            <a:pPr algn="ctr"/>
            <a:endParaRPr lang="pt-BR" sz="2000"/>
          </a:p>
          <a:p>
            <a:pPr algn="ctr"/>
            <a:r>
              <a:rPr lang="pt-BR" sz="2000"/>
              <a:t>Visite: </a:t>
            </a:r>
            <a:r>
              <a:rPr lang="pt-BR" sz="2000" b="1"/>
              <a:t>WWW.ADVENTISTAS-HISTORICOS.COM</a:t>
            </a:r>
          </a:p>
        </p:txBody>
      </p:sp>
      <p:pic>
        <p:nvPicPr>
          <p:cNvPr id="37892" name="Picture 4" descr="tres_anj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557338"/>
            <a:ext cx="2409825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0" y="188913"/>
            <a:ext cx="924877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sz="2400">
              <a:solidFill>
                <a:schemeClr val="bg1"/>
              </a:solidFill>
            </a:endParaRPr>
          </a:p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“Expulso  do  Céu, Satanás estabeleceu o seu reino neste mundo,</a:t>
            </a:r>
          </a:p>
          <a:p>
            <a:r>
              <a:rPr lang="pt-BR" sz="2400">
                <a:solidFill>
                  <a:schemeClr val="bg1"/>
                </a:solidFill>
              </a:rPr>
              <a:t>e  desde  aquele  tempo tem lutado incansavelmente para afastar</a:t>
            </a:r>
          </a:p>
          <a:p>
            <a:r>
              <a:rPr lang="pt-BR" sz="2400">
                <a:solidFill>
                  <a:schemeClr val="bg1"/>
                </a:solidFill>
              </a:rPr>
              <a:t>os  seres  humanos  da lealdade a Deus.  Usa o mesmo poder de</a:t>
            </a:r>
          </a:p>
          <a:p>
            <a:r>
              <a:rPr lang="pt-BR" sz="2400">
                <a:solidFill>
                  <a:schemeClr val="bg1"/>
                </a:solidFill>
              </a:rPr>
              <a:t>que se serviu no Céu – a influência da mente sobre a mente.</a:t>
            </a:r>
          </a:p>
          <a:p>
            <a:r>
              <a:rPr lang="pt-BR" sz="2400">
                <a:solidFill>
                  <a:srgbClr val="FFFF00"/>
                </a:solidFill>
              </a:rPr>
              <a:t>Os  homens  tornam-se  tentadores  dos  semelhantes.  Acariciam</a:t>
            </a:r>
          </a:p>
          <a:p>
            <a:r>
              <a:rPr lang="pt-BR" sz="2400">
                <a:solidFill>
                  <a:srgbClr val="FFFF00"/>
                </a:solidFill>
              </a:rPr>
              <a:t>os  fortes,  corruptores  sentimentos  de  Satanás,  e  exercem um</a:t>
            </a:r>
          </a:p>
          <a:p>
            <a:r>
              <a:rPr lang="pt-BR" sz="2400">
                <a:solidFill>
                  <a:srgbClr val="FFFF00"/>
                </a:solidFill>
              </a:rPr>
              <a:t>poder  dominante, coercivo.  Sob a influência desses sentimentos,</a:t>
            </a:r>
          </a:p>
          <a:p>
            <a:r>
              <a:rPr lang="pt-BR" sz="2400">
                <a:solidFill>
                  <a:srgbClr val="FFFF00"/>
                </a:solidFill>
              </a:rPr>
              <a:t>os   homens   ligam-se   entre   si,  formando  confederações,  em </a:t>
            </a:r>
          </a:p>
          <a:p>
            <a:r>
              <a:rPr lang="pt-BR" sz="2400">
                <a:solidFill>
                  <a:srgbClr val="FFFF00"/>
                </a:solidFill>
              </a:rPr>
              <a:t>sindicatos e em </a:t>
            </a:r>
            <a:r>
              <a:rPr lang="pt-BR" sz="2400">
                <a:solidFill>
                  <a:srgbClr val="FF0000"/>
                </a:solidFill>
              </a:rPr>
              <a:t>sociedades secretas</a:t>
            </a:r>
            <a:r>
              <a:rPr lang="pt-BR" sz="2400">
                <a:solidFill>
                  <a:srgbClr val="FFFF00"/>
                </a:solidFill>
              </a:rPr>
              <a:t>.  Há em operação no mundo</a:t>
            </a:r>
          </a:p>
          <a:p>
            <a:r>
              <a:rPr lang="pt-BR" sz="2400">
                <a:solidFill>
                  <a:srgbClr val="FFFF00"/>
                </a:solidFill>
              </a:rPr>
              <a:t>forças  que  Deus não tolerará por muito tempo mais</a:t>
            </a:r>
            <a:r>
              <a:rPr lang="pt-BR" sz="2400">
                <a:solidFill>
                  <a:schemeClr val="bg1"/>
                </a:solidFill>
              </a:rPr>
              <a:t>.”  Carta 114,</a:t>
            </a:r>
          </a:p>
          <a:p>
            <a:r>
              <a:rPr lang="pt-BR" sz="2400">
                <a:solidFill>
                  <a:schemeClr val="bg1"/>
                </a:solidFill>
              </a:rPr>
              <a:t>1903.  -  Mente Caráter e Personalidade, Vol. 1, pág. 28.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7173" name="Picture 5" descr="imagesCA9YKJS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0"/>
            <a:ext cx="39243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0" y="260350"/>
            <a:ext cx="533876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sz="2400">
              <a:solidFill>
                <a:schemeClr val="bg1"/>
              </a:solidFill>
            </a:endParaRPr>
          </a:p>
          <a:p>
            <a:endParaRPr lang="pt-BR" sz="2400">
              <a:solidFill>
                <a:schemeClr val="bg1"/>
              </a:solidFill>
            </a:endParaRPr>
          </a:p>
          <a:p>
            <a:endParaRPr lang="pt-BR" sz="2400">
              <a:solidFill>
                <a:schemeClr val="bg1"/>
              </a:solidFill>
            </a:endParaRPr>
          </a:p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</a:t>
            </a:r>
            <a:r>
              <a:rPr lang="pt-BR" sz="2400">
                <a:solidFill>
                  <a:srgbClr val="FFFF00"/>
                </a:solidFill>
              </a:rPr>
              <a:t>Em  razão de monopólios, sindicatos</a:t>
            </a:r>
          </a:p>
          <a:p>
            <a:r>
              <a:rPr lang="pt-BR" sz="2400">
                <a:solidFill>
                  <a:srgbClr val="FFFF00"/>
                </a:solidFill>
              </a:rPr>
              <a:t>e  greves,  as  condições da vida nas</a:t>
            </a:r>
          </a:p>
          <a:p>
            <a:r>
              <a:rPr lang="pt-BR" sz="2400">
                <a:solidFill>
                  <a:srgbClr val="FFFF00"/>
                </a:solidFill>
              </a:rPr>
              <a:t>cidades  estão-se tornando cada vez</a:t>
            </a:r>
          </a:p>
          <a:p>
            <a:r>
              <a:rPr lang="pt-BR" sz="2400">
                <a:solidFill>
                  <a:srgbClr val="FFFF00"/>
                </a:solidFill>
              </a:rPr>
              <a:t>mais     difíceis</a:t>
            </a:r>
            <a:r>
              <a:rPr lang="pt-BR" sz="2400">
                <a:solidFill>
                  <a:schemeClr val="bg1"/>
                </a:solidFill>
              </a:rPr>
              <a:t>.        Sérias     aflições</a:t>
            </a:r>
          </a:p>
          <a:p>
            <a:r>
              <a:rPr lang="pt-BR" sz="2400">
                <a:solidFill>
                  <a:schemeClr val="bg1"/>
                </a:solidFill>
              </a:rPr>
              <a:t>encontram-se perante nós; </a:t>
            </a:r>
            <a:r>
              <a:rPr lang="pt-BR" sz="2400">
                <a:solidFill>
                  <a:srgbClr val="FFFF00"/>
                </a:solidFill>
              </a:rPr>
              <a:t>e sair das</a:t>
            </a:r>
          </a:p>
          <a:p>
            <a:r>
              <a:rPr lang="pt-BR" sz="2400">
                <a:solidFill>
                  <a:srgbClr val="FFFF00"/>
                </a:solidFill>
              </a:rPr>
              <a:t>cidades  se tornará uma necessidade </a:t>
            </a:r>
          </a:p>
          <a:p>
            <a:r>
              <a:rPr lang="pt-BR" sz="2400">
                <a:solidFill>
                  <a:srgbClr val="FFFF00"/>
                </a:solidFill>
              </a:rPr>
              <a:t>para muitas famílias</a:t>
            </a:r>
            <a:r>
              <a:rPr lang="pt-BR" sz="2400">
                <a:solidFill>
                  <a:schemeClr val="bg1"/>
                </a:solidFill>
              </a:rPr>
              <a:t>.”   - A Ciência do</a:t>
            </a:r>
          </a:p>
          <a:p>
            <a:r>
              <a:rPr lang="pt-BR" sz="2400">
                <a:solidFill>
                  <a:schemeClr val="bg1"/>
                </a:solidFill>
              </a:rPr>
              <a:t>Bom Viver, pág. 364.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03213" y="350838"/>
            <a:ext cx="8621712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sz="2400"/>
          </a:p>
          <a:p>
            <a:endParaRPr lang="pt-BR" sz="2400"/>
          </a:p>
          <a:p>
            <a:endParaRPr lang="pt-BR" sz="2400"/>
          </a:p>
          <a:p>
            <a:r>
              <a:rPr lang="pt-BR" sz="2400">
                <a:solidFill>
                  <a:srgbClr val="FF0000"/>
                </a:solidFill>
              </a:rPr>
              <a:t>OS SINDICATOS NAS CIDADES</a:t>
            </a:r>
          </a:p>
          <a:p>
            <a:endParaRPr lang="pt-BR" sz="2400">
              <a:solidFill>
                <a:srgbClr val="FF0000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“Satanás  está  ativamente  em  operação em nossas cidades</a:t>
            </a:r>
          </a:p>
          <a:p>
            <a:r>
              <a:rPr lang="pt-BR" sz="2400">
                <a:solidFill>
                  <a:schemeClr val="bg1"/>
                </a:solidFill>
              </a:rPr>
              <a:t>populosas.    </a:t>
            </a:r>
            <a:r>
              <a:rPr lang="pt-BR" sz="2400">
                <a:solidFill>
                  <a:srgbClr val="FFFF00"/>
                </a:solidFill>
              </a:rPr>
              <a:t>Sua  obra  é  observada  na  confusão, na luta e </a:t>
            </a:r>
          </a:p>
          <a:p>
            <a:r>
              <a:rPr lang="pt-BR" sz="2400">
                <a:solidFill>
                  <a:srgbClr val="FFFF00"/>
                </a:solidFill>
              </a:rPr>
              <a:t>discórdia entre o capital e o trabalho, bem como na hipocrisia</a:t>
            </a:r>
          </a:p>
          <a:p>
            <a:r>
              <a:rPr lang="pt-BR" sz="2400">
                <a:solidFill>
                  <a:srgbClr val="FFFF00"/>
                </a:solidFill>
              </a:rPr>
              <a:t>que  penetrou  nas  igrejas</a:t>
            </a:r>
            <a:r>
              <a:rPr lang="pt-BR" sz="2400">
                <a:solidFill>
                  <a:schemeClr val="bg1"/>
                </a:solidFill>
              </a:rPr>
              <a:t>.  ...  A concupiscência da carne, a </a:t>
            </a:r>
          </a:p>
          <a:p>
            <a:r>
              <a:rPr lang="pt-BR" sz="2400">
                <a:solidFill>
                  <a:schemeClr val="bg1"/>
                </a:solidFill>
              </a:rPr>
              <a:t>soberba  dos  olhos,  a  ostentação  do  egoísmo,  </a:t>
            </a:r>
            <a:r>
              <a:rPr lang="pt-BR" sz="2400">
                <a:solidFill>
                  <a:srgbClr val="FFFF00"/>
                </a:solidFill>
              </a:rPr>
              <a:t>o abuso do </a:t>
            </a:r>
          </a:p>
          <a:p>
            <a:r>
              <a:rPr lang="pt-BR" sz="2400">
                <a:solidFill>
                  <a:srgbClr val="FFFF00"/>
                </a:solidFill>
              </a:rPr>
              <a:t>poder, a crueldade e a força empregados para fazer com que </a:t>
            </a:r>
          </a:p>
          <a:p>
            <a:r>
              <a:rPr lang="pt-BR" sz="2400">
                <a:solidFill>
                  <a:srgbClr val="FFFF00"/>
                </a:solidFill>
              </a:rPr>
              <a:t>os homens se liguem às confederações e uniões – atando-se</a:t>
            </a:r>
          </a:p>
          <a:p>
            <a:r>
              <a:rPr lang="pt-BR" sz="2400">
                <a:solidFill>
                  <a:srgbClr val="FFFF00"/>
                </a:solidFill>
              </a:rPr>
              <a:t>a  si  mesmos  em  molhos  para a queima dos grandes fogos </a:t>
            </a:r>
          </a:p>
          <a:p>
            <a:r>
              <a:rPr lang="pt-BR" sz="2400">
                <a:solidFill>
                  <a:srgbClr val="FFFF00"/>
                </a:solidFill>
              </a:rPr>
              <a:t>dos  últimos  dias  –  tudo  isso  é  operação  de instrumentos</a:t>
            </a:r>
          </a:p>
          <a:p>
            <a:r>
              <a:rPr lang="pt-BR" sz="2400">
                <a:solidFill>
                  <a:srgbClr val="FFFF00"/>
                </a:solidFill>
              </a:rPr>
              <a:t>satânicos</a:t>
            </a:r>
            <a:r>
              <a:rPr lang="pt-BR" sz="2400">
                <a:solidFill>
                  <a:schemeClr val="bg1"/>
                </a:solidFill>
              </a:rPr>
              <a:t>.”  Evangelismo, pág. 26.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80988" y="404813"/>
            <a:ext cx="8863012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sz="2400">
              <a:solidFill>
                <a:schemeClr val="bg1"/>
              </a:solidFill>
            </a:endParaRPr>
          </a:p>
          <a:p>
            <a:r>
              <a:rPr lang="pt-BR" sz="2400">
                <a:solidFill>
                  <a:schemeClr val="bg1"/>
                </a:solidFill>
              </a:rPr>
              <a:t>“Os   ímpios   estão   sendo   atados   em   feixes,   atados   em </a:t>
            </a:r>
          </a:p>
          <a:p>
            <a:r>
              <a:rPr lang="pt-BR" sz="2400">
                <a:solidFill>
                  <a:schemeClr val="bg1"/>
                </a:solidFill>
              </a:rPr>
              <a:t>conglomerados  comerciais, em sindicatos, em confederações.</a:t>
            </a:r>
          </a:p>
          <a:p>
            <a:r>
              <a:rPr lang="pt-BR" sz="2400">
                <a:solidFill>
                  <a:srgbClr val="FFFF00"/>
                </a:solidFill>
              </a:rPr>
              <a:t>Não devemos ter nada que ver com essas organizações.  Deus </a:t>
            </a:r>
          </a:p>
          <a:p>
            <a:r>
              <a:rPr lang="pt-BR" sz="2400">
                <a:solidFill>
                  <a:srgbClr val="FFFF00"/>
                </a:solidFill>
              </a:rPr>
              <a:t>é  o nosso Soberano, o nosso Governador, e Ele nos convida a</a:t>
            </a:r>
          </a:p>
          <a:p>
            <a:r>
              <a:rPr lang="pt-BR" sz="2400">
                <a:solidFill>
                  <a:srgbClr val="FFFF00"/>
                </a:solidFill>
              </a:rPr>
              <a:t>sair   e   separa-nos   do   mundo</a:t>
            </a:r>
            <a:r>
              <a:rPr lang="pt-BR" sz="2400">
                <a:solidFill>
                  <a:schemeClr val="bg1"/>
                </a:solidFill>
              </a:rPr>
              <a:t>.   ‘Retirai-vos  do  meio deles,</a:t>
            </a:r>
          </a:p>
          <a:p>
            <a:r>
              <a:rPr lang="pt-BR" sz="2400">
                <a:solidFill>
                  <a:schemeClr val="bg1"/>
                </a:solidFill>
              </a:rPr>
              <a:t>separai-vos,  diz  o  Senhor,  não  toqueis  em  coisas impuras.’</a:t>
            </a:r>
          </a:p>
          <a:p>
            <a:r>
              <a:rPr lang="pt-BR" sz="2400">
                <a:solidFill>
                  <a:schemeClr val="bg1"/>
                </a:solidFill>
              </a:rPr>
              <a:t>II Cor. 6:17.   </a:t>
            </a:r>
            <a:r>
              <a:rPr lang="pt-BR" sz="2400">
                <a:solidFill>
                  <a:srgbClr val="FFFF00"/>
                </a:solidFill>
              </a:rPr>
              <a:t>Se recusarmos fazer isso, se continuarmos a nos</a:t>
            </a:r>
          </a:p>
          <a:p>
            <a:r>
              <a:rPr lang="pt-BR" sz="2400">
                <a:solidFill>
                  <a:srgbClr val="FFFF00"/>
                </a:solidFill>
              </a:rPr>
              <a:t>vincular  ao  mundo  e  a encarar toda questão de um ponto de</a:t>
            </a:r>
          </a:p>
          <a:p>
            <a:r>
              <a:rPr lang="pt-BR" sz="2400">
                <a:solidFill>
                  <a:srgbClr val="FFFF00"/>
                </a:solidFill>
              </a:rPr>
              <a:t>vista   mundano,  tornar-nos-emos  como  o  mundo.     Quando </a:t>
            </a:r>
          </a:p>
          <a:p>
            <a:r>
              <a:rPr lang="pt-BR" sz="2400">
                <a:solidFill>
                  <a:srgbClr val="FFFF00"/>
                </a:solidFill>
              </a:rPr>
              <a:t>métodos e idéias mundanos governam nossas transações, não</a:t>
            </a:r>
          </a:p>
          <a:p>
            <a:r>
              <a:rPr lang="pt-BR" sz="2400">
                <a:solidFill>
                  <a:srgbClr val="FFFF00"/>
                </a:solidFill>
              </a:rPr>
              <a:t>podemos  colocar-nos  sobre  a  elevada e santa plataforma da</a:t>
            </a:r>
          </a:p>
          <a:p>
            <a:r>
              <a:rPr lang="pt-BR" sz="2400">
                <a:solidFill>
                  <a:srgbClr val="FFFF00"/>
                </a:solidFill>
              </a:rPr>
              <a:t>verdade     eterna</a:t>
            </a:r>
            <a:r>
              <a:rPr lang="pt-BR" sz="2400">
                <a:solidFill>
                  <a:schemeClr val="bg1"/>
                </a:solidFill>
              </a:rPr>
              <a:t>.”       The     Seventh-day     Adventist    Bible </a:t>
            </a:r>
          </a:p>
          <a:p>
            <a:r>
              <a:rPr lang="pt-BR" sz="2400">
                <a:solidFill>
                  <a:schemeClr val="bg1"/>
                </a:solidFill>
              </a:rPr>
              <a:t>Commentary, Vol. 4, pág. 1.142.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03213" y="566738"/>
            <a:ext cx="874395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2400">
                <a:solidFill>
                  <a:srgbClr val="FF0000"/>
                </a:solidFill>
              </a:rPr>
              <a:t>OS  SINDICATOS  –  FONTE  DE  PERTUBAÇÃO  PARA  OS </a:t>
            </a:r>
          </a:p>
          <a:p>
            <a:r>
              <a:rPr lang="pt-BR" sz="2400">
                <a:solidFill>
                  <a:srgbClr val="FF0000"/>
                </a:solidFill>
              </a:rPr>
              <a:t>                                      ADVENTISTAS</a:t>
            </a:r>
          </a:p>
          <a:p>
            <a:endParaRPr lang="pt-BR" sz="2400"/>
          </a:p>
          <a:p>
            <a:r>
              <a:rPr lang="pt-BR" sz="2400">
                <a:solidFill>
                  <a:schemeClr val="bg1"/>
                </a:solidFill>
              </a:rPr>
              <a:t>“</a:t>
            </a:r>
            <a:r>
              <a:rPr lang="pt-BR" sz="2400">
                <a:solidFill>
                  <a:srgbClr val="FFFF00"/>
                </a:solidFill>
              </a:rPr>
              <a:t>Os  sindicatos serão um dos instrumentos que trarão sobre a </a:t>
            </a:r>
          </a:p>
          <a:p>
            <a:r>
              <a:rPr lang="pt-BR" sz="2400">
                <a:solidFill>
                  <a:srgbClr val="FFFF00"/>
                </a:solidFill>
              </a:rPr>
              <a:t>Terra  um  tempo  de  angústia tal como nunca houve desde o</a:t>
            </a:r>
          </a:p>
          <a:p>
            <a:r>
              <a:rPr lang="pt-BR" sz="2400">
                <a:solidFill>
                  <a:srgbClr val="FFFF00"/>
                </a:solidFill>
              </a:rPr>
              <a:t>princípio do mundo</a:t>
            </a:r>
            <a:r>
              <a:rPr lang="pt-BR" sz="2400">
                <a:solidFill>
                  <a:schemeClr val="bg1"/>
                </a:solidFill>
              </a:rPr>
              <a:t>. ...</a:t>
            </a:r>
          </a:p>
          <a:p>
            <a:r>
              <a:rPr lang="pt-BR" sz="2400">
                <a:solidFill>
                  <a:schemeClr val="bg1"/>
                </a:solidFill>
              </a:rPr>
              <a:t>Alguns  homens  combinarão  segurar  todos os meios que se </a:t>
            </a:r>
          </a:p>
          <a:p>
            <a:r>
              <a:rPr lang="pt-BR" sz="2400">
                <a:solidFill>
                  <a:schemeClr val="bg1"/>
                </a:solidFill>
              </a:rPr>
              <a:t>possam  obter  em  certos  ramos de negócios.  </a:t>
            </a:r>
            <a:r>
              <a:rPr lang="pt-BR" sz="2400">
                <a:solidFill>
                  <a:srgbClr val="FFFF00"/>
                </a:solidFill>
              </a:rPr>
              <a:t>Formar-se-ão</a:t>
            </a:r>
          </a:p>
          <a:p>
            <a:r>
              <a:rPr lang="pt-BR" sz="2400">
                <a:solidFill>
                  <a:srgbClr val="FFFF00"/>
                </a:solidFill>
              </a:rPr>
              <a:t>sindicatos,  e  os  que  a  eles  se recusam unir serão homens</a:t>
            </a:r>
          </a:p>
          <a:p>
            <a:r>
              <a:rPr lang="pt-BR" sz="2400">
                <a:solidFill>
                  <a:srgbClr val="FFFF00"/>
                </a:solidFill>
              </a:rPr>
              <a:t>marcados. ...</a:t>
            </a:r>
          </a:p>
          <a:p>
            <a:r>
              <a:rPr lang="pt-BR" sz="2400">
                <a:solidFill>
                  <a:schemeClr val="bg1"/>
                </a:solidFill>
              </a:rPr>
              <a:t>Por  causa  dessas  uniões  e  confederações, logo será muito </a:t>
            </a:r>
          </a:p>
          <a:p>
            <a:r>
              <a:rPr lang="pt-BR" sz="2400">
                <a:solidFill>
                  <a:schemeClr val="bg1"/>
                </a:solidFill>
              </a:rPr>
              <a:t>difícil  nossas  instituições  levarem  avante  seu  trabalho nas </a:t>
            </a:r>
          </a:p>
          <a:p>
            <a:r>
              <a:rPr lang="pt-BR" sz="2400">
                <a:solidFill>
                  <a:schemeClr val="bg1"/>
                </a:solidFill>
              </a:rPr>
              <a:t>cidades.     Minha   advertência   é:   </a:t>
            </a:r>
            <a:r>
              <a:rPr lang="pt-BR" sz="2400">
                <a:solidFill>
                  <a:srgbClr val="FFFF00"/>
                </a:solidFill>
              </a:rPr>
              <a:t>Conservai-vos   fora  das </a:t>
            </a:r>
          </a:p>
          <a:p>
            <a:r>
              <a:rPr lang="pt-BR" sz="2400">
                <a:solidFill>
                  <a:srgbClr val="FFFF00"/>
                </a:solidFill>
              </a:rPr>
              <a:t>cidades</a:t>
            </a:r>
            <a:r>
              <a:rPr lang="pt-BR" sz="2400">
                <a:solidFill>
                  <a:schemeClr val="bg1"/>
                </a:solidFill>
              </a:rPr>
              <a:t>.  Não edifiqueis sanatórios nas cidades.”  Mensagens</a:t>
            </a:r>
          </a:p>
          <a:p>
            <a:r>
              <a:rPr lang="pt-BR" sz="2400">
                <a:solidFill>
                  <a:schemeClr val="bg1"/>
                </a:solidFill>
              </a:rPr>
              <a:t>Escolhidas, Vol. 2, pág. 117 e 142.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11269" name="Picture 5" descr="pg12-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0"/>
            <a:ext cx="43561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79388" y="1916113"/>
            <a:ext cx="451485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2400">
                <a:solidFill>
                  <a:schemeClr val="bg1"/>
                </a:solidFill>
              </a:rPr>
              <a:t>“Bem  depressa  se  aproxima o</a:t>
            </a:r>
          </a:p>
          <a:p>
            <a:r>
              <a:rPr lang="pt-BR" sz="2400">
                <a:solidFill>
                  <a:schemeClr val="bg1"/>
                </a:solidFill>
              </a:rPr>
              <a:t>tempo     em     que    </a:t>
            </a:r>
            <a:r>
              <a:rPr lang="pt-BR" sz="2400">
                <a:solidFill>
                  <a:srgbClr val="FFFF00"/>
                </a:solidFill>
              </a:rPr>
              <a:t>o    poder </a:t>
            </a:r>
          </a:p>
          <a:p>
            <a:r>
              <a:rPr lang="pt-BR" sz="2400">
                <a:solidFill>
                  <a:srgbClr val="FFFF00"/>
                </a:solidFill>
              </a:rPr>
              <a:t>controlador dos sindicatos será</a:t>
            </a:r>
          </a:p>
          <a:p>
            <a:r>
              <a:rPr lang="pt-BR" sz="2400">
                <a:solidFill>
                  <a:srgbClr val="FFFF00"/>
                </a:solidFill>
              </a:rPr>
              <a:t>muito  opressivo</a:t>
            </a:r>
            <a:r>
              <a:rPr lang="pt-BR" sz="2400">
                <a:solidFill>
                  <a:schemeClr val="bg1"/>
                </a:solidFill>
              </a:rPr>
              <a:t>.”    Mensagens</a:t>
            </a:r>
          </a:p>
          <a:p>
            <a:r>
              <a:rPr lang="pt-BR" sz="2400">
                <a:solidFill>
                  <a:schemeClr val="bg1"/>
                </a:solidFill>
              </a:rPr>
              <a:t>Escolhidas,  Vol.  2, pág. 141. –</a:t>
            </a:r>
          </a:p>
          <a:p>
            <a:r>
              <a:rPr lang="pt-BR" sz="2400">
                <a:solidFill>
                  <a:schemeClr val="bg1"/>
                </a:solidFill>
              </a:rPr>
              <a:t>Eventos  Finais, págs. 116-117.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2039</Words>
  <Application>Microsoft Office PowerPoint</Application>
  <PresentationFormat>Apresentação na tela (4:3)</PresentationFormat>
  <Paragraphs>276</Paragraphs>
  <Slides>34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8" baseType="lpstr">
      <vt:lpstr>Arial</vt:lpstr>
      <vt:lpstr>Swis721 BlkEx BT</vt:lpstr>
      <vt:lpstr>Franklin Gothic Heavy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Kille®Soft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</dc:creator>
  <cp:lastModifiedBy>Silas Jakel</cp:lastModifiedBy>
  <cp:revision>7</cp:revision>
  <dcterms:created xsi:type="dcterms:W3CDTF">2010-10-16T18:56:43Z</dcterms:created>
  <dcterms:modified xsi:type="dcterms:W3CDTF">2012-01-30T00:13:07Z</dcterms:modified>
</cp:coreProperties>
</file>