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63" r:id="rId3"/>
    <p:sldId id="264" r:id="rId4"/>
    <p:sldId id="288" r:id="rId5"/>
    <p:sldId id="257" r:id="rId6"/>
    <p:sldId id="262" r:id="rId7"/>
    <p:sldId id="269" r:id="rId8"/>
    <p:sldId id="260" r:id="rId9"/>
    <p:sldId id="259" r:id="rId10"/>
    <p:sldId id="266" r:id="rId11"/>
    <p:sldId id="261" r:id="rId12"/>
    <p:sldId id="265" r:id="rId13"/>
    <p:sldId id="267" r:id="rId14"/>
    <p:sldId id="268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9" r:id="rId23"/>
    <p:sldId id="280" r:id="rId24"/>
    <p:sldId id="281" r:id="rId25"/>
    <p:sldId id="284" r:id="rId26"/>
    <p:sldId id="285" r:id="rId27"/>
    <p:sldId id="287" r:id="rId28"/>
    <p:sldId id="286" r:id="rId29"/>
    <p:sldId id="282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7E4DB9"/>
    <a:srgbClr val="FFFFFF"/>
    <a:srgbClr val="0000FF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1" d="100"/>
          <a:sy n="51" d="100"/>
        </p:scale>
        <p:origin x="-498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3303C-B837-415E-9A59-5307D6965DE2}" type="datetimeFigureOut">
              <a:rPr lang="pt-BR" smtClean="0"/>
              <a:pPr/>
              <a:t>10/3/2013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8ADD0-5F0A-4D80-8CCC-99FE78E6688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20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21</a:t>
            </a:fld>
            <a:endParaRPr 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23</a:t>
            </a:fld>
            <a:endParaRPr 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24</a:t>
            </a:fld>
            <a:endParaRPr lang="pt-B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25</a:t>
            </a:fld>
            <a:endParaRPr 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26</a:t>
            </a:fld>
            <a:endParaRPr lang="pt-B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27</a:t>
            </a:fld>
            <a:endParaRPr lang="pt-B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28</a:t>
            </a:fld>
            <a:endParaRPr 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29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ADD0-5F0A-4D80-8CCC-99FE78E6688D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7269-ABC5-45C7-A255-348E6D1AA8CF}" type="datetimeFigureOut">
              <a:rPr lang="pt-BR" smtClean="0"/>
              <a:pPr/>
              <a:t>10/3/2013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7900-EB6B-44D0-A8DA-F62361AAF3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7269-ABC5-45C7-A255-348E6D1AA8CF}" type="datetimeFigureOut">
              <a:rPr lang="pt-BR" smtClean="0"/>
              <a:pPr/>
              <a:t>10/3/2013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7900-EB6B-44D0-A8DA-F62361AAF3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7269-ABC5-45C7-A255-348E6D1AA8CF}" type="datetimeFigureOut">
              <a:rPr lang="pt-BR" smtClean="0"/>
              <a:pPr/>
              <a:t>10/3/2013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7900-EB6B-44D0-A8DA-F62361AAF3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7269-ABC5-45C7-A255-348E6D1AA8CF}" type="datetimeFigureOut">
              <a:rPr lang="pt-BR" smtClean="0"/>
              <a:pPr/>
              <a:t>10/3/2013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7900-EB6B-44D0-A8DA-F62361AAF3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7269-ABC5-45C7-A255-348E6D1AA8CF}" type="datetimeFigureOut">
              <a:rPr lang="pt-BR" smtClean="0"/>
              <a:pPr/>
              <a:t>10/3/2013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7900-EB6B-44D0-A8DA-F62361AAF3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7269-ABC5-45C7-A255-348E6D1AA8CF}" type="datetimeFigureOut">
              <a:rPr lang="pt-BR" smtClean="0"/>
              <a:pPr/>
              <a:t>10/3/2013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7900-EB6B-44D0-A8DA-F62361AAF3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7269-ABC5-45C7-A255-348E6D1AA8CF}" type="datetimeFigureOut">
              <a:rPr lang="pt-BR" smtClean="0"/>
              <a:pPr/>
              <a:t>10/3/2013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7900-EB6B-44D0-A8DA-F62361AAF3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7269-ABC5-45C7-A255-348E6D1AA8CF}" type="datetimeFigureOut">
              <a:rPr lang="pt-BR" smtClean="0"/>
              <a:pPr/>
              <a:t>10/3/2013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7900-EB6B-44D0-A8DA-F62361AAF3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7269-ABC5-45C7-A255-348E6D1AA8CF}" type="datetimeFigureOut">
              <a:rPr lang="pt-BR" smtClean="0"/>
              <a:pPr/>
              <a:t>10/3/2013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7900-EB6B-44D0-A8DA-F62361AAF3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7269-ABC5-45C7-A255-348E6D1AA8CF}" type="datetimeFigureOut">
              <a:rPr lang="pt-BR" smtClean="0"/>
              <a:pPr/>
              <a:t>10/3/2013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7900-EB6B-44D0-A8DA-F62361AAF3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7269-ABC5-45C7-A255-348E6D1AA8CF}" type="datetimeFigureOut">
              <a:rPr lang="pt-BR" smtClean="0"/>
              <a:pPr/>
              <a:t>10/3/2013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7900-EB6B-44D0-A8DA-F62361AAF3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37269-ABC5-45C7-A255-348E6D1AA8CF}" type="datetimeFigureOut">
              <a:rPr lang="pt-BR" smtClean="0"/>
              <a:pPr/>
              <a:t>10/3/2013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27900-EB6B-44D0-A8DA-F62361AAF3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7.jpeg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143108" y="3441680"/>
            <a:ext cx="6715172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6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</a:t>
            </a:r>
            <a:r>
              <a:rPr lang="pt-BR" sz="4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ERIA O </a:t>
            </a:r>
            <a:r>
              <a:rPr lang="pt-BR" sz="6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</a:t>
            </a:r>
            <a:r>
              <a:rPr lang="pt-BR" sz="4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ÁBADO</a:t>
            </a:r>
            <a:r>
              <a:rPr lang="pt-BR" sz="6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pt-BR" sz="4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LUNAR, O </a:t>
            </a:r>
            <a:r>
              <a:rPr lang="pt-BR" sz="6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</a:t>
            </a:r>
            <a:r>
              <a:rPr lang="pt-BR" sz="4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ERDADEIRO</a:t>
            </a:r>
            <a:endParaRPr lang="pt-BR" sz="6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glow rad="228600">
                  <a:srgbClr val="000000"/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214546" y="5429264"/>
            <a:ext cx="67151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7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SÁBADO</a:t>
            </a:r>
            <a:r>
              <a:rPr lang="pt-BR" sz="6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?</a:t>
            </a:r>
            <a:endParaRPr lang="pt-BR" sz="6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glow rad="228600">
                  <a:srgbClr val="000000"/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0" y="6211669"/>
            <a:ext cx="173771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3600" b="1" cap="none" spc="0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1º Parte</a:t>
            </a:r>
            <a:endParaRPr lang="pt-BR" sz="3600" b="1" cap="none" spc="0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85720" y="3357562"/>
            <a:ext cx="8643998" cy="286232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“Toda a boa dádiva e todo o dom perfeito são lá do alto, descendo do </a:t>
            </a:r>
            <a:r>
              <a:rPr lang="pt-BR" sz="36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PAI DAS LUZES</a:t>
            </a:r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, em quem não pode existir variações ou sombra de mudança.”</a:t>
            </a:r>
          </a:p>
          <a:p>
            <a:pPr algn="r"/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pt-BR" sz="28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  <a:cs typeface="Arial" pitchFamily="34" charset="0"/>
              </a:rPr>
              <a:t>Tiago 1:17</a:t>
            </a:r>
            <a:endParaRPr lang="pt-BR" sz="2800" b="1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357158" y="357166"/>
            <a:ext cx="8501122" cy="273921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“Ora,  a mensagem que, da parte dele, temos ouvido e vos anunciamos é está: que </a:t>
            </a:r>
            <a:r>
              <a:rPr lang="pt-BR" sz="36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DEUS É LUZ </a:t>
            </a:r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e não há nele trevas nenhuma.”</a:t>
            </a:r>
          </a:p>
          <a:p>
            <a:pPr algn="r"/>
            <a:r>
              <a:rPr lang="pt-BR" sz="28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I João 1:5</a:t>
            </a:r>
            <a:endParaRPr lang="pt-BR" sz="2800" b="1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714348" y="571480"/>
            <a:ext cx="7858180" cy="649408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Não é necessário supor que o fenômeno físico da luz tenha sido criado naquela ocasião, mas a Terra anteriormente escura foi iluminada. Uma possível explicação para a luz é que Deus pessoalmente e fisicamente veio a esta Terra, sendo a causa da iluminação isto é maravilhoso! Se é assim, como podia se tornar escura de novo ao anoitecer? Talvez a rotação da Terra produziu o dia e a noite em partes diferentes da Terra, assim como acontece hoje. </a:t>
            </a:r>
          </a:p>
          <a:p>
            <a:pPr algn="just"/>
            <a:endParaRPr lang="pt-BR" sz="3200" b="1" dirty="0" smtClean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endParaRPr lang="pt-BR" sz="3200" b="1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714348" y="571480"/>
            <a:ext cx="7858180" cy="606319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Agora, irmãos não seria nenhum absurdo supor que a luz do primeiro dia da criação emanou-se do próprio Deus, isto é, a manifestação da glória de Deus em forma de luz maravilhosa.</a:t>
            </a:r>
          </a:p>
          <a:p>
            <a:pPr algn="just"/>
            <a:endParaRPr lang="pt-BR" sz="1400" b="1" dirty="0" smtClean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Parece que João tinha isso em mente quando diz que </a:t>
            </a:r>
            <a:r>
              <a:rPr lang="pt-BR" sz="36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“DEUS É LUZ”</a:t>
            </a:r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(1Jo 1:5). E igualmente Tiago ao chamá-lo de </a:t>
            </a:r>
            <a:r>
              <a:rPr lang="pt-BR" sz="40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“PAI DAS LUZES” </a:t>
            </a:r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(Tiago 1:17).  Em Apocalipse 22:5, a luz de Deus sobressai ao sol na nova Jerusalém.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928662" y="5429264"/>
            <a:ext cx="7786742" cy="9233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54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  <a:cs typeface="Arial" pitchFamily="34" charset="0"/>
              </a:rPr>
              <a:t>“...Tarde e manhãs...”</a:t>
            </a:r>
            <a:endParaRPr lang="pt-BR" sz="5400" b="1" dirty="0">
              <a:ln w="11430"/>
              <a:solidFill>
                <a:srgbClr val="FFFF00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  <a:cs typeface="Arial" pitchFamily="34" charset="0"/>
            </a:endParaRPr>
          </a:p>
        </p:txBody>
      </p:sp>
      <p:pic>
        <p:nvPicPr>
          <p:cNvPr id="4" name="Imagem 3" descr="Por-do-so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48" y="1071546"/>
            <a:ext cx="4233884" cy="317132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Imagem 4" descr="Por-do-sol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29124" y="1928802"/>
            <a:ext cx="4233883" cy="317132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785786" y="571480"/>
            <a:ext cx="721523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Os defensores do Sábado Lunar dizem que o Sábado é guardado somente a parte clara, será isto mesmo? Vamos analisar o que diz o verso:</a:t>
            </a:r>
          </a:p>
          <a:p>
            <a:pPr algn="just"/>
            <a:endParaRPr lang="pt-BR" sz="3200" b="1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571472" y="2928934"/>
            <a:ext cx="8001056" cy="317009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“E viu Deus que a luz era boa; e fez separação entre a luz e as trevas.</a:t>
            </a:r>
          </a:p>
          <a:p>
            <a:pPr algn="ctr"/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Chamou Deus à luz Dia </a:t>
            </a:r>
            <a:r>
              <a:rPr lang="pt-BR" sz="24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(</a:t>
            </a:r>
            <a:r>
              <a:rPr lang="pt-BR" sz="2400" b="1" i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Yôm</a:t>
            </a:r>
            <a:r>
              <a:rPr lang="pt-BR" sz="24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) </a:t>
            </a:r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; e às trevas, Noite. E houve tarde </a:t>
            </a:r>
            <a:r>
              <a:rPr lang="pt-BR" sz="24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(</a:t>
            </a:r>
            <a:r>
              <a:rPr lang="pt-BR" sz="2400" b="1" i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ereb</a:t>
            </a:r>
            <a:r>
              <a:rPr lang="pt-BR" sz="24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) </a:t>
            </a:r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e a manhã </a:t>
            </a:r>
            <a:r>
              <a:rPr lang="pt-BR" sz="2400" b="1" i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(boger) </a:t>
            </a:r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o dia primeiro.”</a:t>
            </a:r>
          </a:p>
          <a:p>
            <a:pPr algn="r"/>
            <a:r>
              <a:rPr lang="pt-BR" sz="20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  <a:cs typeface="Arial" pitchFamily="34" charset="0"/>
              </a:rPr>
              <a:t>Gênesis 1: 4-5</a:t>
            </a:r>
            <a:endParaRPr lang="pt-BR" sz="2000" b="1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57158" y="363915"/>
            <a:ext cx="8358246" cy="600164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Nas Escrituras, a palavra </a:t>
            </a:r>
            <a:r>
              <a:rPr lang="pt-BR" sz="32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“</a:t>
            </a:r>
            <a:r>
              <a:rPr lang="pt-BR" sz="3200" b="1" i="1" dirty="0" err="1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yôm</a:t>
            </a:r>
            <a:r>
              <a:rPr lang="pt-BR" sz="32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”</a:t>
            </a:r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invariavelmente significa um período literal de 24 horas, quando precedida por um numeral, o que ocorre 150 vezes no Antigo Testamento. Obviamente, no relato da criação existe sempre um numeral precedendo aquela palavra – primeiro, segundo, terceiro... sétimo dia – e essa regra para a tradução de </a:t>
            </a:r>
            <a:r>
              <a:rPr lang="pt-BR" sz="32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“</a:t>
            </a:r>
            <a:r>
              <a:rPr lang="pt-BR" sz="3200" b="1" i="1" dirty="0" err="1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yôm</a:t>
            </a:r>
            <a:r>
              <a:rPr lang="pt-BR" sz="32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”</a:t>
            </a:r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 como um dia literal aplica-se neste caso. O que parece ser significativo também é a ênfase dada à seqüência dos numerais 1 a 7, interrupção temporal.</a:t>
            </a:r>
          </a:p>
          <a:p>
            <a:pPr algn="just"/>
            <a:endParaRPr lang="pt-BR" sz="3200" b="1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57158" y="363915"/>
            <a:ext cx="8358246" cy="618630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Esse esquema de sete dias (seis dias de trabalho seguidos por um sétimo dia de repouso) interliga os dias da criação como dias normais em uma seqüência consecutiva e ininterrupta. O relato da criação em Gênesis 1 não somente liga cada dia a um numeral seqüencial, como também estabelece as fronteiras do tempo mediante a expressão </a:t>
            </a:r>
            <a:r>
              <a:rPr lang="pt-BR" sz="36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“tarde e manhã” </a:t>
            </a:r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(versos 5, 8, 13, 19, 31).</a:t>
            </a:r>
          </a:p>
          <a:p>
            <a:pPr algn="just"/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57158" y="363915"/>
            <a:ext cx="8358246" cy="600164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 frase rítmica </a:t>
            </a:r>
            <a:r>
              <a:rPr lang="pt-BR" sz="32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“e houve tarde e manhã”</a:t>
            </a:r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provê uma definição para o </a:t>
            </a:r>
            <a:r>
              <a:rPr lang="pt-BR" sz="32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“dia” </a:t>
            </a:r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da criação; e, se o </a:t>
            </a:r>
            <a:r>
              <a:rPr lang="pt-BR" sz="32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“dia” </a:t>
            </a:r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da criação constitui-se de tarde e manhã, é, portanto, literal. O termo hebraico para </a:t>
            </a:r>
            <a:r>
              <a:rPr lang="pt-BR" sz="32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“tarde”</a:t>
            </a:r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–  </a:t>
            </a:r>
            <a:r>
              <a:rPr lang="pt-BR" sz="32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“e</a:t>
            </a:r>
            <a:r>
              <a:rPr lang="pt-BR" sz="3200" b="1" i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reb”</a:t>
            </a:r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– abrange toda aparte escura do dia (ver dia/noite em Gênesis 1:14). O termo correspondente,</a:t>
            </a:r>
            <a:r>
              <a:rPr lang="pt-BR" sz="32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“manhã” </a:t>
            </a:r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(em hebraico </a:t>
            </a:r>
            <a:r>
              <a:rPr lang="pt-BR" sz="3200" b="1" i="1" dirty="0" err="1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boqer</a:t>
            </a:r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), representa a parte clara do dia. </a:t>
            </a:r>
            <a:r>
              <a:rPr lang="pt-BR" sz="32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“Tarde e manhã”</a:t>
            </a:r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é, portanto, uma expressão temporal que define cada dia da criação como literal. Não pode significar nada mais.</a:t>
            </a:r>
          </a:p>
          <a:p>
            <a:pPr algn="just"/>
            <a:endParaRPr lang="pt-BR" sz="3200" b="1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57158" y="363915"/>
            <a:ext cx="3929090" cy="10772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Vamos na Prática...</a:t>
            </a:r>
          </a:p>
          <a:p>
            <a:pPr algn="just"/>
            <a:endParaRPr lang="pt-BR" sz="3200" b="1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Imagem 3" descr="anoitecer 0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3042" y="2500306"/>
            <a:ext cx="2857520" cy="21403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Imagem 4" descr="anoitecer 0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9119" y="2483446"/>
            <a:ext cx="2797591" cy="216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7" name="Conector reto 6"/>
          <p:cNvCxnSpPr/>
          <p:nvPr/>
        </p:nvCxnSpPr>
        <p:spPr>
          <a:xfrm>
            <a:off x="1643042" y="1714488"/>
            <a:ext cx="6215106" cy="1588"/>
          </a:xfrm>
          <a:prstGeom prst="line">
            <a:avLst/>
          </a:prstGeom>
          <a:ln w="76200">
            <a:solidFill>
              <a:srgbClr val="FFFF00"/>
            </a:solidFill>
            <a:headEnd type="oval" w="med" len="med"/>
            <a:tailEnd type="oval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 rot="5400000">
            <a:off x="1316809" y="2031197"/>
            <a:ext cx="642942" cy="9524"/>
          </a:xfrm>
          <a:prstGeom prst="line">
            <a:avLst/>
          </a:prstGeom>
          <a:ln w="762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rot="5400000">
            <a:off x="7531915" y="2031197"/>
            <a:ext cx="642942" cy="9524"/>
          </a:xfrm>
          <a:prstGeom prst="line">
            <a:avLst/>
          </a:prstGeom>
          <a:ln w="762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5" name="Retângulo 24"/>
          <p:cNvSpPr/>
          <p:nvPr/>
        </p:nvSpPr>
        <p:spPr>
          <a:xfrm>
            <a:off x="3428992" y="1006602"/>
            <a:ext cx="282622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4000" b="1" cap="none" spc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Tarde</a:t>
            </a:r>
            <a:r>
              <a:rPr lang="pt-BR" sz="4000" b="1" cap="none" spc="0" dirty="0" smtClean="0">
                <a:ln w="11430"/>
                <a:solidFill>
                  <a:srgbClr val="FF00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pt-BR" sz="3200" b="1" i="1" cap="none" spc="0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(ereb)...</a:t>
            </a:r>
            <a:endParaRPr lang="pt-BR" sz="4000" b="1" i="1" cap="none" spc="0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807532" y="4788298"/>
            <a:ext cx="602626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32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Tarde </a:t>
            </a:r>
            <a:r>
              <a:rPr lang="pt-BR" sz="3200" b="1" i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(ereb)...</a:t>
            </a:r>
            <a:r>
              <a:rPr lang="pt-BR" sz="32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 palavra hebraica “ereb” significa</a:t>
            </a:r>
          </a:p>
          <a:p>
            <a:pPr algn="ctr"/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simplesmente que o sol se pôs</a:t>
            </a:r>
            <a:endParaRPr lang="pt-BR" sz="3200" b="1" i="1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1785918" y="1785926"/>
            <a:ext cx="2643206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t-BR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Pôr-do-sol</a:t>
            </a:r>
          </a:p>
          <a:p>
            <a:r>
              <a:rPr lang="pt-BR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Começo do dia (Yôm)</a:t>
            </a:r>
            <a:endParaRPr lang="pt-BR" b="1" dirty="0">
              <a:ln w="11430"/>
              <a:solidFill>
                <a:srgbClr val="FFFF00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5000628" y="1785926"/>
            <a:ext cx="2143140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t-BR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Noite</a:t>
            </a:r>
          </a:p>
          <a:p>
            <a:r>
              <a:rPr lang="pt-BR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Parte  escura do dia</a:t>
            </a:r>
            <a:endParaRPr lang="pt-BR" b="1" dirty="0">
              <a:ln w="11430"/>
              <a:solidFill>
                <a:srgbClr val="FFFF00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5" grpId="0"/>
      <p:bldP spid="26" grpId="0"/>
      <p:bldP spid="27" grpId="0"/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pic>
        <p:nvPicPr>
          <p:cNvPr id="4" name="Imagem 3" descr="anoitecer 0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44881" y="2788816"/>
            <a:ext cx="2853842" cy="21403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Imagem 4" descr="anoitecer 0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9119" y="2833706"/>
            <a:ext cx="2797591" cy="20954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7" name="Conector reto 6"/>
          <p:cNvCxnSpPr/>
          <p:nvPr/>
        </p:nvCxnSpPr>
        <p:spPr>
          <a:xfrm>
            <a:off x="1643042" y="1714488"/>
            <a:ext cx="6215106" cy="1588"/>
          </a:xfrm>
          <a:prstGeom prst="line">
            <a:avLst/>
          </a:prstGeom>
          <a:ln w="76200">
            <a:solidFill>
              <a:srgbClr val="FFFF00"/>
            </a:solidFill>
            <a:headEnd type="oval" w="med" len="med"/>
            <a:tailEnd type="oval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 rot="5400000">
            <a:off x="1316809" y="2031197"/>
            <a:ext cx="642942" cy="9524"/>
          </a:xfrm>
          <a:prstGeom prst="line">
            <a:avLst/>
          </a:prstGeom>
          <a:ln w="762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rot="5400000">
            <a:off x="7531915" y="2031197"/>
            <a:ext cx="642942" cy="9524"/>
          </a:xfrm>
          <a:prstGeom prst="line">
            <a:avLst/>
          </a:prstGeom>
          <a:ln w="762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5" name="Retângulo 24"/>
          <p:cNvSpPr/>
          <p:nvPr/>
        </p:nvSpPr>
        <p:spPr>
          <a:xfrm>
            <a:off x="3428992" y="1006602"/>
            <a:ext cx="34002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4000" b="1" cap="none" spc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Manhã</a:t>
            </a:r>
            <a:r>
              <a:rPr lang="pt-BR" sz="4000" b="1" cap="none" spc="0" dirty="0" smtClean="0">
                <a:ln w="11430"/>
                <a:solidFill>
                  <a:srgbClr val="FF00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pt-BR" sz="3200" b="1" i="1" cap="none" spc="0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(Boger)...</a:t>
            </a:r>
            <a:endParaRPr lang="pt-BR" sz="4000" b="1" i="1" cap="none" spc="0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643042" y="5074050"/>
            <a:ext cx="684052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32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Manhã </a:t>
            </a:r>
            <a:r>
              <a:rPr lang="pt-BR" sz="3200" b="1" i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(Boger)...</a:t>
            </a:r>
            <a:r>
              <a:rPr lang="pt-BR" sz="32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 palavra hebraica “boger” significa</a:t>
            </a:r>
          </a:p>
          <a:p>
            <a:pPr algn="ctr"/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simplesmente Parte clara do Dia </a:t>
            </a:r>
            <a:r>
              <a:rPr lang="pt-BR" sz="3200" b="1" i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(Yôm)</a:t>
            </a:r>
            <a:endParaRPr lang="pt-BR" sz="3200" b="1" i="1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1785918" y="1785926"/>
            <a:ext cx="2643206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t-BR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Amanhecer</a:t>
            </a:r>
          </a:p>
          <a:p>
            <a:r>
              <a:rPr lang="pt-BR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Continuação do dia (Yôm)</a:t>
            </a:r>
            <a:endParaRPr lang="pt-BR" b="1" dirty="0">
              <a:ln w="11430"/>
              <a:solidFill>
                <a:srgbClr val="FFFF00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4857752" y="1785926"/>
            <a:ext cx="2928958" cy="9233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t-BR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Pôr-do-sol</a:t>
            </a:r>
          </a:p>
          <a:p>
            <a:r>
              <a:rPr lang="pt-BR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Fim do dia e começo do novo dia</a:t>
            </a:r>
            <a:endParaRPr lang="pt-BR" b="1" dirty="0">
              <a:ln w="11430"/>
              <a:solidFill>
                <a:srgbClr val="FFFF00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714348" y="571480"/>
            <a:ext cx="7858180" cy="575542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INTRODUÇÃO:</a:t>
            </a:r>
          </a:p>
          <a:p>
            <a:pPr algn="just"/>
            <a:endParaRPr lang="pt-BR" sz="1400" b="1" dirty="0" smtClean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Este estudo tem como objetivo dar uma visão geral (de um modo simples) aos amados irmãos a respeito do Sábado, o Sétimo dia do Senhor conforme encontramos em </a:t>
            </a:r>
            <a:r>
              <a:rPr lang="pt-BR" sz="32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Êxodo 20:8-11</a:t>
            </a:r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Não é minha pretensão esgotar o assunto, e sim, tirar muitas dúvidas encontradas entre o Povo de Deus.</a:t>
            </a:r>
          </a:p>
          <a:p>
            <a:pPr algn="just"/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Procurei apresentar a Revelação do Espírito Santo de Deus, a Ciência da Palavra e também  no “Assim diz o Senhor”.</a:t>
            </a:r>
            <a:endParaRPr lang="pt-BR" sz="3200" b="1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285984" y="184358"/>
            <a:ext cx="4143404" cy="169277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40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Dia Literal</a:t>
            </a:r>
          </a:p>
          <a:p>
            <a:pPr algn="ctr"/>
            <a:r>
              <a:rPr lang="pt-BR" sz="28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Dia (Yôm)</a:t>
            </a:r>
          </a:p>
          <a:p>
            <a:pPr algn="just"/>
            <a:endParaRPr lang="pt-BR" sz="3200" b="1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Imagem 4" descr="anoitecer 0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58" y="2786058"/>
            <a:ext cx="2002842" cy="15001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7" name="Conector reto 6"/>
          <p:cNvCxnSpPr/>
          <p:nvPr/>
        </p:nvCxnSpPr>
        <p:spPr>
          <a:xfrm>
            <a:off x="285720" y="1714488"/>
            <a:ext cx="8358246" cy="1588"/>
          </a:xfrm>
          <a:prstGeom prst="line">
            <a:avLst/>
          </a:prstGeom>
          <a:ln w="76200">
            <a:solidFill>
              <a:srgbClr val="FFFF00"/>
            </a:solidFill>
            <a:headEnd type="oval" w="med" len="med"/>
            <a:tailEnd type="oval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 rot="5400000">
            <a:off x="-40513" y="2031197"/>
            <a:ext cx="642942" cy="9524"/>
          </a:xfrm>
          <a:prstGeom prst="line">
            <a:avLst/>
          </a:prstGeom>
          <a:ln w="762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rot="5400000">
            <a:off x="4072728" y="2071678"/>
            <a:ext cx="714380" cy="1588"/>
          </a:xfrm>
          <a:prstGeom prst="line">
            <a:avLst/>
          </a:prstGeom>
          <a:ln w="76200">
            <a:solidFill>
              <a:srgbClr val="FFFF00"/>
            </a:solidFill>
            <a:headEnd type="oval" w="med" len="med"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5" name="Retângulo 24"/>
          <p:cNvSpPr/>
          <p:nvPr/>
        </p:nvSpPr>
        <p:spPr>
          <a:xfrm>
            <a:off x="642910" y="1857364"/>
            <a:ext cx="28226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4000" b="1" cap="none" spc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Tarde</a:t>
            </a:r>
            <a:r>
              <a:rPr lang="pt-BR" sz="4000" b="1" cap="none" spc="0" dirty="0" smtClean="0">
                <a:ln w="11430"/>
                <a:solidFill>
                  <a:srgbClr val="FF00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pt-BR" sz="3200" b="1" i="1" cap="none" spc="0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(Ereb)...</a:t>
            </a:r>
            <a:endParaRPr lang="pt-BR" sz="4000" b="1" i="1" cap="none" spc="0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642910" y="5286388"/>
            <a:ext cx="346158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Parte Escura do Dia</a:t>
            </a:r>
            <a:endParaRPr lang="pt-BR" sz="3200" b="1" i="1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6" name="Imagem 15" descr="anoitecer 0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8860" y="2786058"/>
            <a:ext cx="1936821" cy="15001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" name="Imagem 17" descr="anoitecer 0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564005" y="2786058"/>
            <a:ext cx="1936821" cy="15001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22" name="Conector reto 21"/>
          <p:cNvCxnSpPr/>
          <p:nvPr/>
        </p:nvCxnSpPr>
        <p:spPr>
          <a:xfrm rot="5400000">
            <a:off x="8327257" y="2031197"/>
            <a:ext cx="642942" cy="9524"/>
          </a:xfrm>
          <a:prstGeom prst="line">
            <a:avLst/>
          </a:prstGeom>
          <a:ln w="762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3" name="Imagem 22" descr="anoitecer 0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9686" y="2786058"/>
            <a:ext cx="2002842" cy="15001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4" name="Retângulo 23"/>
          <p:cNvSpPr/>
          <p:nvPr/>
        </p:nvSpPr>
        <p:spPr>
          <a:xfrm>
            <a:off x="5286380" y="1863858"/>
            <a:ext cx="34002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4000" b="1" cap="none" spc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Manhã</a:t>
            </a:r>
            <a:r>
              <a:rPr lang="pt-BR" sz="4000" b="1" cap="none" spc="0" dirty="0" smtClean="0">
                <a:ln w="11430"/>
                <a:solidFill>
                  <a:srgbClr val="FF00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pt-BR" sz="3200" b="1" i="1" cap="none" spc="0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(Boger)...</a:t>
            </a:r>
            <a:endParaRPr lang="pt-BR" sz="4000" b="1" i="1" cap="none" spc="0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5202102" y="5273117"/>
            <a:ext cx="32275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Parte Clara do Dia</a:t>
            </a:r>
            <a:endParaRPr lang="pt-BR" sz="3200" b="1" i="1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4" grpId="0"/>
      <p:bldP spid="2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286544" y="571480"/>
            <a:ext cx="2857488" cy="62324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28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Enfatiza a manhã </a:t>
            </a:r>
          </a:p>
          <a:p>
            <a:pPr algn="ctr"/>
            <a:r>
              <a:rPr lang="pt-BR" sz="28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(parte clara) para definir como dia.</a:t>
            </a:r>
          </a:p>
          <a:p>
            <a:pPr algn="ctr"/>
            <a:endParaRPr lang="pt-BR" sz="1100" b="1" dirty="0" smtClean="0">
              <a:ln w="11430"/>
              <a:solidFill>
                <a:srgbClr val="FFFF00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pt-BR" sz="28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Está colocando um “texto fora do contexto”</a:t>
            </a:r>
          </a:p>
          <a:p>
            <a:pPr algn="ctr"/>
            <a:r>
              <a:rPr lang="pt-BR" sz="28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Sendo que a tarde</a:t>
            </a:r>
          </a:p>
          <a:p>
            <a:pPr algn="ctr"/>
            <a:r>
              <a:rPr lang="pt-BR" sz="28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(parte escura)</a:t>
            </a:r>
          </a:p>
          <a:p>
            <a:pPr algn="ctr"/>
            <a:r>
              <a:rPr lang="pt-BR" sz="28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também faz  parte do dia </a:t>
            </a:r>
          </a:p>
          <a:p>
            <a:pPr algn="ctr"/>
            <a:r>
              <a:rPr lang="pt-BR" sz="36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DIA LITERAL</a:t>
            </a:r>
          </a:p>
          <a:p>
            <a:pPr algn="ctr"/>
            <a:r>
              <a:rPr lang="pt-BR" sz="36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DIA=Yôm</a:t>
            </a:r>
            <a:endParaRPr lang="pt-BR" sz="2800" b="1" dirty="0">
              <a:ln w="11430"/>
              <a:solidFill>
                <a:srgbClr val="FFFF00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Imagem 3" descr="574784_3927666808848_1884546063_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1785926"/>
            <a:ext cx="6096043" cy="45720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8" name="Conector angulado 17"/>
          <p:cNvCxnSpPr/>
          <p:nvPr/>
        </p:nvCxnSpPr>
        <p:spPr>
          <a:xfrm flipV="1">
            <a:off x="4000496" y="285728"/>
            <a:ext cx="3643338" cy="2071702"/>
          </a:xfrm>
          <a:prstGeom prst="bentConnector3">
            <a:avLst>
              <a:gd name="adj1" fmla="val 50000"/>
            </a:avLst>
          </a:prstGeom>
          <a:ln w="76200">
            <a:solidFill>
              <a:srgbClr val="FFFF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tângulo 20"/>
          <p:cNvSpPr/>
          <p:nvPr/>
        </p:nvSpPr>
        <p:spPr>
          <a:xfrm>
            <a:off x="509558" y="357166"/>
            <a:ext cx="5276888" cy="10772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Vejam o que os defensores do Sábado Lunar apresentam...</a:t>
            </a:r>
            <a:endParaRPr lang="pt-BR" sz="3200" b="1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57158" y="363915"/>
            <a:ext cx="8358246" cy="10772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Textos que comprovam que a Noite  (tarde) faz parte do dia.</a:t>
            </a:r>
            <a:endParaRPr lang="pt-BR" sz="3200" b="1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857224" y="1428736"/>
            <a:ext cx="7643866" cy="218521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24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“Ficareis, pois, à porta da tenda da congregação, </a:t>
            </a:r>
            <a:r>
              <a:rPr lang="pt-BR" sz="3200" b="1" u="sng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dia e noite</a:t>
            </a:r>
            <a:r>
              <a:rPr lang="pt-BR" sz="24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, por </a:t>
            </a:r>
            <a:r>
              <a:rPr lang="pt-BR" sz="3200" b="1" u="sng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sete dias</a:t>
            </a:r>
            <a:r>
              <a:rPr lang="pt-BR" sz="24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, e fareis a guarda do Senhor, para que não morrais; porque assim me foi ordenado.” </a:t>
            </a:r>
          </a:p>
          <a:p>
            <a:pPr algn="r"/>
            <a:r>
              <a:rPr lang="pt-BR" sz="24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Lev. 8:35</a:t>
            </a:r>
            <a:endParaRPr lang="pt-BR" sz="2400" b="1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857224" y="4143380"/>
            <a:ext cx="7572428" cy="218521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24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“Estejam, pois, atentos os teus ouvidos, e os teus olhos abertos, para ouvires a oração do teu servo, </a:t>
            </a:r>
            <a:r>
              <a:rPr lang="pt-BR" sz="3200" b="1" u="sng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que eu hoje faço perante ti, de dia e de noite,</a:t>
            </a:r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pt-BR" sz="24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pelos filhos de Israel...”</a:t>
            </a:r>
          </a:p>
          <a:p>
            <a:pPr algn="r"/>
            <a:r>
              <a:rPr lang="pt-BR" sz="24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Neemias 1:6</a:t>
            </a:r>
            <a:endParaRPr lang="pt-BR" sz="2400" b="1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714348" y="500042"/>
            <a:ext cx="7643866" cy="298543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“E disse-lhe Jesus: Em verdade te digo que, </a:t>
            </a:r>
            <a:r>
              <a:rPr lang="pt-BR" sz="4400" b="1" u="sng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hoje</a:t>
            </a:r>
            <a:r>
              <a:rPr lang="pt-BR" sz="3600" b="1" u="sng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, nesta noite</a:t>
            </a:r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, antes que o galo cante duas vezes, três vezes me negarás”</a:t>
            </a:r>
          </a:p>
          <a:p>
            <a:pPr algn="r"/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 Marcos 14:30</a:t>
            </a:r>
            <a:endParaRPr lang="pt-BR" sz="3600" b="1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85720" y="3786190"/>
            <a:ext cx="8501090" cy="304698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“E, quando Jesus chegou àquele lugar, olhando para cima, viu-o e disse-lhe: </a:t>
            </a:r>
            <a:r>
              <a:rPr lang="pt-BR" sz="3600" b="1" dirty="0" err="1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Zaqueu</a:t>
            </a:r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, desce depressa, porque </a:t>
            </a:r>
            <a:r>
              <a:rPr lang="pt-BR" sz="4800" b="1" u="sng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hoje</a:t>
            </a:r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 me convém </a:t>
            </a:r>
            <a:r>
              <a:rPr lang="pt-BR" sz="3600" b="1" u="sng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pousar</a:t>
            </a:r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 em tua casa.”</a:t>
            </a:r>
          </a:p>
          <a:p>
            <a:pPr algn="r"/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 Lucas 19:5</a:t>
            </a:r>
            <a:endParaRPr lang="pt-BR" sz="3600" b="1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785786" y="1857364"/>
            <a:ext cx="7643866" cy="317009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40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“E aconteceu que, </a:t>
            </a:r>
            <a:r>
              <a:rPr lang="pt-BR" sz="4000" b="1" u="sng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naqueles dias</a:t>
            </a:r>
            <a:r>
              <a:rPr lang="pt-BR" sz="40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, subiu ao monte a orar, e </a:t>
            </a:r>
            <a:r>
              <a:rPr lang="pt-BR" sz="4000" b="1" u="sng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passou a noite </a:t>
            </a:r>
            <a:r>
              <a:rPr lang="pt-BR" sz="40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em oração a Deus.” </a:t>
            </a:r>
          </a:p>
          <a:p>
            <a:pPr algn="r"/>
            <a:r>
              <a:rPr lang="pt-BR" sz="40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Lucas  6:12</a:t>
            </a:r>
            <a:endParaRPr lang="pt-BR" sz="4000" b="1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500034" y="357166"/>
            <a:ext cx="7858180" cy="621708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pt-BR" sz="3200" b="1" dirty="0" smtClean="0">
                <a:ln w="11430"/>
                <a:solidFill>
                  <a:srgbClr val="FFFFFF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Conclusão:</a:t>
            </a:r>
          </a:p>
          <a:p>
            <a:pPr algn="just"/>
            <a:endParaRPr lang="pt-BR" sz="3200" b="1" dirty="0" smtClean="0">
              <a:ln w="11430"/>
              <a:solidFill>
                <a:srgbClr val="FFFFFF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pt-BR" sz="3200" b="1" dirty="0" smtClean="0">
                <a:ln w="11430"/>
                <a:solidFill>
                  <a:srgbClr val="FFFFFF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Os defensores afirmam que a guarda do Sábado é somente a parte clara do dia, como podemos  ver temos textos  confirmando que a tarde (ereb) faz parte de um dia literal.</a:t>
            </a:r>
          </a:p>
          <a:p>
            <a:pPr algn="just"/>
            <a:endParaRPr lang="pt-BR" sz="3200" b="1" dirty="0" smtClean="0">
              <a:ln w="11430"/>
              <a:solidFill>
                <a:srgbClr val="FFFFFF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pt-BR" sz="3200" b="1" dirty="0" smtClean="0">
                <a:ln w="11430"/>
                <a:solidFill>
                  <a:srgbClr val="FFFFFF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Neste breve estudo, podemos constatar que  realmente diz os Testemunhos da Escrituras sobre o dia Literal, o Sábado é o 7º dia conforme em Êxodo 20:8-11.  </a:t>
            </a:r>
          </a:p>
          <a:p>
            <a:pPr algn="just"/>
            <a:endParaRPr lang="pt-BR" sz="3200" b="1" dirty="0" smtClean="0">
              <a:ln w="11430"/>
              <a:solidFill>
                <a:srgbClr val="FFFFFF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endParaRPr lang="pt-BR" sz="1400" b="1" dirty="0" smtClean="0">
              <a:ln w="11430"/>
              <a:solidFill>
                <a:srgbClr val="FFFFFF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500034" y="285728"/>
            <a:ext cx="8072494" cy="67095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3200" b="1" dirty="0" smtClean="0">
                <a:ln w="11430"/>
                <a:solidFill>
                  <a:srgbClr val="FFFFFF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Acreditamos que o testemunho das Escrituras dá provas suficientes para estabelecer o fato de que o dia começa com o pôr-do-sol. A próxima inquirição, portanto, apropriadamente se relaciona com o começo da noite.  Qual é o testemunho da Bíblia sobre isso? Moisés define assim o início da noite, em Deuteronômio 16:6. </a:t>
            </a:r>
            <a:r>
              <a:rPr lang="pt-BR" sz="3200" b="1" i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“Mas no lugar que o Senhor teu Deus escolher para ali fazer habitar o Seu nome; ali sacrificarás a páscoa à tarde, ao pôr-do-sol, ao tempo determinado da tua saída do Egito.” </a:t>
            </a:r>
            <a:r>
              <a:rPr lang="pt-BR" sz="3200" b="1" dirty="0" smtClean="0">
                <a:ln w="11430"/>
                <a:solidFill>
                  <a:srgbClr val="FFFFFF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Esse texto parece assentar a questão de que a noite é ao pôr-do-sol. </a:t>
            </a:r>
            <a:endParaRPr lang="pt-BR" sz="1400" b="1" dirty="0" smtClean="0">
              <a:ln w="11430"/>
              <a:solidFill>
                <a:srgbClr val="FFFFFF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500034" y="285728"/>
            <a:ext cx="8072494" cy="523220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 Próximo estudo vamos analisar mais sobre o textos de Êxodo 12, 15 e 16 , Levíticos 23:32, como os Judeus guardavam o Sábado, o grande problemas que existem dois tipos de Sábado o Sábado Moral e o Cerimonial.</a:t>
            </a:r>
          </a:p>
          <a:p>
            <a:pPr algn="just"/>
            <a:endParaRPr lang="pt-BR" sz="3200" b="1" dirty="0" smtClean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"</a:t>
            </a:r>
            <a:r>
              <a:rPr lang="pt-BR" sz="3200" b="1" i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Texto fora do contexto é pretexto para heresias</a:t>
            </a:r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", portanto leia sempre o contexto e nunca baseie uma doutrina num texto isolado.</a:t>
            </a:r>
          </a:p>
          <a:p>
            <a:pPr algn="just"/>
            <a:endParaRPr lang="pt-BR" sz="3200" b="1" dirty="0" smtClean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endParaRPr lang="pt-BR" sz="1400" b="1" dirty="0" smtClean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85720" y="142852"/>
            <a:ext cx="8572560" cy="65864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28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“Portanto, assim como vocês receberam Cristo Jesus, o Senhor, continuem a viver nele, enraizados e edificados nele, firmados na fé, como foram ensinados, transbordando de gratidão.”  </a:t>
            </a:r>
          </a:p>
          <a:p>
            <a:pPr algn="r"/>
            <a:endParaRPr lang="pt-BR" sz="2800" b="1" dirty="0" smtClean="0">
              <a:ln w="11430"/>
              <a:solidFill>
                <a:srgbClr val="FFFF00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r"/>
            <a:r>
              <a:rPr lang="pt-BR" sz="28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Colossenses 2:6-7</a:t>
            </a:r>
          </a:p>
          <a:p>
            <a:pPr algn="ctr"/>
            <a:endParaRPr lang="pt-BR" sz="1600" b="1" dirty="0" smtClean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pt-BR" sz="28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Recomendo, irmãos, que tomem cuidado com aqueles que causam divisões e põem obstáculos ao ensino que vocês têm recebido. Afastem-se deles. Pois essas pessoas não estão servindo a Cristo, nosso Senhor, mas a seus próprios apetites. Mediante palavras suaves e bajulação, enganam o coração dos ingênuos. ”</a:t>
            </a:r>
          </a:p>
          <a:p>
            <a:pPr algn="r"/>
            <a:r>
              <a:rPr lang="pt-BR" sz="14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/>
            </a:r>
            <a:br>
              <a:rPr lang="pt-BR" sz="14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</a:br>
            <a:r>
              <a:rPr lang="pt-BR" sz="28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Romanos 16:17-18</a:t>
            </a:r>
            <a:endParaRPr lang="pt-BR" sz="1200" b="1" dirty="0" smtClean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071802" y="1643050"/>
            <a:ext cx="3111749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166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fim</a:t>
            </a:r>
            <a:endParaRPr lang="pt-BR" sz="16600" b="1" dirty="0">
              <a:ln w="11430"/>
              <a:solidFill>
                <a:srgbClr val="FFFF00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714348" y="285728"/>
            <a:ext cx="7858180" cy="649408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 Sábado Lunar tem gerado uma divisão entre o Povo de Deus.  Os Servos de Deus não tem necessidade de ficar sujeito a qualquer </a:t>
            </a:r>
            <a:r>
              <a:rPr lang="pt-BR" sz="32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“vento de doutrina” </a:t>
            </a:r>
            <a:r>
              <a:rPr lang="pt-BR" sz="24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(Efésios 4:14) </a:t>
            </a:r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ou acreditar em </a:t>
            </a:r>
            <a:r>
              <a:rPr lang="pt-BR" sz="32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“fábulas artificialmente compostas”</a:t>
            </a:r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pt-BR" sz="24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(2 Pedro 1:16) </a:t>
            </a:r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uma vez nós temos o Testemunho Escrito DAquele que estabeleceu o Sábado. Aliás, não só Ele estabeleceu, como também Ele é o </a:t>
            </a:r>
            <a:r>
              <a:rPr lang="pt-BR" sz="32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“SENHOR DO SÁBADO”.</a:t>
            </a:r>
            <a:endParaRPr lang="pt-BR" sz="3200" b="1" dirty="0" smtClean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endParaRPr lang="pt-BR" sz="3200" b="1" i="1" dirty="0" smtClean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r"/>
            <a:r>
              <a:rPr lang="pt-BR" sz="3200" b="1" i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Marcelo Xavier</a:t>
            </a:r>
            <a:endParaRPr lang="pt-BR" sz="3200" b="1" dirty="0" smtClean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endParaRPr lang="pt-BR" sz="3200" b="1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714348" y="0"/>
            <a:ext cx="7858180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endParaRPr lang="pt-BR" sz="3200" b="1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500034" y="857232"/>
            <a:ext cx="8358246" cy="452431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t-BR" sz="32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“Deus fala à família humana em linguagem que eles podem compreender. Não deixa a questão tão indefinida que os seres humanos possam manejá-la segundo as suas teorias. Quando o Senhor declara que fez o mundo em seis dias e descansou no sétimo, quer dizer o dia de vinte e quatro horas, que Ele assinalou pelo nascer e o pôr-do-sol.” </a:t>
            </a:r>
          </a:p>
          <a:p>
            <a:pPr algn="r"/>
            <a:r>
              <a:rPr lang="pt-BR" sz="32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Testemunho para Ministro, pág. 135</a:t>
            </a:r>
            <a:endParaRPr lang="pt-BR" sz="3200" b="1" dirty="0">
              <a:ln w="11430"/>
              <a:solidFill>
                <a:srgbClr val="FFFF00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images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786" y="785794"/>
            <a:ext cx="7143800" cy="53578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2" name="Retângulo 11"/>
          <p:cNvSpPr/>
          <p:nvPr/>
        </p:nvSpPr>
        <p:spPr>
          <a:xfrm>
            <a:off x="1928794" y="3286124"/>
            <a:ext cx="521969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8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A C</a:t>
            </a:r>
            <a:r>
              <a:rPr lang="pt-BR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RIAÇÃ</a:t>
            </a:r>
            <a:r>
              <a:rPr lang="pt-BR" sz="8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O</a:t>
            </a:r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glow rad="228600">
                  <a:srgbClr val="000000"/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357290" y="571480"/>
            <a:ext cx="650084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 smtClean="0">
                <a:solidFill>
                  <a:schemeClr val="bg1"/>
                </a:solidFill>
                <a:effectLst>
                  <a:glow rad="228600">
                    <a:srgbClr val="000000"/>
                  </a:glow>
                </a:effectLst>
                <a:latin typeface="Book Antiqua" pitchFamily="18" charset="0"/>
                <a:cs typeface="Arial" pitchFamily="34" charset="0"/>
              </a:rPr>
              <a:t>“No princípio, criou Deus os céus e a terra.</a:t>
            </a:r>
          </a:p>
          <a:p>
            <a:pPr algn="ctr"/>
            <a:r>
              <a:rPr lang="pt-BR" sz="4000" b="1" dirty="0" smtClean="0">
                <a:solidFill>
                  <a:schemeClr val="bg1"/>
                </a:solidFill>
                <a:effectLst>
                  <a:glow rad="228600">
                    <a:srgbClr val="000000"/>
                  </a:glow>
                </a:effectLst>
                <a:latin typeface="Book Antiqua" pitchFamily="18" charset="0"/>
                <a:cs typeface="Arial" pitchFamily="34" charset="0"/>
              </a:rPr>
              <a:t>A terra era sem forma e vazia; havia trevas sobre a face do abismo; e o Espírito de Deus pairava por sobre a águas.”</a:t>
            </a:r>
          </a:p>
          <a:p>
            <a:pPr algn="ctr"/>
            <a:endParaRPr lang="pt-BR" sz="3600" b="1" dirty="0" smtClean="0">
              <a:solidFill>
                <a:schemeClr val="bg1"/>
              </a:solidFill>
              <a:effectLst>
                <a:glow rad="228600">
                  <a:srgbClr val="000000"/>
                </a:glow>
              </a:effectLst>
              <a:latin typeface="Book Antiqua" pitchFamily="18" charset="0"/>
              <a:cs typeface="Arial" pitchFamily="34" charset="0"/>
            </a:endParaRPr>
          </a:p>
          <a:p>
            <a:pPr algn="ctr"/>
            <a:r>
              <a:rPr lang="pt-BR" sz="3600" b="1" dirty="0" smtClean="0">
                <a:solidFill>
                  <a:schemeClr val="bg1"/>
                </a:solidFill>
                <a:effectLst>
                  <a:glow rad="228600">
                    <a:srgbClr val="000000"/>
                  </a:glow>
                </a:effectLst>
                <a:latin typeface="Book Antiqua" pitchFamily="18" charset="0"/>
                <a:cs typeface="Arial" pitchFamily="34" charset="0"/>
              </a:rPr>
              <a:t>Gênesis 1: 1-2</a:t>
            </a:r>
            <a:endParaRPr lang="pt-BR" sz="3600" b="1" dirty="0">
              <a:solidFill>
                <a:schemeClr val="bg1"/>
              </a:solidFill>
              <a:effectLst>
                <a:glow rad="228600">
                  <a:srgbClr val="000000"/>
                </a:glow>
              </a:effectLst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pic>
        <p:nvPicPr>
          <p:cNvPr id="4" name="Imagem 3" descr="images (5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5852" y="714356"/>
            <a:ext cx="6458276" cy="528641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Retângulo 2"/>
          <p:cNvSpPr/>
          <p:nvPr/>
        </p:nvSpPr>
        <p:spPr>
          <a:xfrm>
            <a:off x="1142976" y="1997697"/>
            <a:ext cx="664373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6600" b="1" dirty="0" smtClean="0">
                <a:ln w="3175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228600">
                    <a:srgbClr val="FFFFFF"/>
                  </a:glow>
                </a:effectLst>
                <a:latin typeface="Bookman Old Style" pitchFamily="18" charset="0"/>
                <a:cs typeface="Arial" pitchFamily="34" charset="0"/>
              </a:rPr>
              <a:t>A</a:t>
            </a:r>
          </a:p>
          <a:p>
            <a:pPr algn="ctr"/>
            <a:r>
              <a:rPr lang="pt-BR" sz="8000" b="1" dirty="0" smtClean="0">
                <a:ln w="3175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228600">
                    <a:srgbClr val="FFFFFF"/>
                  </a:glow>
                </a:effectLst>
                <a:latin typeface="Bookman Old Style" pitchFamily="18" charset="0"/>
                <a:cs typeface="Arial" pitchFamily="34" charset="0"/>
              </a:rPr>
              <a:t>LUZ</a:t>
            </a:r>
            <a:endParaRPr lang="pt-BR" sz="7200" b="1" dirty="0">
              <a:ln w="3175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228600">
                  <a:srgbClr val="FFFFFF"/>
                </a:glow>
              </a:effectLst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142976" y="285728"/>
            <a:ext cx="6500842" cy="212365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4400" b="1" dirty="0" smtClean="0">
                <a:ln w="11430"/>
                <a:solidFill>
                  <a:srgbClr val="FFFFFF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“E disse Deus: Haja </a:t>
            </a:r>
            <a:r>
              <a:rPr lang="pt-BR" sz="54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L</a:t>
            </a:r>
            <a:r>
              <a:rPr lang="pt-BR" sz="44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UZ</a:t>
            </a:r>
            <a:r>
              <a:rPr lang="pt-BR" sz="4400" b="1" dirty="0" smtClean="0">
                <a:ln w="11430"/>
                <a:solidFill>
                  <a:srgbClr val="FFFFFF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; e houve </a:t>
            </a:r>
            <a:r>
              <a:rPr lang="pt-BR" sz="60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L</a:t>
            </a:r>
            <a:r>
              <a:rPr lang="pt-BR" sz="44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UZ</a:t>
            </a:r>
            <a:r>
              <a:rPr lang="pt-BR" sz="4400" b="1" dirty="0" smtClean="0">
                <a:ln w="11430"/>
                <a:solidFill>
                  <a:srgbClr val="FFFFFF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.”</a:t>
            </a:r>
          </a:p>
          <a:p>
            <a:pPr algn="r"/>
            <a:r>
              <a:rPr lang="pt-BR" sz="2800" b="1" dirty="0" smtClean="0">
                <a:ln w="11430"/>
                <a:solidFill>
                  <a:srgbClr val="FFFFFF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  <a:cs typeface="Arial" pitchFamily="34" charset="0"/>
              </a:rPr>
              <a:t>Gênesis 1: 3</a:t>
            </a:r>
            <a:endParaRPr lang="pt-BR" sz="2800" b="1" dirty="0">
              <a:ln w="11430"/>
              <a:solidFill>
                <a:srgbClr val="FFFFFF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28596" y="3067008"/>
            <a:ext cx="8501122" cy="286232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pt-BR" sz="3600" b="1" dirty="0" smtClean="0">
                <a:ln w="11430"/>
                <a:solidFill>
                  <a:srgbClr val="FFFFFF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 Terra era escura anteriormente </a:t>
            </a:r>
            <a:r>
              <a:rPr lang="pt-BR" sz="24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(Gênesis 1:2)</a:t>
            </a:r>
            <a:r>
              <a:rPr lang="pt-BR" sz="2400" b="1" dirty="0" smtClean="0">
                <a:ln w="11430"/>
                <a:solidFill>
                  <a:srgbClr val="FFFFFF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r>
              <a:rPr lang="pt-BR" sz="3600" b="1" dirty="0" smtClean="0">
                <a:ln w="11430"/>
                <a:solidFill>
                  <a:srgbClr val="FFFFFF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No primeiro dia Deus fez com que a Terra fosse iluminada. Isto não significa que a luz não existisse antes disso porque a presença de </a:t>
            </a:r>
            <a:r>
              <a:rPr lang="pt-BR" sz="36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DEUS</a:t>
            </a:r>
            <a:r>
              <a:rPr lang="pt-BR" sz="3600" b="1" dirty="0" smtClean="0">
                <a:ln w="11430"/>
                <a:solidFill>
                  <a:srgbClr val="FFFFFF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é associada com a luz </a:t>
            </a:r>
            <a:r>
              <a:rPr lang="pt-BR" sz="24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(Apocalipse 22:5)</a:t>
            </a:r>
            <a:r>
              <a:rPr lang="pt-BR" sz="2400" b="1" dirty="0" smtClean="0">
                <a:ln w="11430"/>
                <a:solidFill>
                  <a:srgbClr val="FFFFFF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pt-BR" sz="2400" b="1" dirty="0">
              <a:ln w="11430"/>
              <a:solidFill>
                <a:srgbClr val="FFFFFF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857356" y="5000636"/>
            <a:ext cx="1847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85720" y="245630"/>
            <a:ext cx="8643998" cy="375487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“Então, já não haverá mais noite, nem precisam eles de candeia, nem de luz do sol, porque o Senhor </a:t>
            </a:r>
            <a:r>
              <a:rPr lang="pt-BR" sz="66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D</a:t>
            </a:r>
            <a:r>
              <a:rPr lang="pt-BR" sz="48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EUS</a:t>
            </a:r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pt-BR" sz="28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OS</a:t>
            </a:r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pt-BR" sz="36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BRILHARÁ </a:t>
            </a:r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 sobre eles, e reinarão pelos séculos dos séculos.”</a:t>
            </a:r>
          </a:p>
          <a:p>
            <a:pPr algn="r"/>
            <a:r>
              <a:rPr lang="pt-BR" sz="28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  <a:cs typeface="Arial" pitchFamily="34" charset="0"/>
              </a:rPr>
              <a:t>Apocalipse 22:5</a:t>
            </a:r>
            <a:endParaRPr lang="pt-BR" sz="2800" b="1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357158" y="4479391"/>
            <a:ext cx="8501122" cy="209288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“A vida estava nele e a vida era a </a:t>
            </a:r>
            <a:r>
              <a:rPr lang="pt-BR" sz="66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L</a:t>
            </a:r>
            <a:r>
              <a:rPr lang="pt-BR" sz="4800" b="1" dirty="0" smtClean="0">
                <a:ln w="11430"/>
                <a:solidFill>
                  <a:srgbClr val="FFFF00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UZ</a:t>
            </a:r>
            <a:r>
              <a:rPr lang="pt-BR" sz="48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pt-BR" sz="36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dos homens”</a:t>
            </a:r>
          </a:p>
          <a:p>
            <a:pPr algn="r"/>
            <a:r>
              <a:rPr lang="pt-BR" sz="2800" b="1" dirty="0" smtClean="0">
                <a:ln w="11430"/>
                <a:solidFill>
                  <a:schemeClr val="bg1"/>
                </a:solidFill>
                <a:effectLst>
                  <a:glow rad="228600">
                    <a:srgbClr val="000000"/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João 1:4</a:t>
            </a:r>
            <a:endParaRPr lang="pt-BR" sz="2800" b="1" dirty="0">
              <a:ln w="11430"/>
              <a:solidFill>
                <a:schemeClr val="bg1"/>
              </a:solidFill>
              <a:effectLst>
                <a:glow rad="228600">
                  <a:srgbClr val="000000"/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1866</TotalTime>
  <Words>1459</Words>
  <Application>Microsoft Office PowerPoint</Application>
  <PresentationFormat>Apresentação na tela (4:3)</PresentationFormat>
  <Paragraphs>131</Paragraphs>
  <Slides>29</Slides>
  <Notes>28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Company>Xavier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Familia</dc:creator>
  <cp:lastModifiedBy>Familia</cp:lastModifiedBy>
  <cp:revision>177</cp:revision>
  <dcterms:created xsi:type="dcterms:W3CDTF">2013-02-24T15:39:55Z</dcterms:created>
  <dcterms:modified xsi:type="dcterms:W3CDTF">2013-03-11T00:04:51Z</dcterms:modified>
</cp:coreProperties>
</file>