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59" r:id="rId6"/>
    <p:sldId id="260" r:id="rId7"/>
    <p:sldId id="261" r:id="rId8"/>
    <p:sldId id="262" r:id="rId9"/>
    <p:sldId id="263" r:id="rId10"/>
    <p:sldId id="264" r:id="rId11"/>
    <p:sldId id="265" r:id="rId12"/>
    <p:sldId id="267" r:id="rId13"/>
    <p:sldId id="268" r:id="rId14"/>
    <p:sldId id="286" r:id="rId15"/>
    <p:sldId id="287" r:id="rId16"/>
    <p:sldId id="288" r:id="rId17"/>
    <p:sldId id="289" r:id="rId18"/>
    <p:sldId id="294" r:id="rId19"/>
    <p:sldId id="290" r:id="rId20"/>
    <p:sldId id="291" r:id="rId21"/>
    <p:sldId id="292" r:id="rId22"/>
    <p:sldId id="293" r:id="rId23"/>
    <p:sldId id="277" r:id="rId24"/>
    <p:sldId id="278" r:id="rId25"/>
    <p:sldId id="279" r:id="rId26"/>
    <p:sldId id="280" r:id="rId27"/>
    <p:sldId id="281" r:id="rId28"/>
    <p:sldId id="282" r:id="rId29"/>
    <p:sldId id="283" r:id="rId30"/>
    <p:sldId id="284" r:id="rId31"/>
    <p:sldId id="285" r:id="rId32"/>
    <p:sldId id="269" r:id="rId33"/>
    <p:sldId id="270" r:id="rId34"/>
    <p:sldId id="271" r:id="rId35"/>
    <p:sldId id="272" r:id="rId36"/>
    <p:sldId id="273" r:id="rId37"/>
    <p:sldId id="298" r:id="rId38"/>
    <p:sldId id="295" r:id="rId39"/>
    <p:sldId id="296" r:id="rId40"/>
    <p:sldId id="299" r:id="rId41"/>
    <p:sldId id="297" r:id="rId4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8D997FD-AA37-489C-8EBF-17D23ECA3D38}" type="datetimeFigureOut">
              <a:rPr lang="pt-BR" smtClean="0"/>
              <a:pPr/>
              <a:t>25/4/2014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A7881E7-F967-486B-91E9-397162BC86D3}"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8D997FD-AA37-489C-8EBF-17D23ECA3D38}" type="datetimeFigureOut">
              <a:rPr lang="pt-BR" smtClean="0"/>
              <a:pPr/>
              <a:t>25/4/2014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A7881E7-F967-486B-91E9-397162BC86D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8D997FD-AA37-489C-8EBF-17D23ECA3D38}" type="datetimeFigureOut">
              <a:rPr lang="pt-BR" smtClean="0"/>
              <a:pPr/>
              <a:t>25/4/2014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A7881E7-F967-486B-91E9-397162BC86D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8D997FD-AA37-489C-8EBF-17D23ECA3D38}" type="datetimeFigureOut">
              <a:rPr lang="pt-BR" smtClean="0"/>
              <a:pPr/>
              <a:t>25/4/2014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A7881E7-F967-486B-91E9-397162BC86D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F8D997FD-AA37-489C-8EBF-17D23ECA3D38}" type="datetimeFigureOut">
              <a:rPr lang="pt-BR" smtClean="0"/>
              <a:pPr/>
              <a:t>25/4/2014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A7881E7-F967-486B-91E9-397162BC86D3}"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8D997FD-AA37-489C-8EBF-17D23ECA3D38}" type="datetimeFigureOut">
              <a:rPr lang="pt-BR" smtClean="0"/>
              <a:pPr/>
              <a:t>25/4/2014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A7881E7-F967-486B-91E9-397162BC86D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8D997FD-AA37-489C-8EBF-17D23ECA3D38}" type="datetimeFigureOut">
              <a:rPr lang="pt-BR" smtClean="0"/>
              <a:pPr/>
              <a:t>25/4/2014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A7881E7-F967-486B-91E9-397162BC86D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F8D997FD-AA37-489C-8EBF-17D23ECA3D38}" type="datetimeFigureOut">
              <a:rPr lang="pt-BR" smtClean="0"/>
              <a:pPr/>
              <a:t>25/4/2014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A7881E7-F967-486B-91E9-397162BC86D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8D997FD-AA37-489C-8EBF-17D23ECA3D38}" type="datetimeFigureOut">
              <a:rPr lang="pt-BR" smtClean="0"/>
              <a:pPr/>
              <a:t>25/4/2014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A7881E7-F967-486B-91E9-397162BC86D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8D997FD-AA37-489C-8EBF-17D23ECA3D38}" type="datetimeFigureOut">
              <a:rPr lang="pt-BR" smtClean="0"/>
              <a:pPr/>
              <a:t>25/4/2014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A7881E7-F967-486B-91E9-397162BC86D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8D997FD-AA37-489C-8EBF-17D23ECA3D38}" type="datetimeFigureOut">
              <a:rPr lang="pt-BR" smtClean="0"/>
              <a:pPr/>
              <a:t>25/4/2014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A7881E7-F967-486B-91E9-397162BC86D3}"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997FD-AA37-489C-8EBF-17D23ECA3D38}" type="datetimeFigureOut">
              <a:rPr lang="pt-BR" smtClean="0"/>
              <a:pPr/>
              <a:t>25/4/2014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881E7-F967-486B-91E9-397162BC86D3}"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descr="E:\biblia-sagrada we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CaixaDeTexto 5"/>
          <p:cNvSpPr txBox="1"/>
          <p:nvPr/>
        </p:nvSpPr>
        <p:spPr>
          <a:xfrm>
            <a:off x="-1000164" y="928670"/>
            <a:ext cx="11203145" cy="4524315"/>
          </a:xfrm>
          <a:prstGeom prst="rect">
            <a:avLst/>
          </a:prstGeom>
          <a:noFill/>
          <a:ln>
            <a:noFill/>
          </a:ln>
          <a:effectLst>
            <a:outerShdw blurRad="50800" dist="38100" dir="16200000" rotWithShape="0">
              <a:prstClr val="black">
                <a:alpha val="40000"/>
              </a:prstClr>
            </a:outerShdw>
          </a:effectLst>
          <a:scene3d>
            <a:camera prst="obliqueBottomLeft"/>
            <a:lightRig rig="threePt" dir="t"/>
          </a:scene3d>
          <a:sp3d>
            <a:bevelT/>
          </a:sp3d>
        </p:spPr>
        <p:txBody>
          <a:bodyPr wrap="square" rtlCol="0">
            <a:spAutoFit/>
          </a:bodyPr>
          <a:lstStyle/>
          <a:p>
            <a:pPr algn="ctr"/>
            <a:r>
              <a:rPr lang="pt-BR" sz="7200" b="1" dirty="0" smtClean="0">
                <a:solidFill>
                  <a:srgbClr val="FFC000"/>
                </a:solidFill>
                <a:effectLst>
                  <a:outerShdw blurRad="38100" dist="38100" dir="2700000" algn="tl">
                    <a:srgbClr val="000000">
                      <a:alpha val="43137"/>
                    </a:srgbClr>
                  </a:outerShdw>
                </a:effectLst>
                <a:latin typeface="Arial Black" pitchFamily="34" charset="0"/>
              </a:rPr>
              <a:t>O QUE OS ANJOS</a:t>
            </a:r>
          </a:p>
          <a:p>
            <a:pPr algn="ctr"/>
            <a:r>
              <a:rPr lang="pt-BR" sz="7200" b="1" dirty="0" smtClean="0">
                <a:solidFill>
                  <a:srgbClr val="FFC000"/>
                </a:solidFill>
                <a:effectLst>
                  <a:outerShdw blurRad="38100" dist="38100" dir="2700000" algn="tl">
                    <a:srgbClr val="000000">
                      <a:alpha val="43137"/>
                    </a:srgbClr>
                  </a:outerShdw>
                </a:effectLst>
                <a:latin typeface="Arial Black" pitchFamily="34" charset="0"/>
              </a:rPr>
              <a:t>CAÍDOS </a:t>
            </a:r>
            <a:r>
              <a:rPr lang="pt-BR" sz="7200" b="1" dirty="0" smtClean="0">
                <a:solidFill>
                  <a:srgbClr val="FFC000"/>
                </a:solidFill>
                <a:effectLst>
                  <a:outerShdw blurRad="38100" dist="38100" dir="2700000" algn="tl">
                    <a:srgbClr val="000000">
                      <a:alpha val="43137"/>
                    </a:srgbClr>
                  </a:outerShdw>
                </a:effectLst>
                <a:latin typeface="Arial Black" pitchFamily="34" charset="0"/>
              </a:rPr>
              <a:t>FALARAM</a:t>
            </a:r>
            <a:r>
              <a:rPr lang="pt-BR" sz="7200" b="1" dirty="0" smtClean="0">
                <a:solidFill>
                  <a:srgbClr val="FFC000"/>
                </a:solidFill>
                <a:effectLst>
                  <a:outerShdw blurRad="38100" dist="38100" dir="2700000" algn="tl">
                    <a:srgbClr val="000000">
                      <a:alpha val="43137"/>
                    </a:srgbClr>
                  </a:outerShdw>
                </a:effectLst>
                <a:latin typeface="Arial Black" pitchFamily="34" charset="0"/>
              </a:rPr>
              <a:t> </a:t>
            </a:r>
          </a:p>
          <a:p>
            <a:pPr algn="ctr"/>
            <a:r>
              <a:rPr lang="pt-BR" sz="7200" b="1" dirty="0" smtClean="0">
                <a:solidFill>
                  <a:srgbClr val="FFC000"/>
                </a:solidFill>
                <a:effectLst>
                  <a:outerShdw blurRad="38100" dist="38100" dir="2700000" algn="tl">
                    <a:srgbClr val="000000">
                      <a:alpha val="43137"/>
                    </a:srgbClr>
                  </a:outerShdw>
                </a:effectLst>
                <a:latin typeface="Arial Black" pitchFamily="34" charset="0"/>
              </a:rPr>
              <a:t>A</a:t>
            </a:r>
            <a:r>
              <a:rPr lang="pt-BR" sz="7200" b="1" dirty="0" smtClean="0">
                <a:solidFill>
                  <a:srgbClr val="FFC000"/>
                </a:solidFill>
                <a:effectLst>
                  <a:outerShdw blurRad="38100" dist="38100" dir="2700000" algn="tl">
                    <a:srgbClr val="000000">
                      <a:alpha val="43137"/>
                    </a:srgbClr>
                  </a:outerShdw>
                </a:effectLst>
                <a:latin typeface="Arial Black" pitchFamily="34" charset="0"/>
              </a:rPr>
              <a:t> </a:t>
            </a:r>
            <a:r>
              <a:rPr lang="pt-BR" sz="7200" b="1" dirty="0" smtClean="0">
                <a:solidFill>
                  <a:srgbClr val="FFC000"/>
                </a:solidFill>
                <a:effectLst>
                  <a:outerShdw blurRad="38100" dist="38100" dir="2700000" algn="tl">
                    <a:srgbClr val="000000">
                      <a:alpha val="43137"/>
                    </a:srgbClr>
                  </a:outerShdw>
                </a:effectLst>
                <a:latin typeface="Arial Black" pitchFamily="34" charset="0"/>
              </a:rPr>
              <a:t>RESPEITO </a:t>
            </a:r>
            <a:r>
              <a:rPr lang="pt-BR" sz="7200" b="1" dirty="0" smtClean="0">
                <a:solidFill>
                  <a:srgbClr val="FFC000"/>
                </a:solidFill>
                <a:effectLst>
                  <a:outerShdw blurRad="38100" dist="38100" dir="2700000" algn="tl">
                    <a:srgbClr val="000000">
                      <a:alpha val="43137"/>
                    </a:srgbClr>
                  </a:outerShdw>
                </a:effectLst>
                <a:latin typeface="Arial Black" pitchFamily="34" charset="0"/>
              </a:rPr>
              <a:t>DE</a:t>
            </a:r>
          </a:p>
          <a:p>
            <a:pPr algn="ctr"/>
            <a:r>
              <a:rPr lang="pt-BR" sz="7200" b="1" dirty="0" smtClean="0">
                <a:solidFill>
                  <a:srgbClr val="FFC000"/>
                </a:solidFill>
                <a:effectLst>
                  <a:outerShdw blurRad="38100" dist="38100" dir="2700000" algn="tl">
                    <a:srgbClr val="000000">
                      <a:alpha val="43137"/>
                    </a:srgbClr>
                  </a:outerShdw>
                </a:effectLst>
                <a:latin typeface="Arial Black" pitchFamily="34" charset="0"/>
              </a:rPr>
              <a:t>JESUS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“E, clamando com grande voz, disse: </a:t>
            </a:r>
            <a:r>
              <a:rPr lang="pt-BR" sz="2400" b="1" dirty="0" smtClean="0">
                <a:solidFill>
                  <a:srgbClr val="FF0000"/>
                </a:solidFill>
                <a:effectLst>
                  <a:outerShdw blurRad="38100" dist="38100" dir="2700000" algn="tl">
                    <a:srgbClr val="000000">
                      <a:alpha val="43137"/>
                    </a:srgbClr>
                  </a:outerShdw>
                </a:effectLst>
              </a:rPr>
              <a:t>Que tenho eu contigo, Jesus, </a:t>
            </a:r>
            <a:r>
              <a:rPr lang="pt-BR" sz="2400" b="1" u="sng" dirty="0" smtClean="0">
                <a:solidFill>
                  <a:srgbClr val="FF0000"/>
                </a:solidFill>
                <a:effectLst>
                  <a:outerShdw blurRad="38100" dist="38100" dir="2700000" algn="tl">
                    <a:srgbClr val="000000">
                      <a:alpha val="43137"/>
                    </a:srgbClr>
                  </a:outerShdw>
                </a:effectLst>
              </a:rPr>
              <a:t>Filho do Deus Altíssimo</a:t>
            </a:r>
            <a:r>
              <a:rPr lang="pt-BR" sz="2400" b="1" dirty="0" smtClean="0">
                <a:solidFill>
                  <a:srgbClr val="FF0000"/>
                </a:solidFill>
                <a:effectLst>
                  <a:outerShdw blurRad="38100" dist="38100" dir="2700000" algn="tl">
                    <a:srgbClr val="000000">
                      <a:alpha val="43137"/>
                    </a:srgbClr>
                  </a:outerShdw>
                </a:effectLst>
              </a:rPr>
              <a:t>?</a:t>
            </a:r>
            <a:r>
              <a:rPr lang="pt-BR" sz="2400" b="1" dirty="0" smtClean="0">
                <a:solidFill>
                  <a:schemeClr val="tx1"/>
                </a:solidFill>
                <a:effectLst>
                  <a:outerShdw blurRad="38100" dist="38100" dir="2700000" algn="tl">
                    <a:srgbClr val="000000">
                      <a:alpha val="43137"/>
                    </a:srgbClr>
                  </a:outerShdw>
                </a:effectLst>
              </a:rPr>
              <a:t>  Conjuro-te por Deus que não me atormentes.  (Porque lhe dizia: Sai deste homem, espírito imundo.)  E perguntou-lhe: Qual é o teu nome?  E lhe respondeu, dizendo: Legião é o meu nome, porque somos muitos.”  Marcos 5:07-09.</a:t>
            </a:r>
          </a:p>
          <a:p>
            <a:pPr algn="ctr"/>
            <a:endParaRPr lang="pt-BR" sz="2400" b="1" dirty="0">
              <a:solidFill>
                <a:schemeClr val="tx1"/>
              </a:solidFill>
              <a:effectLst>
                <a:outerShdw blurRad="38100" dist="38100" dir="2700000" algn="tl">
                  <a:srgbClr val="000000">
                    <a:alpha val="43137"/>
                  </a:srgbClr>
                </a:outerShdw>
              </a:effectLst>
            </a:endParaRP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Claramente os demônios dão testemunho que Jesus é o Filho do Deus Altíssimo; Jesus não é o Deus Altíssimo mas sim o Filho de Deus.  Será que os demônios estavam usando de uma linguagem figurada quando afirmaram que Jesus é o Filho do Deus Altíssimo? </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a:t>
            </a:r>
            <a:r>
              <a:rPr lang="pt-BR" sz="2400" b="1" dirty="0" smtClean="0">
                <a:solidFill>
                  <a:srgbClr val="FF0000"/>
                </a:solidFill>
                <a:effectLst>
                  <a:outerShdw blurRad="38100" dist="38100" dir="2700000" algn="tl">
                    <a:srgbClr val="000000">
                      <a:alpha val="43137"/>
                    </a:srgbClr>
                  </a:outerShdw>
                </a:effectLst>
              </a:rPr>
              <a:t>E, quando viu a Jesus, prostrou-se diante dele</a:t>
            </a:r>
            <a:r>
              <a:rPr lang="pt-BR" sz="2400" b="1" dirty="0" smtClean="0">
                <a:solidFill>
                  <a:schemeClr val="tx1"/>
                </a:solidFill>
                <a:effectLst>
                  <a:outerShdw blurRad="38100" dist="38100" dir="2700000" algn="tl">
                    <a:srgbClr val="000000">
                      <a:alpha val="43137"/>
                    </a:srgbClr>
                  </a:outerShdw>
                </a:effectLst>
              </a:rPr>
              <a:t>, exclamando, e dizendo com grande voz: </a:t>
            </a:r>
            <a:r>
              <a:rPr lang="pt-BR" sz="2400" b="1" dirty="0" smtClean="0">
                <a:solidFill>
                  <a:srgbClr val="FF0000"/>
                </a:solidFill>
                <a:effectLst>
                  <a:outerShdw blurRad="38100" dist="38100" dir="2700000" algn="tl">
                    <a:srgbClr val="000000">
                      <a:alpha val="43137"/>
                    </a:srgbClr>
                  </a:outerShdw>
                </a:effectLst>
              </a:rPr>
              <a:t>Que tenho eu contigo, Jesus, </a:t>
            </a:r>
            <a:r>
              <a:rPr lang="pt-BR" sz="2400" b="1" u="sng" dirty="0" smtClean="0">
                <a:solidFill>
                  <a:srgbClr val="FF0000"/>
                </a:solidFill>
                <a:effectLst>
                  <a:outerShdw blurRad="38100" dist="38100" dir="2700000" algn="tl">
                    <a:srgbClr val="000000">
                      <a:alpha val="43137"/>
                    </a:srgbClr>
                  </a:outerShdw>
                </a:effectLst>
              </a:rPr>
              <a:t>Filho do Deus Altíssimo</a:t>
            </a:r>
            <a:r>
              <a:rPr lang="pt-BR" sz="2400" b="1" dirty="0" smtClean="0">
                <a:solidFill>
                  <a:srgbClr val="FF0000"/>
                </a:solidFill>
                <a:effectLst>
                  <a:outerShdw blurRad="38100" dist="38100" dir="2700000" algn="tl">
                    <a:srgbClr val="000000">
                      <a:alpha val="43137"/>
                    </a:srgbClr>
                  </a:outerShdw>
                </a:effectLst>
              </a:rPr>
              <a:t>?  </a:t>
            </a:r>
            <a:r>
              <a:rPr lang="pt-BR" sz="2400" b="1" dirty="0" smtClean="0">
                <a:solidFill>
                  <a:schemeClr val="tx1"/>
                </a:solidFill>
                <a:effectLst>
                  <a:outerShdw blurRad="38100" dist="38100" dir="2700000" algn="tl">
                    <a:srgbClr val="000000">
                      <a:alpha val="43137"/>
                    </a:srgbClr>
                  </a:outerShdw>
                </a:effectLst>
              </a:rPr>
              <a:t>Peço-te que não me atormentes.  Porque tinha ordenado ao espírito imundo que saísse daquele homem; pois já havia muito tempo que o arrebatava.  E guardavam-no preso, com grilhões e cadeias; mas, quebrando as prisões, era impelido pelo demônio para os desertos.  E perguntou-lhe Jesus, dizendo: Qual é o teu nome?  E ele disse: Legião; porque tinham entrado nele muitos demônios.”  Lucas 8:28-30.</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Estariam os anjos caídos mentindo para Jesus?  </a:t>
            </a:r>
            <a:r>
              <a:rPr lang="pt-BR" sz="2400" b="1" dirty="0">
                <a:solidFill>
                  <a:schemeClr val="tx1"/>
                </a:solidFill>
                <a:effectLst>
                  <a:outerShdw blurRad="38100" dist="38100" dir="2700000" algn="tl">
                    <a:srgbClr val="000000">
                      <a:alpha val="43137"/>
                    </a:srgbClr>
                  </a:outerShdw>
                </a:effectLst>
              </a:rPr>
              <a:t>P</a:t>
            </a:r>
            <a:r>
              <a:rPr lang="pt-BR" sz="2400" b="1" dirty="0" smtClean="0">
                <a:solidFill>
                  <a:schemeClr val="tx1"/>
                </a:solidFill>
                <a:effectLst>
                  <a:outerShdw blurRad="38100" dist="38100" dir="2700000" algn="tl">
                    <a:srgbClr val="000000">
                      <a:alpha val="43137"/>
                    </a:srgbClr>
                  </a:outerShdw>
                </a:effectLst>
              </a:rPr>
              <a:t>ois o próprio Senhor Jesus sabia quem Ele era.  Será que os anjos caídos estavam mentindo dizendo que Jesus era Filho de Deus como um simbolismo ou uma linguagem figurada, como muitos teólogos estão dizendo por ai?  Que quando Jesus é chamado de Filho, isso é algo didático para compreendermos o plano da salvação.  Os demônios sabem muito bem que é Jesus!</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“E os espíritos imundos vendo-o, </a:t>
            </a:r>
            <a:r>
              <a:rPr lang="pt-BR" sz="2400" b="1" dirty="0" smtClean="0">
                <a:solidFill>
                  <a:srgbClr val="FF0000"/>
                </a:solidFill>
                <a:effectLst>
                  <a:outerShdw blurRad="38100" dist="38100" dir="2700000" algn="tl">
                    <a:srgbClr val="000000">
                      <a:alpha val="43137"/>
                    </a:srgbClr>
                  </a:outerShdw>
                </a:effectLst>
              </a:rPr>
              <a:t>prostravam-se diante dele</a:t>
            </a:r>
            <a:r>
              <a:rPr lang="pt-BR" sz="2400" b="1" dirty="0" smtClean="0">
                <a:solidFill>
                  <a:schemeClr val="tx1"/>
                </a:solidFill>
                <a:effectLst>
                  <a:outerShdw blurRad="38100" dist="38100" dir="2700000" algn="tl">
                    <a:srgbClr val="000000">
                      <a:alpha val="43137"/>
                    </a:srgbClr>
                  </a:outerShdw>
                </a:effectLst>
              </a:rPr>
              <a:t>, e clamavam, dizendo: </a:t>
            </a:r>
            <a:r>
              <a:rPr lang="pt-BR" sz="2400" b="1" u="sng" dirty="0" smtClean="0">
                <a:solidFill>
                  <a:srgbClr val="FF0000"/>
                </a:solidFill>
                <a:effectLst>
                  <a:outerShdw blurRad="38100" dist="38100" dir="2700000" algn="tl">
                    <a:srgbClr val="000000">
                      <a:alpha val="43137"/>
                    </a:srgbClr>
                  </a:outerShdw>
                </a:effectLst>
              </a:rPr>
              <a:t>Tu és o Filho de Deus</a:t>
            </a:r>
            <a:r>
              <a:rPr lang="pt-BR" sz="2400" b="1" dirty="0" smtClean="0">
                <a:solidFill>
                  <a:schemeClr val="tx1"/>
                </a:solidFill>
                <a:effectLst>
                  <a:outerShdw blurRad="38100" dist="38100" dir="2700000" algn="tl">
                    <a:srgbClr val="000000">
                      <a:alpha val="43137"/>
                    </a:srgbClr>
                  </a:outerShdw>
                </a:effectLst>
              </a:rPr>
              <a:t>.  E ele os ameaçava muito, para que não o manifestassem.”  Marcos 3:11-12.</a:t>
            </a:r>
          </a:p>
          <a:p>
            <a:pPr algn="ctr"/>
            <a:r>
              <a:rPr lang="pt-BR" sz="2400" b="1" dirty="0" smtClean="0">
                <a:solidFill>
                  <a:schemeClr val="tx1"/>
                </a:solidFill>
                <a:effectLst>
                  <a:outerShdw blurRad="38100" dist="38100" dir="2700000" algn="tl">
                    <a:srgbClr val="000000">
                      <a:alpha val="43137"/>
                    </a:srgbClr>
                  </a:outerShdw>
                </a:effectLst>
              </a:rPr>
              <a:t> </a:t>
            </a:r>
            <a:endParaRPr lang="pt-BR" sz="2400" b="1" dirty="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Os próprios demônios prostravam-se diante de Jesus, reconhecendo que Ele é um ser divino, que Ele é o Filho de Deus; não que Ele seja o Deus Filho, como estão dizendo por ai.</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“E também de muitos saíam demônios, clamando e dizendo: </a:t>
            </a:r>
            <a:r>
              <a:rPr lang="pt-BR" sz="2400" b="1" dirty="0" smtClean="0">
                <a:solidFill>
                  <a:srgbClr val="FF0000"/>
                </a:solidFill>
                <a:effectLst>
                  <a:outerShdw blurRad="38100" dist="38100" dir="2700000" algn="tl">
                    <a:srgbClr val="000000">
                      <a:alpha val="43137"/>
                    </a:srgbClr>
                  </a:outerShdw>
                </a:effectLst>
              </a:rPr>
              <a:t>Tu és o Cristo, </a:t>
            </a:r>
            <a:r>
              <a:rPr lang="pt-BR" sz="2400" b="1" u="sng" dirty="0" smtClean="0">
                <a:solidFill>
                  <a:srgbClr val="FF0000"/>
                </a:solidFill>
                <a:effectLst>
                  <a:outerShdw blurRad="38100" dist="38100" dir="2700000" algn="tl">
                    <a:srgbClr val="000000">
                      <a:alpha val="43137"/>
                    </a:srgbClr>
                  </a:outerShdw>
                </a:effectLst>
              </a:rPr>
              <a:t>o Filho de Deus</a:t>
            </a:r>
            <a:r>
              <a:rPr lang="pt-BR" sz="2400" b="1" dirty="0" smtClean="0">
                <a:solidFill>
                  <a:srgbClr val="FF0000"/>
                </a:solidFill>
                <a:effectLst>
                  <a:outerShdw blurRad="38100" dist="38100" dir="2700000" algn="tl">
                    <a:srgbClr val="000000">
                      <a:alpha val="43137"/>
                    </a:srgbClr>
                  </a:outerShdw>
                </a:effectLst>
              </a:rPr>
              <a:t>.  E ele, repreendendo-os, não os deixava falar</a:t>
            </a:r>
            <a:r>
              <a:rPr lang="pt-BR" sz="2400" b="1" dirty="0" smtClean="0">
                <a:solidFill>
                  <a:schemeClr val="tx1"/>
                </a:solidFill>
                <a:effectLst>
                  <a:outerShdw blurRad="38100" dist="38100" dir="2700000" algn="tl">
                    <a:srgbClr val="000000">
                      <a:alpha val="43137"/>
                    </a:srgbClr>
                  </a:outerShdw>
                </a:effectLst>
              </a:rPr>
              <a:t>, pois sabiam que ele era o Cristo.”  Lucas 4:41.</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Os anjos caídos reconheceram quando foram expulso do céu, que Jesus Cristo é o Filho do Deus Altíssimo, e você, quem é Jesus para você?  O Deus Filho, a segunda pessoa da Trindade?  Quem é Jesus para você?  Seres que vieram do céu e que tremeram de medo </a:t>
            </a:r>
            <a:r>
              <a:rPr lang="pt-BR" sz="2400" b="1" dirty="0" err="1" smtClean="0">
                <a:solidFill>
                  <a:schemeClr val="tx1"/>
                </a:solidFill>
                <a:effectLst>
                  <a:outerShdw blurRad="38100" dist="38100" dir="2700000" algn="tl">
                    <a:srgbClr val="000000">
                      <a:alpha val="43137"/>
                    </a:srgbClr>
                  </a:outerShdw>
                </a:effectLst>
              </a:rPr>
              <a:t>dEle</a:t>
            </a:r>
            <a:r>
              <a:rPr lang="pt-BR" sz="2400" b="1" dirty="0" smtClean="0">
                <a:solidFill>
                  <a:schemeClr val="tx1"/>
                </a:solidFill>
                <a:effectLst>
                  <a:outerShdw blurRad="38100" dist="38100" dir="2700000" algn="tl">
                    <a:srgbClr val="000000">
                      <a:alpha val="43137"/>
                    </a:srgbClr>
                  </a:outerShdw>
                </a:effectLst>
              </a:rPr>
              <a:t> aqui na Terra, eles deram testemunho que Jesus é de fato o Filho de Deus.</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pt-BR" dirty="0" smtClean="0">
              <a:latin typeface="Arial" charset="0"/>
            </a:endParaRPr>
          </a:p>
          <a:p>
            <a:pPr eaLnBrk="0" hangingPunct="0"/>
            <a:endParaRPr lang="pt-BR" dirty="0">
              <a:latin typeface="Arial" charset="0"/>
            </a:endParaRPr>
          </a:p>
          <a:p>
            <a:pPr eaLnBrk="0" hangingPunct="0"/>
            <a:endParaRPr lang="pt-BR" dirty="0" smtClean="0">
              <a:latin typeface="Arial" charset="0"/>
            </a:endParaRPr>
          </a:p>
          <a:p>
            <a:pPr eaLnBrk="0" hangingPunct="0"/>
            <a:endParaRPr lang="pt-BR" dirty="0">
              <a:latin typeface="Arial" charset="0"/>
            </a:endParaRPr>
          </a:p>
          <a:p>
            <a:pPr eaLnBrk="0" hangingPunct="0"/>
            <a:endParaRPr lang="pt-BR" sz="2000" b="1" dirty="0" smtClean="0">
              <a:effectLst>
                <a:outerShdw blurRad="38100" dist="38100" dir="2700000" algn="tl">
                  <a:srgbClr val="000000">
                    <a:alpha val="43137"/>
                  </a:srgbClr>
                </a:outerShdw>
              </a:effectLst>
              <a:latin typeface="Arial" charset="0"/>
            </a:endParaRPr>
          </a:p>
          <a:p>
            <a:pPr eaLnBrk="0" hangingPunct="0"/>
            <a:endParaRPr lang="pt-BR" sz="2000" b="1" dirty="0">
              <a:effectLst>
                <a:outerShdw blurRad="38100" dist="38100" dir="2700000" algn="tl">
                  <a:srgbClr val="000000">
                    <a:alpha val="43137"/>
                  </a:srgbClr>
                </a:outerShdw>
              </a:effectLst>
              <a:latin typeface="Arial" charset="0"/>
            </a:endParaRPr>
          </a:p>
          <a:p>
            <a:pPr eaLnBrk="0" hangingPunct="0"/>
            <a:endParaRPr lang="pt-BR" sz="2000" b="1" dirty="0" smtClean="0">
              <a:effectLst>
                <a:outerShdw blurRad="38100" dist="38100" dir="2700000" algn="tl">
                  <a:srgbClr val="000000">
                    <a:alpha val="43137"/>
                  </a:srgbClr>
                </a:outerShdw>
              </a:effectLst>
              <a:latin typeface="Arial" charset="0"/>
            </a:endParaRPr>
          </a:p>
          <a:p>
            <a:pPr eaLnBrk="0" hangingPunct="0"/>
            <a:endParaRPr lang="pt-BR" sz="2000" b="1" dirty="0">
              <a:effectLst>
                <a:outerShdw blurRad="38100" dist="38100" dir="2700000" algn="tl">
                  <a:srgbClr val="000000">
                    <a:alpha val="43137"/>
                  </a:srgbClr>
                </a:outerShdw>
              </a:effectLst>
              <a:latin typeface="Arial" charset="0"/>
            </a:endParaRPr>
          </a:p>
          <a:p>
            <a:pPr eaLnBrk="0" hangingPunct="0"/>
            <a:r>
              <a:rPr lang="pt-BR" sz="2000" b="1" dirty="0" smtClean="0">
                <a:effectLst>
                  <a:outerShdw blurRad="38100" dist="38100" dir="2700000" algn="tl">
                    <a:srgbClr val="000000">
                      <a:alpha val="43137"/>
                    </a:srgbClr>
                  </a:outerShdw>
                </a:effectLst>
                <a:latin typeface="Arial" charset="0"/>
              </a:rPr>
              <a:t>2- Que existe um Senhor, Jesus Cristo, </a:t>
            </a:r>
            <a:r>
              <a:rPr lang="pt-BR" sz="2000" b="1" u="sng" dirty="0" smtClean="0">
                <a:solidFill>
                  <a:srgbClr val="FFFF00"/>
                </a:solidFill>
                <a:effectLst>
                  <a:outerShdw blurRad="38100" dist="38100" dir="2700000" algn="tl">
                    <a:srgbClr val="000000">
                      <a:alpha val="43137"/>
                    </a:srgbClr>
                  </a:outerShdw>
                </a:effectLst>
                <a:latin typeface="Arial" charset="0"/>
              </a:rPr>
              <a:t>o Filho do Eterno Pai, </a:t>
            </a:r>
            <a:r>
              <a:rPr lang="pt-BR" sz="2000" b="1" dirty="0" smtClean="0">
                <a:effectLst>
                  <a:outerShdw blurRad="38100" dist="38100" dir="2700000" algn="tl">
                    <a:srgbClr val="000000">
                      <a:alpha val="43137"/>
                    </a:srgbClr>
                  </a:outerShdw>
                </a:effectLst>
                <a:latin typeface="Arial" charset="0"/>
              </a:rPr>
              <a:t>o único por </a:t>
            </a:r>
          </a:p>
          <a:p>
            <a:pPr eaLnBrk="0" hangingPunct="0"/>
            <a:r>
              <a:rPr lang="pt-BR" sz="2000" b="1" dirty="0" smtClean="0">
                <a:effectLst>
                  <a:outerShdw blurRad="38100" dist="38100" dir="2700000" algn="tl">
                    <a:srgbClr val="000000">
                      <a:alpha val="43137"/>
                    </a:srgbClr>
                  </a:outerShdw>
                </a:effectLst>
                <a:latin typeface="Arial" charset="0"/>
              </a:rPr>
              <a:t>Quem foram criadas todas as coisas, e por  meio  de  quem elas existem;</a:t>
            </a:r>
          </a:p>
          <a:p>
            <a:pPr eaLnBrk="0" hangingPunct="0"/>
            <a:r>
              <a:rPr lang="pt-BR" sz="2000" b="1" dirty="0" smtClean="0">
                <a:effectLst>
                  <a:outerShdw blurRad="38100" dist="38100" dir="2700000" algn="tl">
                    <a:srgbClr val="000000">
                      <a:alpha val="43137"/>
                    </a:srgbClr>
                  </a:outerShdw>
                </a:effectLst>
                <a:latin typeface="Arial" charset="0"/>
              </a:rPr>
              <a:t>que  </a:t>
            </a:r>
            <a:r>
              <a:rPr lang="pt-BR" sz="2000" b="1" u="sng" dirty="0" smtClean="0">
                <a:solidFill>
                  <a:srgbClr val="FFFF00"/>
                </a:solidFill>
                <a:effectLst>
                  <a:outerShdw blurRad="38100" dist="38100" dir="2700000" algn="tl">
                    <a:srgbClr val="000000">
                      <a:alpha val="43137"/>
                    </a:srgbClr>
                  </a:outerShdw>
                </a:effectLst>
                <a:latin typeface="Arial" charset="0"/>
              </a:rPr>
              <a:t>Ele  tomou  a  natureza  da  semente  de  Abraão para a redenção de </a:t>
            </a:r>
          </a:p>
          <a:p>
            <a:pPr eaLnBrk="0" hangingPunct="0"/>
            <a:r>
              <a:rPr lang="pt-BR" sz="2000" b="1" u="sng" dirty="0" smtClean="0">
                <a:solidFill>
                  <a:srgbClr val="FFFF00"/>
                </a:solidFill>
                <a:effectLst>
                  <a:outerShdw blurRad="38100" dist="38100" dir="2700000" algn="tl">
                    <a:srgbClr val="000000">
                      <a:alpha val="43137"/>
                    </a:srgbClr>
                  </a:outerShdw>
                </a:effectLst>
                <a:latin typeface="Arial" charset="0"/>
              </a:rPr>
              <a:t>nossa raça caída</a:t>
            </a:r>
            <a:r>
              <a:rPr lang="pt-BR" sz="2000" b="1" dirty="0" smtClean="0">
                <a:effectLst>
                  <a:outerShdw blurRad="38100" dist="38100" dir="2700000" algn="tl">
                    <a:srgbClr val="000000">
                      <a:alpha val="43137"/>
                    </a:srgbClr>
                  </a:outerShdw>
                </a:effectLst>
                <a:latin typeface="Arial" charset="0"/>
              </a:rPr>
              <a:t>...</a:t>
            </a:r>
          </a:p>
          <a:p>
            <a:pPr eaLnBrk="0" hangingPunct="0"/>
            <a:endParaRPr lang="pt-BR" sz="2000" b="1" dirty="0">
              <a:effectLst>
                <a:outerShdw blurRad="38100" dist="38100" dir="2700000" algn="tl">
                  <a:srgbClr val="000000">
                    <a:alpha val="43137"/>
                  </a:srgbClr>
                </a:outerShdw>
              </a:effectLst>
              <a:latin typeface="Arial" charset="0"/>
            </a:endParaRPr>
          </a:p>
          <a:p>
            <a:pPr eaLnBrk="0" hangingPunct="0"/>
            <a:endParaRPr lang="pt-BR" sz="2000" b="1" dirty="0" smtClean="0">
              <a:effectLst>
                <a:outerShdw blurRad="38100" dist="38100" dir="2700000" algn="tl">
                  <a:srgbClr val="000000">
                    <a:alpha val="43137"/>
                  </a:srgbClr>
                </a:outerShdw>
              </a:effectLst>
              <a:latin typeface="Arial" charset="0"/>
            </a:endParaRPr>
          </a:p>
          <a:p>
            <a:pPr eaLnBrk="0" hangingPunct="0"/>
            <a:r>
              <a:rPr lang="pt-BR" sz="2000" b="1" dirty="0" smtClean="0">
                <a:effectLst>
                  <a:outerShdw blurRad="38100" dist="38100" dir="2700000" algn="tl">
                    <a:srgbClr val="000000">
                      <a:alpha val="43137"/>
                    </a:srgbClr>
                  </a:outerShdw>
                </a:effectLst>
                <a:latin typeface="Arial" charset="0"/>
              </a:rPr>
              <a:t>Os nossos Pioneiros acreditavam que Jesus Cristo era Filho literal de</a:t>
            </a:r>
          </a:p>
          <a:p>
            <a:pPr eaLnBrk="0" hangingPunct="0"/>
            <a:r>
              <a:rPr lang="pt-BR" sz="2000" b="1" dirty="0" smtClean="0">
                <a:effectLst>
                  <a:outerShdw blurRad="38100" dist="38100" dir="2700000" algn="tl">
                    <a:srgbClr val="000000">
                      <a:alpha val="43137"/>
                    </a:srgbClr>
                  </a:outerShdw>
                </a:effectLst>
                <a:latin typeface="Arial" charset="0"/>
              </a:rPr>
              <a:t>Deus.</a:t>
            </a:r>
            <a:endParaRPr lang="pt-BR" sz="2000" b="1" dirty="0">
              <a:effectLst>
                <a:outerShdw blurRad="38100" dist="38100" dir="2700000" algn="tl">
                  <a:srgbClr val="000000">
                    <a:alpha val="43137"/>
                  </a:srgbClr>
                </a:outerShdw>
              </a:effectLst>
              <a:latin typeface="Arial" charset="0"/>
            </a:endParaRPr>
          </a:p>
        </p:txBody>
      </p:sp>
      <p:pic>
        <p:nvPicPr>
          <p:cNvPr id="5" name="Picture 4" descr="do_deus-unico_para_o_deus_trino8_clip_image002"/>
          <p:cNvPicPr>
            <a:picLocks noChangeAspect="1" noChangeArrowheads="1"/>
          </p:cNvPicPr>
          <p:nvPr/>
        </p:nvPicPr>
        <p:blipFill>
          <a:blip r:embed="rId2"/>
          <a:srcRect/>
          <a:stretch>
            <a:fillRect/>
          </a:stretch>
        </p:blipFill>
        <p:spPr bwMode="auto">
          <a:xfrm>
            <a:off x="0" y="0"/>
            <a:ext cx="4062410" cy="3062286"/>
          </a:xfrm>
          <a:prstGeom prst="rect">
            <a:avLst/>
          </a:prstGeom>
          <a:noFill/>
        </p:spPr>
      </p:pic>
      <p:sp>
        <p:nvSpPr>
          <p:cNvPr id="6" name="CaixaDeTexto 5"/>
          <p:cNvSpPr txBox="1"/>
          <p:nvPr/>
        </p:nvSpPr>
        <p:spPr>
          <a:xfrm>
            <a:off x="3643306" y="285728"/>
            <a:ext cx="5898123" cy="1938992"/>
          </a:xfrm>
          <a:prstGeom prst="rect">
            <a:avLst/>
          </a:prstGeom>
          <a:noFill/>
        </p:spPr>
        <p:txBody>
          <a:bodyPr wrap="square" rtlCol="0">
            <a:spAutoFit/>
          </a:bodyPr>
          <a:lstStyle/>
          <a:p>
            <a:pPr algn="ctr"/>
            <a:endParaRPr lang="pt-BR" sz="2400" b="1" dirty="0" smtClean="0">
              <a:solidFill>
                <a:schemeClr val="bg1"/>
              </a:solidFill>
              <a:effectLst>
                <a:outerShdw blurRad="38100" dist="38100" dir="2700000" algn="tl">
                  <a:srgbClr val="000000">
                    <a:alpha val="43137"/>
                  </a:srgbClr>
                </a:outerShdw>
              </a:effectLst>
            </a:endParaRPr>
          </a:p>
          <a:p>
            <a:pPr algn="ctr"/>
            <a:endParaRPr lang="pt-BR" sz="2400" b="1" dirty="0">
              <a:solidFill>
                <a:schemeClr val="bg1"/>
              </a:solidFill>
              <a:effectLst>
                <a:outerShdw blurRad="38100" dist="38100" dir="2700000" algn="tl">
                  <a:srgbClr val="000000">
                    <a:alpha val="43137"/>
                  </a:srgbClr>
                </a:outerShdw>
              </a:effectLst>
            </a:endParaRPr>
          </a:p>
          <a:p>
            <a:pPr algn="ctr"/>
            <a:endParaRPr lang="pt-BR" sz="2400" b="1" dirty="0" smtClean="0">
              <a:solidFill>
                <a:schemeClr val="bg1"/>
              </a:solidFill>
              <a:effectLst>
                <a:outerShdw blurRad="38100" dist="38100" dir="2700000" algn="tl">
                  <a:srgbClr val="000000">
                    <a:alpha val="43137"/>
                  </a:srgbClr>
                </a:outerShdw>
              </a:effectLst>
            </a:endParaRPr>
          </a:p>
          <a:p>
            <a:pPr algn="ctr"/>
            <a:r>
              <a:rPr lang="pt-BR" sz="2400" b="1" dirty="0" smtClean="0">
                <a:solidFill>
                  <a:schemeClr val="bg1"/>
                </a:solidFill>
                <a:effectLst>
                  <a:outerShdw blurRad="38100" dist="38100" dir="2700000" algn="tl">
                    <a:srgbClr val="000000">
                      <a:alpha val="43137"/>
                    </a:srgbClr>
                  </a:outerShdw>
                </a:effectLst>
              </a:rPr>
              <a:t>A DECLARAÇÃO DE FÉ DOS PIONEIROS</a:t>
            </a:r>
          </a:p>
          <a:p>
            <a:pPr algn="ctr"/>
            <a:r>
              <a:rPr lang="pt-BR" sz="2400" b="1" dirty="0" smtClean="0">
                <a:solidFill>
                  <a:schemeClr val="bg1"/>
                </a:solidFill>
                <a:effectLst>
                  <a:outerShdw blurRad="38100" dist="38100" dir="2700000" algn="tl">
                    <a:srgbClr val="000000">
                      <a:alpha val="43137"/>
                    </a:srgbClr>
                  </a:outerShdw>
                </a:effectLst>
              </a:rPr>
              <a:t>ADVENTISTAS SOBRE JESUS CRISTO</a:t>
            </a:r>
            <a:endParaRPr lang="pt-BR"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26" name="Picture 2" descr="E:\Joseph_Bates.jpg"/>
          <p:cNvPicPr>
            <a:picLocks noChangeAspect="1" noChangeArrowheads="1"/>
          </p:cNvPicPr>
          <p:nvPr/>
        </p:nvPicPr>
        <p:blipFill>
          <a:blip r:embed="rId2"/>
          <a:srcRect/>
          <a:stretch>
            <a:fillRect/>
          </a:stretch>
        </p:blipFill>
        <p:spPr bwMode="auto">
          <a:xfrm>
            <a:off x="357158" y="285728"/>
            <a:ext cx="2143140" cy="3143272"/>
          </a:xfrm>
          <a:prstGeom prst="rect">
            <a:avLst/>
          </a:prstGeom>
          <a:noFill/>
        </p:spPr>
      </p:pic>
      <p:sp>
        <p:nvSpPr>
          <p:cNvPr id="6" name="CaixaDeTexto 5"/>
          <p:cNvSpPr txBox="1"/>
          <p:nvPr/>
        </p:nvSpPr>
        <p:spPr>
          <a:xfrm>
            <a:off x="428596" y="3643314"/>
            <a:ext cx="8439105" cy="1938992"/>
          </a:xfrm>
          <a:prstGeom prst="rect">
            <a:avLst/>
          </a:prstGeom>
          <a:noFill/>
        </p:spPr>
        <p:txBody>
          <a:bodyPr wrap="none" rtlCol="0">
            <a:spAutoFit/>
          </a:bodyPr>
          <a:lstStyle/>
          <a:p>
            <a:r>
              <a:rPr lang="pt-BR" sz="2400" b="1" dirty="0" smtClean="0">
                <a:solidFill>
                  <a:schemeClr val="bg1"/>
                </a:solidFill>
                <a:effectLst>
                  <a:outerShdw blurRad="38100" dist="38100" dir="2700000" algn="tl">
                    <a:srgbClr val="000000">
                      <a:alpha val="43137"/>
                    </a:srgbClr>
                  </a:outerShdw>
                </a:effectLst>
              </a:rPr>
              <a:t>“Com respeito a Trindade eu concluí ser </a:t>
            </a:r>
            <a:r>
              <a:rPr lang="pt-BR" sz="2400" b="1" dirty="0" smtClean="0">
                <a:solidFill>
                  <a:srgbClr val="FFFF00"/>
                </a:solidFill>
                <a:effectLst>
                  <a:outerShdw blurRad="38100" dist="38100" dir="2700000" algn="tl">
                    <a:srgbClr val="000000">
                      <a:alpha val="43137"/>
                    </a:srgbClr>
                  </a:outerShdw>
                </a:effectLst>
              </a:rPr>
              <a:t>impossível acreditar que</a:t>
            </a:r>
          </a:p>
          <a:p>
            <a:r>
              <a:rPr lang="pt-BR" sz="2400" b="1" dirty="0" smtClean="0">
                <a:solidFill>
                  <a:srgbClr val="FFFF00"/>
                </a:solidFill>
                <a:effectLst>
                  <a:outerShdw blurRad="38100" dist="38100" dir="2700000" algn="tl">
                    <a:srgbClr val="000000">
                      <a:alpha val="43137"/>
                    </a:srgbClr>
                  </a:outerShdw>
                </a:effectLst>
              </a:rPr>
              <a:t>o   Senhor   Jesus   Cristo,   </a:t>
            </a:r>
            <a:r>
              <a:rPr lang="pt-BR" sz="2400" b="1" u="sng" dirty="0" smtClean="0">
                <a:solidFill>
                  <a:srgbClr val="FFFF00"/>
                </a:solidFill>
                <a:effectLst>
                  <a:outerShdw blurRad="38100" dist="38100" dir="2700000" algn="tl">
                    <a:srgbClr val="000000">
                      <a:alpha val="43137"/>
                    </a:srgbClr>
                  </a:outerShdw>
                </a:effectLst>
              </a:rPr>
              <a:t>o  Filho  do  Pai</a:t>
            </a:r>
            <a:r>
              <a:rPr lang="pt-BR" sz="2400" b="1" dirty="0" smtClean="0">
                <a:solidFill>
                  <a:srgbClr val="FFFF00"/>
                </a:solidFill>
                <a:effectLst>
                  <a:outerShdw blurRad="38100" dist="38100" dir="2700000" algn="tl">
                    <a:srgbClr val="000000">
                      <a:alpha val="43137"/>
                    </a:srgbClr>
                  </a:outerShdw>
                </a:effectLst>
              </a:rPr>
              <a:t>,  também  era  o  Deus </a:t>
            </a:r>
          </a:p>
          <a:p>
            <a:r>
              <a:rPr lang="pt-BR" sz="2400" b="1" dirty="0" smtClean="0">
                <a:solidFill>
                  <a:srgbClr val="FFFF00"/>
                </a:solidFill>
                <a:effectLst>
                  <a:outerShdw blurRad="38100" dist="38100" dir="2700000" algn="tl">
                    <a:srgbClr val="000000">
                      <a:alpha val="43137"/>
                    </a:srgbClr>
                  </a:outerShdw>
                </a:effectLst>
              </a:rPr>
              <a:t>Todo-poderoso,</a:t>
            </a:r>
            <a:r>
              <a:rPr lang="pt-BR" sz="2400" b="1" dirty="0" smtClean="0">
                <a:solidFill>
                  <a:schemeClr val="bg1"/>
                </a:solidFill>
                <a:effectLst>
                  <a:outerShdw blurRad="38100" dist="38100" dir="2700000" algn="tl">
                    <a:srgbClr val="000000">
                      <a:alpha val="43137"/>
                    </a:srgbClr>
                  </a:outerShdw>
                </a:effectLst>
              </a:rPr>
              <a:t> o Pai e o Filho, sendo um mesmo ser.”</a:t>
            </a:r>
          </a:p>
          <a:p>
            <a:endParaRPr lang="pt-BR" sz="2400" b="1" dirty="0" smtClean="0">
              <a:solidFill>
                <a:schemeClr val="bg1"/>
              </a:solidFill>
              <a:effectLst>
                <a:outerShdw blurRad="38100" dist="38100" dir="2700000" algn="tl">
                  <a:srgbClr val="000000">
                    <a:alpha val="43137"/>
                  </a:srgbClr>
                </a:outerShdw>
              </a:effectLst>
            </a:endParaRPr>
          </a:p>
          <a:p>
            <a:r>
              <a:rPr lang="pt-BR" sz="2400" b="1" dirty="0" smtClean="0">
                <a:solidFill>
                  <a:schemeClr val="bg1"/>
                </a:solidFill>
                <a:effectLst>
                  <a:outerShdw blurRad="38100" dist="38100" dir="2700000" algn="tl">
                    <a:srgbClr val="000000">
                      <a:alpha val="43137"/>
                    </a:srgbClr>
                  </a:outerShdw>
                </a:effectLst>
              </a:rPr>
              <a:t>Joseph  Bates,  </a:t>
            </a:r>
            <a:r>
              <a:rPr lang="pt-BR" sz="2400" b="1" dirty="0" err="1" smtClean="0">
                <a:solidFill>
                  <a:schemeClr val="bg1"/>
                </a:solidFill>
                <a:effectLst>
                  <a:outerShdw blurRad="38100" dist="38100" dir="2700000" algn="tl">
                    <a:srgbClr val="000000">
                      <a:alpha val="43137"/>
                    </a:srgbClr>
                  </a:outerShdw>
                </a:effectLst>
              </a:rPr>
              <a:t>The</a:t>
            </a:r>
            <a:r>
              <a:rPr lang="pt-BR" sz="2400" b="1" dirty="0" smtClean="0">
                <a:solidFill>
                  <a:schemeClr val="bg1"/>
                </a:solidFill>
                <a:effectLst>
                  <a:outerShdw blurRad="38100" dist="38100" dir="2700000" algn="tl">
                    <a:srgbClr val="000000">
                      <a:alpha val="43137"/>
                    </a:srgbClr>
                  </a:outerShdw>
                </a:effectLst>
              </a:rPr>
              <a:t> </a:t>
            </a:r>
            <a:r>
              <a:rPr lang="pt-BR" sz="2400" b="1" dirty="0" err="1" smtClean="0">
                <a:solidFill>
                  <a:schemeClr val="bg1"/>
                </a:solidFill>
                <a:effectLst>
                  <a:outerShdw blurRad="38100" dist="38100" dir="2700000" algn="tl">
                    <a:srgbClr val="000000">
                      <a:alpha val="43137"/>
                    </a:srgbClr>
                  </a:outerShdw>
                </a:effectLst>
              </a:rPr>
              <a:t>Autobiografyhy</a:t>
            </a:r>
            <a:r>
              <a:rPr lang="pt-BR" sz="2400" b="1" dirty="0" smtClean="0">
                <a:solidFill>
                  <a:schemeClr val="bg1"/>
                </a:solidFill>
                <a:effectLst>
                  <a:outerShdw blurRad="38100" dist="38100" dir="2700000" algn="tl">
                    <a:srgbClr val="000000">
                      <a:alpha val="43137"/>
                    </a:srgbClr>
                  </a:outerShdw>
                </a:effectLst>
              </a:rPr>
              <a:t> </a:t>
            </a:r>
            <a:r>
              <a:rPr lang="pt-BR" sz="2400" b="1" dirty="0" err="1" smtClean="0">
                <a:solidFill>
                  <a:schemeClr val="bg1"/>
                </a:solidFill>
                <a:effectLst>
                  <a:outerShdw blurRad="38100" dist="38100" dir="2700000" algn="tl">
                    <a:srgbClr val="000000">
                      <a:alpha val="43137"/>
                    </a:srgbClr>
                  </a:outerShdw>
                </a:effectLst>
              </a:rPr>
              <a:t>of</a:t>
            </a:r>
            <a:r>
              <a:rPr lang="pt-BR" sz="2400" b="1" dirty="0" smtClean="0">
                <a:solidFill>
                  <a:schemeClr val="bg1"/>
                </a:solidFill>
                <a:effectLst>
                  <a:outerShdw blurRad="38100" dist="38100" dir="2700000" algn="tl">
                    <a:srgbClr val="000000">
                      <a:alpha val="43137"/>
                    </a:srgbClr>
                  </a:outerShdw>
                </a:effectLst>
              </a:rPr>
              <a:t> Elder Joseph Bates, p. 204.</a:t>
            </a:r>
            <a:endParaRPr lang="pt-BR"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descr="E:\untitled thiagonwhite 23.png"/>
          <p:cNvPicPr>
            <a:picLocks noChangeAspect="1" noChangeArrowheads="1"/>
          </p:cNvPicPr>
          <p:nvPr/>
        </p:nvPicPr>
        <p:blipFill>
          <a:blip r:embed="rId2"/>
          <a:srcRect/>
          <a:stretch>
            <a:fillRect/>
          </a:stretch>
        </p:blipFill>
        <p:spPr bwMode="auto">
          <a:xfrm>
            <a:off x="357158" y="285728"/>
            <a:ext cx="2000264" cy="2786082"/>
          </a:xfrm>
          <a:prstGeom prst="rect">
            <a:avLst/>
          </a:prstGeom>
          <a:noFill/>
        </p:spPr>
      </p:pic>
      <p:sp>
        <p:nvSpPr>
          <p:cNvPr id="5" name="CaixaDeTexto 4"/>
          <p:cNvSpPr txBox="1"/>
          <p:nvPr/>
        </p:nvSpPr>
        <p:spPr>
          <a:xfrm>
            <a:off x="357158" y="3357562"/>
            <a:ext cx="8723029" cy="3416320"/>
          </a:xfrm>
          <a:prstGeom prst="rect">
            <a:avLst/>
          </a:prstGeom>
          <a:noFill/>
        </p:spPr>
        <p:txBody>
          <a:bodyPr wrap="none" rtlCol="0">
            <a:spAutoFit/>
          </a:bodyPr>
          <a:lstStyle/>
          <a:p>
            <a:r>
              <a:rPr lang="pt-BR" sz="2400" b="1" dirty="0" smtClean="0">
                <a:solidFill>
                  <a:schemeClr val="bg1"/>
                </a:solidFill>
                <a:effectLst>
                  <a:outerShdw blurRad="38100" dist="38100" dir="2700000" algn="tl">
                    <a:srgbClr val="000000">
                      <a:alpha val="43137"/>
                    </a:srgbClr>
                  </a:outerShdw>
                </a:effectLst>
              </a:rPr>
              <a:t>“A forma espiritualista pela qual negam a Deus como único Senhor,</a:t>
            </a:r>
          </a:p>
          <a:p>
            <a:r>
              <a:rPr lang="pt-BR" sz="2400" b="1" dirty="0" smtClean="0">
                <a:solidFill>
                  <a:schemeClr val="bg1"/>
                </a:solidFill>
                <a:effectLst>
                  <a:outerShdw blurRad="38100" dist="38100" dir="2700000" algn="tl">
                    <a:srgbClr val="000000">
                      <a:alpha val="43137"/>
                    </a:srgbClr>
                  </a:outerShdw>
                </a:effectLst>
              </a:rPr>
              <a:t>e  Jesus  Cristo  está  numa  primeira  posição,  constitui  um  antigo</a:t>
            </a:r>
          </a:p>
          <a:p>
            <a:r>
              <a:rPr lang="pt-BR" sz="2400" b="1" dirty="0" smtClean="0">
                <a:solidFill>
                  <a:srgbClr val="FFFF00"/>
                </a:solidFill>
                <a:effectLst>
                  <a:outerShdw blurRad="38100" dist="38100" dir="2700000" algn="tl">
                    <a:srgbClr val="000000">
                      <a:alpha val="43137"/>
                    </a:srgbClr>
                  </a:outerShdw>
                </a:effectLst>
              </a:rPr>
              <a:t>credo  </a:t>
            </a:r>
            <a:r>
              <a:rPr lang="pt-BR" sz="2400" b="1" dirty="0" err="1" smtClean="0">
                <a:solidFill>
                  <a:srgbClr val="FFFF00"/>
                </a:solidFill>
                <a:effectLst>
                  <a:outerShdw blurRad="38100" dist="38100" dir="2700000" algn="tl">
                    <a:srgbClr val="000000">
                      <a:alpha val="43137"/>
                    </a:srgbClr>
                  </a:outerShdw>
                </a:effectLst>
              </a:rPr>
              <a:t>trinitariano</a:t>
            </a:r>
            <a:r>
              <a:rPr lang="pt-BR" sz="2400" b="1" dirty="0" smtClean="0">
                <a:solidFill>
                  <a:schemeClr val="bg1"/>
                </a:solidFill>
                <a:effectLst>
                  <a:outerShdw blurRad="38100" dist="38100" dir="2700000" algn="tl">
                    <a:srgbClr val="000000">
                      <a:alpha val="43137"/>
                    </a:srgbClr>
                  </a:outerShdw>
                </a:effectLst>
              </a:rPr>
              <a:t>,  </a:t>
            </a:r>
            <a:r>
              <a:rPr lang="pt-BR" sz="2400" b="1" dirty="0" smtClean="0">
                <a:solidFill>
                  <a:srgbClr val="FFFF00"/>
                </a:solidFill>
                <a:effectLst>
                  <a:outerShdw blurRad="38100" dist="38100" dir="2700000" algn="tl">
                    <a:srgbClr val="000000">
                      <a:alpha val="43137"/>
                    </a:srgbClr>
                  </a:outerShdw>
                </a:effectLst>
              </a:rPr>
              <a:t>fora  das  escrituras;  que  Jesus  é Deus eterno</a:t>
            </a:r>
            <a:r>
              <a:rPr lang="pt-BR" sz="2400" b="1" dirty="0" smtClean="0">
                <a:solidFill>
                  <a:schemeClr val="bg1"/>
                </a:solidFill>
                <a:effectLst>
                  <a:outerShdw blurRad="38100" dist="38100" dir="2700000" algn="tl">
                    <a:srgbClr val="000000">
                      <a:alpha val="43137"/>
                    </a:srgbClr>
                  </a:outerShdw>
                </a:effectLst>
              </a:rPr>
              <a:t>.</a:t>
            </a:r>
          </a:p>
          <a:p>
            <a:r>
              <a:rPr lang="pt-BR" sz="2400" b="1" dirty="0" smtClean="0">
                <a:solidFill>
                  <a:schemeClr val="bg1"/>
                </a:solidFill>
                <a:effectLst>
                  <a:outerShdw blurRad="38100" dist="38100" dir="2700000" algn="tl">
                    <a:srgbClr val="000000">
                      <a:alpha val="43137"/>
                    </a:srgbClr>
                  </a:outerShdw>
                </a:effectLst>
              </a:rPr>
              <a:t>No  entanto  não  existe  passagem  das escrituras que dê suporte a</a:t>
            </a:r>
          </a:p>
          <a:p>
            <a:r>
              <a:rPr lang="pt-BR" sz="2400" b="1" dirty="0" smtClean="0">
                <a:solidFill>
                  <a:schemeClr val="bg1"/>
                </a:solidFill>
                <a:effectLst>
                  <a:outerShdw blurRad="38100" dist="38100" dir="2700000" algn="tl">
                    <a:srgbClr val="000000">
                      <a:alpha val="43137"/>
                    </a:srgbClr>
                  </a:outerShdw>
                </a:effectLst>
              </a:rPr>
              <a:t>isso.   </a:t>
            </a:r>
            <a:r>
              <a:rPr lang="pt-BR" sz="2400" b="1" dirty="0" smtClean="0">
                <a:solidFill>
                  <a:srgbClr val="FFFF00"/>
                </a:solidFill>
                <a:effectLst>
                  <a:outerShdw blurRad="38100" dist="38100" dir="2700000" algn="tl">
                    <a:srgbClr val="000000">
                      <a:alpha val="43137"/>
                    </a:srgbClr>
                  </a:outerShdw>
                </a:effectLst>
              </a:rPr>
              <a:t>Temos  testemunhos  bíblicos em abundância que Ele é </a:t>
            </a:r>
            <a:r>
              <a:rPr lang="pt-BR" sz="2400" b="1" u="sng" dirty="0" smtClean="0">
                <a:solidFill>
                  <a:srgbClr val="FFFF00"/>
                </a:solidFill>
                <a:effectLst>
                  <a:outerShdw blurRad="38100" dist="38100" dir="2700000" algn="tl">
                    <a:srgbClr val="000000">
                      <a:alpha val="43137"/>
                    </a:srgbClr>
                  </a:outerShdw>
                </a:effectLst>
              </a:rPr>
              <a:t>Filho</a:t>
            </a:r>
          </a:p>
          <a:p>
            <a:r>
              <a:rPr lang="pt-BR" sz="2400" b="1" dirty="0" smtClean="0">
                <a:solidFill>
                  <a:srgbClr val="FFFF00"/>
                </a:solidFill>
                <a:effectLst>
                  <a:outerShdw blurRad="38100" dist="38100" dir="2700000" algn="tl">
                    <a:srgbClr val="000000">
                      <a:alpha val="43137"/>
                    </a:srgbClr>
                  </a:outerShdw>
                </a:effectLst>
              </a:rPr>
              <a:t>do Eterno Pai.”</a:t>
            </a:r>
          </a:p>
          <a:p>
            <a:endParaRPr lang="pt-BR" sz="2400" b="1" dirty="0" smtClean="0">
              <a:solidFill>
                <a:schemeClr val="bg1"/>
              </a:solidFill>
              <a:effectLst>
                <a:outerShdw blurRad="38100" dist="38100" dir="2700000" algn="tl">
                  <a:srgbClr val="000000">
                    <a:alpha val="43137"/>
                  </a:srgbClr>
                </a:outerShdw>
              </a:effectLst>
            </a:endParaRPr>
          </a:p>
          <a:p>
            <a:r>
              <a:rPr lang="pt-BR" sz="2400" b="1" dirty="0" smtClean="0">
                <a:solidFill>
                  <a:schemeClr val="bg1"/>
                </a:solidFill>
                <a:effectLst>
                  <a:outerShdw blurRad="38100" dist="38100" dir="2700000" algn="tl">
                    <a:srgbClr val="000000">
                      <a:alpha val="43137"/>
                    </a:srgbClr>
                  </a:outerShdw>
                </a:effectLst>
              </a:rPr>
              <a:t>Thiago White, </a:t>
            </a:r>
            <a:r>
              <a:rPr lang="pt-BR" sz="2400" b="1" dirty="0" err="1" smtClean="0">
                <a:solidFill>
                  <a:schemeClr val="bg1"/>
                </a:solidFill>
                <a:effectLst>
                  <a:outerShdw blurRad="38100" dist="38100" dir="2700000" algn="tl">
                    <a:srgbClr val="000000">
                      <a:alpha val="43137"/>
                    </a:srgbClr>
                  </a:outerShdw>
                </a:effectLst>
              </a:rPr>
              <a:t>The</a:t>
            </a:r>
            <a:r>
              <a:rPr lang="pt-BR" sz="2400" b="1" dirty="0" smtClean="0">
                <a:solidFill>
                  <a:schemeClr val="bg1"/>
                </a:solidFill>
                <a:effectLst>
                  <a:outerShdw blurRad="38100" dist="38100" dir="2700000" algn="tl">
                    <a:srgbClr val="000000">
                      <a:alpha val="43137"/>
                    </a:srgbClr>
                  </a:outerShdw>
                </a:effectLst>
              </a:rPr>
              <a:t> </a:t>
            </a:r>
            <a:r>
              <a:rPr lang="pt-BR" sz="2400" b="1" dirty="0" err="1" smtClean="0">
                <a:solidFill>
                  <a:schemeClr val="bg1"/>
                </a:solidFill>
                <a:effectLst>
                  <a:outerShdw blurRad="38100" dist="38100" dir="2700000" algn="tl">
                    <a:srgbClr val="000000">
                      <a:alpha val="43137"/>
                    </a:srgbClr>
                  </a:outerShdw>
                </a:effectLst>
              </a:rPr>
              <a:t>Day-Star</a:t>
            </a:r>
            <a:r>
              <a:rPr lang="pt-BR" sz="2400" b="1" dirty="0" smtClean="0">
                <a:solidFill>
                  <a:schemeClr val="bg1"/>
                </a:solidFill>
                <a:effectLst>
                  <a:outerShdw blurRad="38100" dist="38100" dir="2700000" algn="tl">
                    <a:srgbClr val="000000">
                      <a:alpha val="43137"/>
                    </a:srgbClr>
                  </a:outerShdw>
                </a:effectLst>
              </a:rPr>
              <a:t>, 11 de dezembro de 1855.</a:t>
            </a:r>
          </a:p>
          <a:p>
            <a:endParaRPr lang="pt-BR"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428596" y="3357562"/>
            <a:ext cx="8089266" cy="1938992"/>
          </a:xfrm>
          <a:prstGeom prst="rect">
            <a:avLst/>
          </a:prstGeom>
          <a:noFill/>
        </p:spPr>
        <p:txBody>
          <a:bodyPr wrap="none" rtlCol="0">
            <a:spAutoFit/>
          </a:bodyPr>
          <a:lstStyle/>
          <a:p>
            <a:r>
              <a:rPr lang="pt-BR" sz="2400" b="1" dirty="0" smtClean="0">
                <a:solidFill>
                  <a:schemeClr val="bg1"/>
                </a:solidFill>
                <a:effectLst>
                  <a:outerShdw blurRad="38100" dist="38100" dir="2700000" algn="tl">
                    <a:srgbClr val="000000">
                      <a:alpha val="43137"/>
                    </a:srgbClr>
                  </a:outerShdw>
                </a:effectLst>
              </a:rPr>
              <a:t>“</a:t>
            </a:r>
            <a:r>
              <a:rPr lang="pt-BR" sz="2400" b="1" dirty="0" smtClean="0">
                <a:solidFill>
                  <a:srgbClr val="FFFF00"/>
                </a:solidFill>
                <a:effectLst>
                  <a:outerShdw blurRad="38100" dist="38100" dir="2700000" algn="tl">
                    <a:srgbClr val="000000">
                      <a:alpha val="43137"/>
                    </a:srgbClr>
                  </a:outerShdw>
                </a:effectLst>
              </a:rPr>
              <a:t>O  Filho  de  Deus </a:t>
            </a:r>
            <a:r>
              <a:rPr lang="pt-BR" sz="2400" b="1" dirty="0" smtClean="0">
                <a:solidFill>
                  <a:schemeClr val="bg1"/>
                </a:solidFill>
                <a:effectLst>
                  <a:outerShdw blurRad="38100" dist="38100" dir="2700000" algn="tl">
                    <a:srgbClr val="000000">
                      <a:alpha val="43137"/>
                    </a:srgbClr>
                  </a:outerShdw>
                </a:effectLst>
              </a:rPr>
              <a:t>...  teve  </a:t>
            </a:r>
            <a:r>
              <a:rPr lang="pt-BR" sz="2400" b="1" dirty="0" smtClean="0">
                <a:solidFill>
                  <a:srgbClr val="FFFF00"/>
                </a:solidFill>
                <a:effectLst>
                  <a:outerShdw blurRad="38100" dist="38100" dir="2700000" algn="tl">
                    <a:srgbClr val="000000">
                      <a:alpha val="43137"/>
                    </a:srgbClr>
                  </a:outerShdw>
                </a:effectLst>
              </a:rPr>
              <a:t>Deus  por  Pai  </a:t>
            </a:r>
            <a:r>
              <a:rPr lang="pt-BR" sz="2400" b="1" dirty="0" smtClean="0">
                <a:solidFill>
                  <a:schemeClr val="bg1"/>
                </a:solidFill>
                <a:effectLst>
                  <a:outerShdw blurRad="38100" dist="38100" dir="2700000" algn="tl">
                    <a:srgbClr val="000000">
                      <a:alpha val="43137"/>
                    </a:srgbClr>
                  </a:outerShdw>
                </a:effectLst>
              </a:rPr>
              <a:t>em algum ponto da </a:t>
            </a:r>
          </a:p>
          <a:p>
            <a:r>
              <a:rPr lang="pt-BR" sz="2400" b="1" dirty="0">
                <a:solidFill>
                  <a:schemeClr val="bg1"/>
                </a:solidFill>
                <a:effectLst>
                  <a:outerShdw blurRad="38100" dist="38100" dir="2700000" algn="tl">
                    <a:srgbClr val="000000">
                      <a:alpha val="43137"/>
                    </a:srgbClr>
                  </a:outerShdw>
                </a:effectLst>
              </a:rPr>
              <a:t>e</a:t>
            </a:r>
            <a:r>
              <a:rPr lang="pt-BR" sz="2400" b="1" dirty="0" smtClean="0">
                <a:solidFill>
                  <a:schemeClr val="bg1"/>
                </a:solidFill>
                <a:effectLst>
                  <a:outerShdw blurRad="38100" dist="38100" dir="2700000" algn="tl">
                    <a:srgbClr val="000000">
                      <a:alpha val="43137"/>
                    </a:srgbClr>
                  </a:outerShdw>
                </a:effectLst>
              </a:rPr>
              <a:t>ternidade passada, no princípio dos dias.”</a:t>
            </a:r>
          </a:p>
          <a:p>
            <a:endParaRPr lang="pt-BR" sz="2400" b="1" dirty="0">
              <a:solidFill>
                <a:schemeClr val="bg1"/>
              </a:solidFill>
              <a:effectLst>
                <a:outerShdw blurRad="38100" dist="38100" dir="2700000" algn="tl">
                  <a:srgbClr val="000000">
                    <a:alpha val="43137"/>
                  </a:srgbClr>
                </a:outerShdw>
              </a:effectLst>
            </a:endParaRPr>
          </a:p>
          <a:p>
            <a:r>
              <a:rPr lang="pt-BR" sz="2400" b="1" dirty="0" smtClean="0">
                <a:solidFill>
                  <a:schemeClr val="bg1"/>
                </a:solidFill>
                <a:effectLst>
                  <a:outerShdw blurRad="38100" dist="38100" dir="2700000" algn="tl">
                    <a:srgbClr val="000000">
                      <a:alpha val="43137"/>
                    </a:srgbClr>
                  </a:outerShdw>
                </a:effectLst>
              </a:rPr>
              <a:t>John  N.  Andrews,  </a:t>
            </a:r>
            <a:r>
              <a:rPr lang="pt-BR" sz="2400" b="1" dirty="0" err="1" smtClean="0">
                <a:solidFill>
                  <a:schemeClr val="bg1"/>
                </a:solidFill>
                <a:effectLst>
                  <a:outerShdw blurRad="38100" dist="38100" dir="2700000" algn="tl">
                    <a:srgbClr val="000000">
                      <a:alpha val="43137"/>
                    </a:srgbClr>
                  </a:outerShdw>
                </a:effectLst>
              </a:rPr>
              <a:t>The</a:t>
            </a:r>
            <a:r>
              <a:rPr lang="pt-BR" sz="2400" b="1" dirty="0" smtClean="0">
                <a:solidFill>
                  <a:schemeClr val="bg1"/>
                </a:solidFill>
                <a:effectLst>
                  <a:outerShdw blurRad="38100" dist="38100" dir="2700000" algn="tl">
                    <a:srgbClr val="000000">
                      <a:alpha val="43137"/>
                    </a:srgbClr>
                  </a:outerShdw>
                </a:effectLst>
              </a:rPr>
              <a:t> </a:t>
            </a:r>
            <a:r>
              <a:rPr lang="pt-BR" sz="2400" b="1" dirty="0" err="1" smtClean="0">
                <a:solidFill>
                  <a:schemeClr val="bg1"/>
                </a:solidFill>
                <a:effectLst>
                  <a:outerShdw blurRad="38100" dist="38100" dir="2700000" algn="tl">
                    <a:srgbClr val="000000">
                      <a:alpha val="43137"/>
                    </a:srgbClr>
                  </a:outerShdw>
                </a:effectLst>
              </a:rPr>
              <a:t>Review</a:t>
            </a:r>
            <a:r>
              <a:rPr lang="pt-BR" sz="2400" b="1" dirty="0" smtClean="0">
                <a:solidFill>
                  <a:schemeClr val="bg1"/>
                </a:solidFill>
                <a:effectLst>
                  <a:outerShdw blurRad="38100" dist="38100" dir="2700000" algn="tl">
                    <a:srgbClr val="000000">
                      <a:alpha val="43137"/>
                    </a:srgbClr>
                  </a:outerShdw>
                </a:effectLst>
              </a:rPr>
              <a:t> </a:t>
            </a:r>
            <a:r>
              <a:rPr lang="pt-BR" sz="2400" b="1" dirty="0" err="1" smtClean="0">
                <a:solidFill>
                  <a:schemeClr val="bg1"/>
                </a:solidFill>
                <a:effectLst>
                  <a:outerShdw blurRad="38100" dist="38100" dir="2700000" algn="tl">
                    <a:srgbClr val="000000">
                      <a:alpha val="43137"/>
                    </a:srgbClr>
                  </a:outerShdw>
                </a:effectLst>
              </a:rPr>
              <a:t>and</a:t>
            </a:r>
            <a:r>
              <a:rPr lang="pt-BR" sz="2400" b="1" dirty="0" smtClean="0">
                <a:solidFill>
                  <a:schemeClr val="bg1"/>
                </a:solidFill>
                <a:effectLst>
                  <a:outerShdw blurRad="38100" dist="38100" dir="2700000" algn="tl">
                    <a:srgbClr val="000000">
                      <a:alpha val="43137"/>
                    </a:srgbClr>
                  </a:outerShdw>
                </a:effectLst>
              </a:rPr>
              <a:t>  Herald, 7 de setembro de </a:t>
            </a:r>
          </a:p>
          <a:p>
            <a:r>
              <a:rPr lang="pt-BR" sz="2400" b="1" dirty="0" smtClean="0">
                <a:solidFill>
                  <a:schemeClr val="bg1"/>
                </a:solidFill>
                <a:effectLst>
                  <a:outerShdw blurRad="38100" dist="38100" dir="2700000" algn="tl">
                    <a:srgbClr val="000000">
                      <a:alpha val="43137"/>
                    </a:srgbClr>
                  </a:outerShdw>
                </a:effectLst>
              </a:rPr>
              <a:t>1869, pág. 84.</a:t>
            </a:r>
            <a:endParaRPr lang="pt-BR" sz="2400" b="1" dirty="0">
              <a:solidFill>
                <a:schemeClr val="bg1"/>
              </a:solidFill>
              <a:effectLst>
                <a:outerShdw blurRad="38100" dist="38100" dir="2700000" algn="tl">
                  <a:srgbClr val="000000">
                    <a:alpha val="43137"/>
                  </a:srgbClr>
                </a:outerShdw>
              </a:effectLst>
            </a:endParaRPr>
          </a:p>
        </p:txBody>
      </p:sp>
      <p:pic>
        <p:nvPicPr>
          <p:cNvPr id="1026" name="Picture 2" descr="C:\Documents and Settings\Machado\Meus documentos\estudo - Jesus é Filho de Deus\estudo - Jesus é Filho de Deus\VERDADES SOBRE IASD\shapeimage_2.png"/>
          <p:cNvPicPr>
            <a:picLocks noChangeAspect="1" noChangeArrowheads="1"/>
          </p:cNvPicPr>
          <p:nvPr/>
        </p:nvPicPr>
        <p:blipFill>
          <a:blip r:embed="rId2"/>
          <a:srcRect/>
          <a:stretch>
            <a:fillRect/>
          </a:stretch>
        </p:blipFill>
        <p:spPr bwMode="auto">
          <a:xfrm>
            <a:off x="285720" y="285728"/>
            <a:ext cx="2286000" cy="304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pt-BR" dirty="0" smtClean="0">
              <a:latin typeface="Arial" charset="0"/>
            </a:endParaRPr>
          </a:p>
          <a:p>
            <a:pPr eaLnBrk="0" hangingPunct="0"/>
            <a:endParaRPr lang="pt-BR" dirty="0" smtClean="0">
              <a:latin typeface="Arial" charset="0"/>
            </a:endParaRPr>
          </a:p>
          <a:p>
            <a:pPr eaLnBrk="0" hangingPunct="0"/>
            <a:endParaRPr lang="pt-BR" dirty="0" smtClean="0">
              <a:latin typeface="Arial" charset="0"/>
            </a:endParaRPr>
          </a:p>
          <a:p>
            <a:pPr algn="ctr" eaLnBrk="0" hangingPunct="0"/>
            <a:r>
              <a:rPr lang="pt-BR" sz="2400" b="1" dirty="0" smtClean="0">
                <a:effectLst>
                  <a:outerShdw blurRad="38100" dist="38100" dir="2700000" algn="tl">
                    <a:srgbClr val="000000">
                      <a:alpha val="43137"/>
                    </a:srgbClr>
                  </a:outerShdw>
                </a:effectLst>
              </a:rPr>
              <a:t>“...está tão longe da verdade como a velha e absurda </a:t>
            </a:r>
            <a:r>
              <a:rPr lang="pt-BR" sz="2400" b="1" u="sng" dirty="0" smtClean="0">
                <a:solidFill>
                  <a:srgbClr val="FFFF00"/>
                </a:solidFill>
                <a:effectLst>
                  <a:outerShdw blurRad="38100" dist="38100" dir="2700000" algn="tl">
                    <a:srgbClr val="000000">
                      <a:alpha val="43137"/>
                    </a:srgbClr>
                  </a:outerShdw>
                </a:effectLst>
              </a:rPr>
              <a:t>doutrina</a:t>
            </a:r>
          </a:p>
          <a:p>
            <a:pPr algn="ctr" eaLnBrk="0" hangingPunct="0"/>
            <a:r>
              <a:rPr lang="pt-BR" sz="2400" b="1" u="sng" dirty="0" err="1" smtClean="0">
                <a:solidFill>
                  <a:srgbClr val="FFFF00"/>
                </a:solidFill>
                <a:effectLst>
                  <a:outerShdw blurRad="38100" dist="38100" dir="2700000" algn="tl">
                    <a:srgbClr val="000000">
                      <a:alpha val="43137"/>
                    </a:srgbClr>
                  </a:outerShdw>
                </a:effectLst>
              </a:rPr>
              <a:t>trinitariana</a:t>
            </a:r>
            <a:r>
              <a:rPr lang="pt-BR" sz="2400" b="1" dirty="0" smtClean="0">
                <a:effectLst>
                  <a:outerShdw blurRad="38100" dist="38100" dir="2700000" algn="tl">
                    <a:srgbClr val="000000">
                      <a:alpha val="43137"/>
                    </a:srgbClr>
                  </a:outerShdw>
                </a:effectLst>
              </a:rPr>
              <a:t> </a:t>
            </a:r>
            <a:r>
              <a:rPr lang="pt-BR" sz="2400" b="1" u="sng" dirty="0" smtClean="0">
                <a:solidFill>
                  <a:srgbClr val="FFFF00"/>
                </a:solidFill>
                <a:effectLst>
                  <a:outerShdw blurRad="38100" dist="38100" dir="2700000" algn="tl">
                    <a:srgbClr val="000000">
                      <a:alpha val="43137"/>
                    </a:srgbClr>
                  </a:outerShdw>
                </a:effectLst>
              </a:rPr>
              <a:t>na qual diz que Jesus é  verdadeiramente o Deus</a:t>
            </a:r>
          </a:p>
          <a:p>
            <a:pPr algn="ctr" eaLnBrk="0" hangingPunct="0"/>
            <a:r>
              <a:rPr lang="pt-BR" sz="2400" b="1" u="sng" dirty="0" smtClean="0">
                <a:solidFill>
                  <a:srgbClr val="FFFF00"/>
                </a:solidFill>
                <a:effectLst>
                  <a:outerShdw blurRad="38100" dist="38100" dir="2700000" algn="tl">
                    <a:srgbClr val="000000">
                      <a:alpha val="43137"/>
                    </a:srgbClr>
                  </a:outerShdw>
                </a:effectLst>
              </a:rPr>
              <a:t>eterno</a:t>
            </a:r>
            <a:r>
              <a:rPr lang="pt-BR" sz="2400" b="1" dirty="0" smtClean="0">
                <a:effectLst>
                  <a:outerShdw blurRad="38100" dist="38100" dir="2700000" algn="tl">
                    <a:srgbClr val="000000">
                      <a:alpha val="43137"/>
                    </a:srgbClr>
                  </a:outerShdw>
                </a:effectLst>
              </a:rPr>
              <a:t>.”    J.  N.  Andrews, </a:t>
            </a:r>
            <a:r>
              <a:rPr lang="pt-BR" sz="2400" b="1" dirty="0" err="1" smtClean="0">
                <a:effectLst>
                  <a:outerShdw blurRad="38100" dist="38100" dir="2700000" algn="tl">
                    <a:srgbClr val="000000">
                      <a:alpha val="43137"/>
                    </a:srgbClr>
                  </a:outerShdw>
                </a:effectLst>
              </a:rPr>
              <a:t>The</a:t>
            </a:r>
            <a:r>
              <a:rPr lang="pt-BR" sz="2400" b="1" dirty="0" smtClean="0">
                <a:effectLst>
                  <a:outerShdw blurRad="38100" dist="38100" dir="2700000" algn="tl">
                    <a:srgbClr val="000000">
                      <a:alpha val="43137"/>
                    </a:srgbClr>
                  </a:outerShdw>
                </a:effectLst>
              </a:rPr>
              <a:t> </a:t>
            </a:r>
            <a:r>
              <a:rPr lang="pt-BR" sz="2400" b="1" dirty="0" err="1" smtClean="0">
                <a:effectLst>
                  <a:outerShdw blurRad="38100" dist="38100" dir="2700000" algn="tl">
                    <a:srgbClr val="000000">
                      <a:alpha val="43137"/>
                    </a:srgbClr>
                  </a:outerShdw>
                </a:effectLst>
              </a:rPr>
              <a:t>Advent</a:t>
            </a:r>
            <a:r>
              <a:rPr lang="pt-BR" sz="2400" b="1" dirty="0" smtClean="0">
                <a:effectLst>
                  <a:outerShdw blurRad="38100" dist="38100" dir="2700000" algn="tl">
                    <a:srgbClr val="000000">
                      <a:alpha val="43137"/>
                    </a:srgbClr>
                  </a:outerShdw>
                </a:effectLst>
              </a:rPr>
              <a:t> </a:t>
            </a:r>
            <a:r>
              <a:rPr lang="pt-BR" sz="2400" b="1" dirty="0" err="1" smtClean="0">
                <a:effectLst>
                  <a:outerShdw blurRad="38100" dist="38100" dir="2700000" algn="tl">
                    <a:srgbClr val="000000">
                      <a:alpha val="43137"/>
                    </a:srgbClr>
                  </a:outerShdw>
                </a:effectLst>
              </a:rPr>
              <a:t>Review</a:t>
            </a:r>
            <a:r>
              <a:rPr lang="pt-BR" sz="2400" b="1" dirty="0" smtClean="0">
                <a:effectLst>
                  <a:outerShdw blurRad="38100" dist="38100" dir="2700000" algn="tl">
                    <a:srgbClr val="000000">
                      <a:alpha val="43137"/>
                    </a:srgbClr>
                  </a:outerShdw>
                </a:effectLst>
              </a:rPr>
              <a:t>, 5 de agosto de</a:t>
            </a:r>
          </a:p>
          <a:p>
            <a:pPr algn="ctr" eaLnBrk="0" hangingPunct="0"/>
            <a:r>
              <a:rPr lang="pt-BR" sz="2400" b="1" dirty="0" smtClean="0">
                <a:effectLst>
                  <a:outerShdw blurRad="38100" dist="38100" dir="2700000" algn="tl">
                    <a:srgbClr val="000000">
                      <a:alpha val="43137"/>
                    </a:srgbClr>
                  </a:outerShdw>
                </a:effectLst>
              </a:rPr>
              <a:t>1852.</a:t>
            </a:r>
            <a:endParaRPr lang="pt-BR" sz="2400" b="1" dirty="0">
              <a:effectLst>
                <a:outerShdw blurRad="38100" dist="38100" dir="2700000" algn="tl">
                  <a:srgbClr val="000000">
                    <a:alpha val="43137"/>
                  </a:srgbClr>
                </a:outerShdw>
              </a:effectLst>
            </a:endParaRPr>
          </a:p>
        </p:txBody>
      </p:sp>
      <p:pic>
        <p:nvPicPr>
          <p:cNvPr id="2050" name="Picture 2" descr="C:\Documents and Settings\Machado\Meus documentos\estudo - Jesus é Filho de Deus\estudo - Jesus é Filho de Deus\VERDADES SOBRE IASD\shapeimage_2.png"/>
          <p:cNvPicPr>
            <a:picLocks noChangeAspect="1" noChangeArrowheads="1"/>
          </p:cNvPicPr>
          <p:nvPr/>
        </p:nvPicPr>
        <p:blipFill>
          <a:blip r:embed="rId2"/>
          <a:srcRect/>
          <a:stretch>
            <a:fillRect/>
          </a:stretch>
        </p:blipFill>
        <p:spPr bwMode="auto">
          <a:xfrm>
            <a:off x="214282" y="0"/>
            <a:ext cx="2286000" cy="304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074" name="Picture 2" descr="E:\6666321Ellet J. Waggoner 1855-1916.jpg"/>
          <p:cNvPicPr>
            <a:picLocks noChangeAspect="1" noChangeArrowheads="1"/>
          </p:cNvPicPr>
          <p:nvPr/>
        </p:nvPicPr>
        <p:blipFill>
          <a:blip r:embed="rId2"/>
          <a:srcRect/>
          <a:stretch>
            <a:fillRect/>
          </a:stretch>
        </p:blipFill>
        <p:spPr bwMode="auto">
          <a:xfrm>
            <a:off x="285721" y="214291"/>
            <a:ext cx="2286016" cy="2928958"/>
          </a:xfrm>
          <a:prstGeom prst="rect">
            <a:avLst/>
          </a:prstGeom>
          <a:noFill/>
        </p:spPr>
      </p:pic>
      <p:sp>
        <p:nvSpPr>
          <p:cNvPr id="5" name="CaixaDeTexto 4"/>
          <p:cNvSpPr txBox="1"/>
          <p:nvPr/>
        </p:nvSpPr>
        <p:spPr>
          <a:xfrm>
            <a:off x="357158" y="3500438"/>
            <a:ext cx="8092087" cy="2677656"/>
          </a:xfrm>
          <a:prstGeom prst="rect">
            <a:avLst/>
          </a:prstGeom>
          <a:noFill/>
        </p:spPr>
        <p:txBody>
          <a:bodyPr wrap="none" rtlCol="0">
            <a:spAutoFit/>
          </a:bodyPr>
          <a:lstStyle/>
          <a:p>
            <a:r>
              <a:rPr lang="pt-BR" sz="2400" b="1" dirty="0" smtClean="0">
                <a:solidFill>
                  <a:schemeClr val="bg1"/>
                </a:solidFill>
                <a:effectLst>
                  <a:outerShdw blurRad="38100" dist="38100" dir="2700000" algn="tl">
                    <a:srgbClr val="000000">
                      <a:alpha val="43137"/>
                    </a:srgbClr>
                  </a:outerShdw>
                </a:effectLst>
              </a:rPr>
              <a:t>“As Escrituras declaram que </a:t>
            </a:r>
            <a:r>
              <a:rPr lang="pt-BR" sz="2400" b="1" dirty="0" smtClean="0">
                <a:solidFill>
                  <a:srgbClr val="FFFF00"/>
                </a:solidFill>
                <a:effectLst>
                  <a:outerShdw blurRad="38100" dist="38100" dir="2700000" algn="tl">
                    <a:srgbClr val="000000">
                      <a:alpha val="43137"/>
                    </a:srgbClr>
                  </a:outerShdw>
                </a:effectLst>
              </a:rPr>
              <a:t>Cristo é o ‘unigênito de Deus’</a:t>
            </a:r>
            <a:r>
              <a:rPr lang="pt-BR" sz="2400" b="1" dirty="0" smtClean="0">
                <a:solidFill>
                  <a:schemeClr val="bg1"/>
                </a:solidFill>
                <a:effectLst>
                  <a:outerShdw blurRad="38100" dist="38100" dir="2700000" algn="tl">
                    <a:srgbClr val="000000">
                      <a:alpha val="43137"/>
                    </a:srgbClr>
                  </a:outerShdw>
                </a:effectLst>
              </a:rPr>
              <a:t>.  Ele</a:t>
            </a:r>
          </a:p>
          <a:p>
            <a:r>
              <a:rPr lang="pt-BR" sz="2400" b="1" dirty="0">
                <a:solidFill>
                  <a:schemeClr val="bg1"/>
                </a:solidFill>
                <a:effectLst>
                  <a:outerShdw blurRad="38100" dist="38100" dir="2700000" algn="tl">
                    <a:srgbClr val="000000">
                      <a:alpha val="43137"/>
                    </a:srgbClr>
                  </a:outerShdw>
                </a:effectLst>
              </a:rPr>
              <a:t>é</a:t>
            </a:r>
            <a:r>
              <a:rPr lang="pt-BR" sz="2400" b="1" dirty="0" smtClean="0">
                <a:solidFill>
                  <a:schemeClr val="bg1"/>
                </a:solidFill>
                <a:effectLst>
                  <a:outerShdw blurRad="38100" dist="38100" dir="2700000" algn="tl">
                    <a:srgbClr val="000000">
                      <a:alpha val="43137"/>
                    </a:srgbClr>
                  </a:outerShdw>
                </a:effectLst>
              </a:rPr>
              <a:t>   gerado,  não  criado.  ...  </a:t>
            </a:r>
            <a:r>
              <a:rPr lang="pt-BR" sz="2400" b="1" dirty="0" smtClean="0">
                <a:solidFill>
                  <a:srgbClr val="FFFF00"/>
                </a:solidFill>
                <a:effectLst>
                  <a:outerShdw blurRad="38100" dist="38100" dir="2700000" algn="tl">
                    <a:srgbClr val="000000">
                      <a:alpha val="43137"/>
                    </a:srgbClr>
                  </a:outerShdw>
                </a:effectLst>
              </a:rPr>
              <a:t>Houve  um  tempo  em  que  Cristo </a:t>
            </a:r>
          </a:p>
          <a:p>
            <a:r>
              <a:rPr lang="pt-BR" sz="2400" b="1" dirty="0">
                <a:solidFill>
                  <a:srgbClr val="FFFF00"/>
                </a:solidFill>
                <a:effectLst>
                  <a:outerShdw blurRad="38100" dist="38100" dir="2700000" algn="tl">
                    <a:srgbClr val="000000">
                      <a:alpha val="43137"/>
                    </a:srgbClr>
                  </a:outerShdw>
                </a:effectLst>
              </a:rPr>
              <a:t>p</a:t>
            </a:r>
            <a:r>
              <a:rPr lang="pt-BR" sz="2400" b="1" dirty="0" smtClean="0">
                <a:solidFill>
                  <a:srgbClr val="FFFF00"/>
                </a:solidFill>
                <a:effectLst>
                  <a:outerShdw blurRad="38100" dist="38100" dir="2700000" algn="tl">
                    <a:srgbClr val="000000">
                      <a:alpha val="43137"/>
                    </a:srgbClr>
                  </a:outerShdw>
                </a:effectLst>
              </a:rPr>
              <a:t>rocedeu e veio de Deus, do seio do Pai (João 8:42; 1:18), </a:t>
            </a:r>
            <a:r>
              <a:rPr lang="pt-BR" sz="2400" b="1" dirty="0" smtClean="0">
                <a:solidFill>
                  <a:schemeClr val="bg1"/>
                </a:solidFill>
                <a:effectLst>
                  <a:outerShdw blurRad="38100" dist="38100" dir="2700000" algn="tl">
                    <a:srgbClr val="000000">
                      <a:alpha val="43137"/>
                    </a:srgbClr>
                  </a:outerShdw>
                </a:effectLst>
              </a:rPr>
              <a:t>mas</a:t>
            </a:r>
          </a:p>
          <a:p>
            <a:r>
              <a:rPr lang="pt-BR" sz="2400" b="1" dirty="0">
                <a:solidFill>
                  <a:schemeClr val="bg1"/>
                </a:solidFill>
                <a:effectLst>
                  <a:outerShdw blurRad="38100" dist="38100" dir="2700000" algn="tl">
                    <a:srgbClr val="000000">
                      <a:alpha val="43137"/>
                    </a:srgbClr>
                  </a:outerShdw>
                </a:effectLst>
              </a:rPr>
              <a:t>e</a:t>
            </a:r>
            <a:r>
              <a:rPr lang="pt-BR" sz="2400" b="1" dirty="0" smtClean="0">
                <a:solidFill>
                  <a:schemeClr val="bg1"/>
                </a:solidFill>
                <a:effectLst>
                  <a:outerShdw blurRad="38100" dist="38100" dir="2700000" algn="tl">
                    <a:srgbClr val="000000">
                      <a:alpha val="43137"/>
                    </a:srgbClr>
                  </a:outerShdw>
                </a:effectLst>
              </a:rPr>
              <a:t>sse tempo está tão recuado nos dias da eternidade que para</a:t>
            </a:r>
          </a:p>
          <a:p>
            <a:r>
              <a:rPr lang="pt-BR" sz="2400" b="1" dirty="0">
                <a:solidFill>
                  <a:schemeClr val="bg1"/>
                </a:solidFill>
                <a:effectLst>
                  <a:outerShdw blurRad="38100" dist="38100" dir="2700000" algn="tl">
                    <a:srgbClr val="000000">
                      <a:alpha val="43137"/>
                    </a:srgbClr>
                  </a:outerShdw>
                </a:effectLst>
              </a:rPr>
              <a:t>a</a:t>
            </a:r>
            <a:r>
              <a:rPr lang="pt-BR" sz="2400" b="1" dirty="0" smtClean="0">
                <a:solidFill>
                  <a:schemeClr val="bg1"/>
                </a:solidFill>
                <a:effectLst>
                  <a:outerShdw blurRad="38100" dist="38100" dir="2700000" algn="tl">
                    <a:srgbClr val="000000">
                      <a:alpha val="43137"/>
                    </a:srgbClr>
                  </a:outerShdw>
                </a:effectLst>
              </a:rPr>
              <a:t> compreensão finita é praticamente sem início.”</a:t>
            </a:r>
          </a:p>
          <a:p>
            <a:endParaRPr lang="pt-BR" sz="2400" b="1" dirty="0">
              <a:solidFill>
                <a:schemeClr val="bg1"/>
              </a:solidFill>
              <a:effectLst>
                <a:outerShdw blurRad="38100" dist="38100" dir="2700000" algn="tl">
                  <a:srgbClr val="000000">
                    <a:alpha val="43137"/>
                  </a:srgbClr>
                </a:outerShdw>
              </a:effectLst>
            </a:endParaRPr>
          </a:p>
          <a:p>
            <a:r>
              <a:rPr lang="pt-BR" sz="2400" b="1" dirty="0" smtClean="0">
                <a:solidFill>
                  <a:schemeClr val="bg1"/>
                </a:solidFill>
                <a:effectLst>
                  <a:outerShdw blurRad="38100" dist="38100" dir="2700000" algn="tl">
                    <a:srgbClr val="000000">
                      <a:alpha val="43137"/>
                    </a:srgbClr>
                  </a:outerShdw>
                </a:effectLst>
              </a:rPr>
              <a:t>E. J. </a:t>
            </a:r>
            <a:r>
              <a:rPr lang="pt-BR" sz="2400" b="1" dirty="0" err="1" smtClean="0">
                <a:solidFill>
                  <a:schemeClr val="bg1"/>
                </a:solidFill>
                <a:effectLst>
                  <a:outerShdw blurRad="38100" dist="38100" dir="2700000" algn="tl">
                    <a:srgbClr val="000000">
                      <a:alpha val="43137"/>
                    </a:srgbClr>
                  </a:outerShdw>
                </a:effectLst>
              </a:rPr>
              <a:t>Waggoner</a:t>
            </a:r>
            <a:r>
              <a:rPr lang="pt-BR" sz="2400" b="1" dirty="0" smtClean="0">
                <a:solidFill>
                  <a:schemeClr val="bg1"/>
                </a:solidFill>
                <a:effectLst>
                  <a:outerShdw blurRad="38100" dist="38100" dir="2700000" algn="tl">
                    <a:srgbClr val="000000">
                      <a:alpha val="43137"/>
                    </a:srgbClr>
                  </a:outerShdw>
                </a:effectLst>
              </a:rPr>
              <a:t>, Cristo e Sua Justiça, pág. 19.</a:t>
            </a:r>
            <a:endParaRPr lang="pt-BR"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26" name="Picture 2" descr="C:\Documents and Settings\Machado\Meus documentos\Imagens bíblicas\1909.jpg"/>
          <p:cNvPicPr>
            <a:picLocks noChangeAspect="1" noChangeArrowheads="1"/>
          </p:cNvPicPr>
          <p:nvPr/>
        </p:nvPicPr>
        <p:blipFill>
          <a:blip r:embed="rId3"/>
          <a:srcRect/>
          <a:stretch>
            <a:fillRect/>
          </a:stretch>
        </p:blipFill>
        <p:spPr bwMode="auto">
          <a:xfrm>
            <a:off x="1357290" y="2928934"/>
            <a:ext cx="6350000" cy="3762368"/>
          </a:xfrm>
          <a:prstGeom prst="rect">
            <a:avLst/>
          </a:prstGeom>
          <a:noFill/>
          <a:ln w="76200">
            <a:solidFill>
              <a:schemeClr val="bg1"/>
            </a:solidFill>
          </a:ln>
        </p:spPr>
      </p:pic>
      <p:sp>
        <p:nvSpPr>
          <p:cNvPr id="6" name="CaixaDeTexto 5"/>
          <p:cNvSpPr txBox="1"/>
          <p:nvPr/>
        </p:nvSpPr>
        <p:spPr>
          <a:xfrm>
            <a:off x="285720" y="285728"/>
            <a:ext cx="8695522" cy="2677656"/>
          </a:xfrm>
          <a:prstGeom prst="rect">
            <a:avLst/>
          </a:prstGeom>
          <a:noFill/>
        </p:spPr>
        <p:txBody>
          <a:bodyPr wrap="none" rtlCol="0">
            <a:spAutoFit/>
          </a:bodyPr>
          <a:lstStyle/>
          <a:p>
            <a:r>
              <a:rPr lang="pt-BR" sz="2400" b="1" u="sng" dirty="0" smtClean="0">
                <a:effectLst>
                  <a:outerShdw blurRad="38100" dist="38100" dir="2700000" algn="tl">
                    <a:srgbClr val="000000">
                      <a:alpha val="43137"/>
                    </a:srgbClr>
                  </a:outerShdw>
                </a:effectLst>
              </a:rPr>
              <a:t>GUERRA NO CÉU: </a:t>
            </a:r>
            <a:r>
              <a:rPr lang="pt-BR" sz="2400" b="1" dirty="0" smtClean="0">
                <a:effectLst>
                  <a:outerShdw blurRad="38100" dist="38100" dir="2700000" algn="tl">
                    <a:srgbClr val="000000">
                      <a:alpha val="43137"/>
                    </a:srgbClr>
                  </a:outerShdw>
                </a:effectLst>
              </a:rPr>
              <a:t>“</a:t>
            </a:r>
            <a:r>
              <a:rPr lang="pt-BR" sz="2400" b="1" dirty="0" smtClean="0">
                <a:solidFill>
                  <a:srgbClr val="FF0000"/>
                </a:solidFill>
                <a:effectLst>
                  <a:outerShdw blurRad="38100" dist="38100" dir="2700000" algn="tl">
                    <a:srgbClr val="000000">
                      <a:alpha val="43137"/>
                    </a:srgbClr>
                  </a:outerShdw>
                </a:effectLst>
              </a:rPr>
              <a:t>E houve batalha no céu; </a:t>
            </a:r>
            <a:r>
              <a:rPr lang="pt-BR" sz="2400" b="1" u="sng" dirty="0" smtClean="0">
                <a:solidFill>
                  <a:srgbClr val="FF0000"/>
                </a:solidFill>
                <a:effectLst>
                  <a:outerShdw blurRad="38100" dist="38100" dir="2700000" algn="tl">
                    <a:srgbClr val="000000">
                      <a:alpha val="43137"/>
                    </a:srgbClr>
                  </a:outerShdw>
                </a:effectLst>
              </a:rPr>
              <a:t>Miguel</a:t>
            </a:r>
            <a:r>
              <a:rPr lang="pt-BR" sz="2400" b="1" dirty="0" smtClean="0">
                <a:solidFill>
                  <a:srgbClr val="FF0000"/>
                </a:solidFill>
                <a:effectLst>
                  <a:outerShdw blurRad="38100" dist="38100" dir="2700000" algn="tl">
                    <a:srgbClr val="000000">
                      <a:alpha val="43137"/>
                    </a:srgbClr>
                  </a:outerShdw>
                </a:effectLst>
              </a:rPr>
              <a:t> e os seus anjos</a:t>
            </a:r>
          </a:p>
          <a:p>
            <a:r>
              <a:rPr lang="pt-BR" sz="2400" b="1" dirty="0">
                <a:solidFill>
                  <a:srgbClr val="FF0000"/>
                </a:solidFill>
                <a:effectLst>
                  <a:outerShdw blurRad="38100" dist="38100" dir="2700000" algn="tl">
                    <a:srgbClr val="000000">
                      <a:alpha val="43137"/>
                    </a:srgbClr>
                  </a:outerShdw>
                </a:effectLst>
              </a:rPr>
              <a:t>b</a:t>
            </a:r>
            <a:r>
              <a:rPr lang="pt-BR" sz="2400" b="1" dirty="0" smtClean="0">
                <a:solidFill>
                  <a:srgbClr val="FF0000"/>
                </a:solidFill>
                <a:effectLst>
                  <a:outerShdw blurRad="38100" dist="38100" dir="2700000" algn="tl">
                    <a:srgbClr val="000000">
                      <a:alpha val="43137"/>
                    </a:srgbClr>
                  </a:outerShdw>
                </a:effectLst>
              </a:rPr>
              <a:t>atalhavam  contra  o  dragão,  e  batalhavam  o  dragão  e os seus </a:t>
            </a:r>
          </a:p>
          <a:p>
            <a:r>
              <a:rPr lang="pt-BR" sz="2400" b="1" dirty="0">
                <a:solidFill>
                  <a:srgbClr val="FF0000"/>
                </a:solidFill>
                <a:effectLst>
                  <a:outerShdw blurRad="38100" dist="38100" dir="2700000" algn="tl">
                    <a:srgbClr val="000000">
                      <a:alpha val="43137"/>
                    </a:srgbClr>
                  </a:outerShdw>
                </a:effectLst>
              </a:rPr>
              <a:t>a</a:t>
            </a:r>
            <a:r>
              <a:rPr lang="pt-BR" sz="2400" b="1" dirty="0" smtClean="0">
                <a:solidFill>
                  <a:srgbClr val="FF0000"/>
                </a:solidFill>
                <a:effectLst>
                  <a:outerShdw blurRad="38100" dist="38100" dir="2700000" algn="tl">
                    <a:srgbClr val="000000">
                      <a:alpha val="43137"/>
                    </a:srgbClr>
                  </a:outerShdw>
                </a:effectLst>
              </a:rPr>
              <a:t>njos</a:t>
            </a:r>
            <a:r>
              <a:rPr lang="pt-BR" sz="2400" b="1" dirty="0" smtClean="0">
                <a:effectLst>
                  <a:outerShdw blurRad="38100" dist="38100" dir="2700000" algn="tl">
                    <a:srgbClr val="000000">
                      <a:alpha val="43137"/>
                    </a:srgbClr>
                  </a:outerShdw>
                </a:effectLst>
              </a:rPr>
              <a:t>;  mas não prevaleceram, nem mais o seu lugar se achou nos</a:t>
            </a:r>
          </a:p>
          <a:p>
            <a:r>
              <a:rPr lang="pt-BR" sz="2400" b="1" dirty="0">
                <a:effectLst>
                  <a:outerShdw blurRad="38100" dist="38100" dir="2700000" algn="tl">
                    <a:srgbClr val="000000">
                      <a:alpha val="43137"/>
                    </a:srgbClr>
                  </a:outerShdw>
                </a:effectLst>
              </a:rPr>
              <a:t>c</a:t>
            </a:r>
            <a:r>
              <a:rPr lang="pt-BR" sz="2400" b="1" dirty="0" smtClean="0">
                <a:effectLst>
                  <a:outerShdw blurRad="38100" dist="38100" dir="2700000" algn="tl">
                    <a:srgbClr val="000000">
                      <a:alpha val="43137"/>
                    </a:srgbClr>
                  </a:outerShdw>
                </a:effectLst>
              </a:rPr>
              <a:t>éus.    E   foi   precipitado   o   grande  dragão,  a  antiga serpente,  </a:t>
            </a:r>
          </a:p>
          <a:p>
            <a:r>
              <a:rPr lang="pt-BR" sz="2400" b="1" dirty="0">
                <a:effectLst>
                  <a:outerShdw blurRad="38100" dist="38100" dir="2700000" algn="tl">
                    <a:srgbClr val="000000">
                      <a:alpha val="43137"/>
                    </a:srgbClr>
                  </a:outerShdw>
                </a:effectLst>
              </a:rPr>
              <a:t>c</a:t>
            </a:r>
            <a:r>
              <a:rPr lang="pt-BR" sz="2400" b="1" dirty="0" smtClean="0">
                <a:effectLst>
                  <a:outerShdw blurRad="38100" dist="38100" dir="2700000" algn="tl">
                    <a:srgbClr val="000000">
                      <a:alpha val="43137"/>
                    </a:srgbClr>
                  </a:outerShdw>
                </a:effectLst>
              </a:rPr>
              <a:t>hamada  o  Diabo,  e  Satanás, que engana todo o mundo; </a:t>
            </a:r>
            <a:r>
              <a:rPr lang="pt-BR" sz="2400" b="1" dirty="0" smtClean="0">
                <a:solidFill>
                  <a:srgbClr val="FF0000"/>
                </a:solidFill>
                <a:effectLst>
                  <a:outerShdw blurRad="38100" dist="38100" dir="2700000" algn="tl">
                    <a:srgbClr val="000000">
                      <a:alpha val="43137"/>
                    </a:srgbClr>
                  </a:outerShdw>
                </a:effectLst>
              </a:rPr>
              <a:t>ele foi</a:t>
            </a:r>
          </a:p>
          <a:p>
            <a:r>
              <a:rPr lang="pt-BR" sz="2400" b="1" dirty="0">
                <a:solidFill>
                  <a:srgbClr val="FF0000"/>
                </a:solidFill>
                <a:effectLst>
                  <a:outerShdw blurRad="38100" dist="38100" dir="2700000" algn="tl">
                    <a:srgbClr val="000000">
                      <a:alpha val="43137"/>
                    </a:srgbClr>
                  </a:outerShdw>
                </a:effectLst>
              </a:rPr>
              <a:t>p</a:t>
            </a:r>
            <a:r>
              <a:rPr lang="pt-BR" sz="2400" b="1" dirty="0" smtClean="0">
                <a:solidFill>
                  <a:srgbClr val="FF0000"/>
                </a:solidFill>
                <a:effectLst>
                  <a:outerShdw blurRad="38100" dist="38100" dir="2700000" algn="tl">
                    <a:srgbClr val="000000">
                      <a:alpha val="43137"/>
                    </a:srgbClr>
                  </a:outerShdw>
                </a:effectLst>
              </a:rPr>
              <a:t>recipitado   na   terra,  e  os  seus  anjos foram lançados com ele</a:t>
            </a:r>
            <a:r>
              <a:rPr lang="pt-BR" sz="2400" b="1" dirty="0" smtClean="0">
                <a:effectLst>
                  <a:outerShdw blurRad="38100" dist="38100" dir="2700000" algn="tl">
                    <a:srgbClr val="000000">
                      <a:alpha val="43137"/>
                    </a:srgbClr>
                  </a:outerShdw>
                </a:effectLst>
              </a:rPr>
              <a:t>.”</a:t>
            </a:r>
          </a:p>
          <a:p>
            <a:r>
              <a:rPr lang="pt-BR" sz="2400" b="1" dirty="0" smtClean="0">
                <a:effectLst>
                  <a:outerShdw blurRad="38100" dist="38100" dir="2700000" algn="tl">
                    <a:srgbClr val="000000">
                      <a:alpha val="43137"/>
                    </a:srgbClr>
                  </a:outerShdw>
                </a:effectLst>
              </a:rPr>
              <a:t>Apocalipse 12:07-09.</a:t>
            </a:r>
            <a:endParaRPr lang="pt-BR"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descr="folha_de_rosto_portugal_menor.jpg"/>
          <p:cNvPicPr>
            <a:picLocks noChangeAspect="1"/>
          </p:cNvPicPr>
          <p:nvPr/>
        </p:nvPicPr>
        <p:blipFill>
          <a:blip r:embed="rId2"/>
          <a:stretch>
            <a:fillRect/>
          </a:stretch>
        </p:blipFill>
        <p:spPr>
          <a:xfrm>
            <a:off x="2928926" y="2571744"/>
            <a:ext cx="2752725" cy="3876675"/>
          </a:xfrm>
          <a:prstGeom prst="rect">
            <a:avLst/>
          </a:prstGeom>
        </p:spPr>
      </p:pic>
      <p:pic>
        <p:nvPicPr>
          <p:cNvPr id="5" name="Imagem 4" descr="introducao_portugal.jpg"/>
          <p:cNvPicPr>
            <a:picLocks noChangeAspect="1"/>
          </p:cNvPicPr>
          <p:nvPr/>
        </p:nvPicPr>
        <p:blipFill>
          <a:blip r:embed="rId3"/>
          <a:stretch>
            <a:fillRect/>
          </a:stretch>
        </p:blipFill>
        <p:spPr>
          <a:xfrm>
            <a:off x="5643570" y="2571744"/>
            <a:ext cx="2697480" cy="3929090"/>
          </a:xfrm>
          <a:prstGeom prst="rect">
            <a:avLst/>
          </a:prstGeom>
        </p:spPr>
      </p:pic>
      <p:sp>
        <p:nvSpPr>
          <p:cNvPr id="7" name="CaixaDeTexto 6"/>
          <p:cNvSpPr txBox="1"/>
          <p:nvPr/>
        </p:nvSpPr>
        <p:spPr>
          <a:xfrm>
            <a:off x="357158" y="357166"/>
            <a:ext cx="8724824" cy="1938992"/>
          </a:xfrm>
          <a:prstGeom prst="rect">
            <a:avLst/>
          </a:prstGeom>
          <a:noFill/>
        </p:spPr>
        <p:txBody>
          <a:bodyPr wrap="none" rtlCol="0">
            <a:spAutoFit/>
          </a:bodyPr>
          <a:lstStyle/>
          <a:p>
            <a:pPr algn="ctr"/>
            <a:r>
              <a:rPr lang="pt-BR" sz="2400" b="1" dirty="0" smtClean="0">
                <a:solidFill>
                  <a:srgbClr val="FFFF00"/>
                </a:solidFill>
                <a:effectLst>
                  <a:outerShdw blurRad="38100" dist="38100" dir="2700000" algn="tl">
                    <a:srgbClr val="000000">
                      <a:alpha val="43137"/>
                    </a:srgbClr>
                  </a:outerShdw>
                </a:effectLst>
              </a:rPr>
              <a:t>A POSIÇÃO DO PASTOR URIAH SMITH SOBRE JESUS CRISTO</a:t>
            </a:r>
          </a:p>
          <a:p>
            <a:endParaRPr lang="pt-BR" sz="2400" b="1" dirty="0" smtClean="0">
              <a:solidFill>
                <a:schemeClr val="bg1"/>
              </a:solidFill>
              <a:effectLst>
                <a:outerShdw blurRad="38100" dist="38100" dir="2700000" algn="tl">
                  <a:srgbClr val="000000">
                    <a:alpha val="43137"/>
                  </a:srgbClr>
                </a:outerShdw>
              </a:effectLst>
            </a:endParaRPr>
          </a:p>
          <a:p>
            <a:r>
              <a:rPr lang="pt-BR" sz="2400" b="1" dirty="0" smtClean="0">
                <a:solidFill>
                  <a:schemeClr val="bg1"/>
                </a:solidFill>
                <a:effectLst>
                  <a:outerShdw blurRad="38100" dist="38100" dir="2700000" algn="tl">
                    <a:srgbClr val="000000">
                      <a:alpha val="43137"/>
                    </a:srgbClr>
                  </a:outerShdw>
                </a:effectLst>
              </a:rPr>
              <a:t> Vamos  usar  a tradução do livro “As Profecias do Apocalipse” que </a:t>
            </a:r>
          </a:p>
          <a:p>
            <a:r>
              <a:rPr lang="pt-BR" sz="2400" b="1" dirty="0" smtClean="0">
                <a:solidFill>
                  <a:schemeClr val="bg1"/>
                </a:solidFill>
                <a:effectLst>
                  <a:outerShdw blurRad="38100" dist="38100" dir="2700000" algn="tl">
                    <a:srgbClr val="000000">
                      <a:alpha val="43137"/>
                    </a:srgbClr>
                  </a:outerShdw>
                </a:effectLst>
              </a:rPr>
              <a:t>foi   impresso   no    ano  de  1945  em  Portugal,  pela  Publicadora</a:t>
            </a:r>
          </a:p>
          <a:p>
            <a:r>
              <a:rPr lang="pt-BR" sz="2400" b="1" dirty="0" smtClean="0">
                <a:solidFill>
                  <a:schemeClr val="bg1"/>
                </a:solidFill>
                <a:effectLst>
                  <a:outerShdw blurRad="38100" dist="38100" dir="2700000" algn="tl">
                    <a:srgbClr val="000000">
                      <a:alpha val="43137"/>
                    </a:srgbClr>
                  </a:outerShdw>
                </a:effectLst>
              </a:rPr>
              <a:t> Atlântico, tendo como base a tradução inglesa de 1913.</a:t>
            </a:r>
            <a:endParaRPr lang="pt-BR" sz="2400" b="1" dirty="0">
              <a:solidFill>
                <a:schemeClr val="bg1"/>
              </a:solidFill>
              <a:effectLst>
                <a:outerShdw blurRad="38100" dist="38100" dir="2700000" algn="tl">
                  <a:srgbClr val="000000">
                    <a:alpha val="43137"/>
                  </a:srgbClr>
                </a:outerShdw>
              </a:effectLst>
            </a:endParaRPr>
          </a:p>
        </p:txBody>
      </p:sp>
      <p:pic>
        <p:nvPicPr>
          <p:cNvPr id="1026" name="Picture 2" descr="E:\para avaliação - pasta\u_smith-u.gif"/>
          <p:cNvPicPr>
            <a:picLocks noChangeAspect="1" noChangeArrowheads="1"/>
          </p:cNvPicPr>
          <p:nvPr/>
        </p:nvPicPr>
        <p:blipFill>
          <a:blip r:embed="rId4"/>
          <a:srcRect/>
          <a:stretch>
            <a:fillRect/>
          </a:stretch>
        </p:blipFill>
        <p:spPr bwMode="auto">
          <a:xfrm>
            <a:off x="357158" y="2786058"/>
            <a:ext cx="2357450" cy="305277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descr="apoc314_porta.jpg"/>
          <p:cNvPicPr>
            <a:picLocks noChangeAspect="1"/>
          </p:cNvPicPr>
          <p:nvPr/>
        </p:nvPicPr>
        <p:blipFill>
          <a:blip r:embed="rId2"/>
          <a:stretch>
            <a:fillRect/>
          </a:stretch>
        </p:blipFill>
        <p:spPr>
          <a:xfrm>
            <a:off x="0" y="0"/>
            <a:ext cx="4624251" cy="6858000"/>
          </a:xfrm>
          <a:prstGeom prst="rect">
            <a:avLst/>
          </a:prstGeom>
        </p:spPr>
      </p:pic>
      <p:pic>
        <p:nvPicPr>
          <p:cNvPr id="5" name="Imagem 4" descr="apoc314_portb.jpg"/>
          <p:cNvPicPr>
            <a:picLocks noChangeAspect="1"/>
          </p:cNvPicPr>
          <p:nvPr/>
        </p:nvPicPr>
        <p:blipFill>
          <a:blip r:embed="rId3"/>
          <a:stretch>
            <a:fillRect/>
          </a:stretch>
        </p:blipFill>
        <p:spPr>
          <a:xfrm>
            <a:off x="4498512" y="0"/>
            <a:ext cx="4645488" cy="6858000"/>
          </a:xfrm>
          <a:prstGeom prst="rect">
            <a:avLst/>
          </a:prstGeom>
        </p:spPr>
      </p:pic>
      <p:sp>
        <p:nvSpPr>
          <p:cNvPr id="6" name="Seta para a direita 5"/>
          <p:cNvSpPr/>
          <p:nvPr/>
        </p:nvSpPr>
        <p:spPr>
          <a:xfrm rot="10800000">
            <a:off x="4286248" y="6143644"/>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direita 6"/>
          <p:cNvSpPr/>
          <p:nvPr/>
        </p:nvSpPr>
        <p:spPr>
          <a:xfrm>
            <a:off x="4071934" y="928670"/>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24"/>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descr="original_portugal_1pg.jpg"/>
          <p:cNvPicPr>
            <a:picLocks noChangeAspect="1"/>
          </p:cNvPicPr>
          <p:nvPr/>
        </p:nvPicPr>
        <p:blipFill>
          <a:blip r:embed="rId2"/>
          <a:stretch>
            <a:fillRect/>
          </a:stretch>
        </p:blipFill>
        <p:spPr>
          <a:xfrm>
            <a:off x="2095733" y="0"/>
            <a:ext cx="4952534" cy="6858000"/>
          </a:xfrm>
          <a:prstGeom prst="rect">
            <a:avLst/>
          </a:prstGeom>
        </p:spPr>
      </p:pic>
      <p:sp>
        <p:nvSpPr>
          <p:cNvPr id="5" name="Seta para a direita 4"/>
          <p:cNvSpPr/>
          <p:nvPr/>
        </p:nvSpPr>
        <p:spPr>
          <a:xfrm rot="10800000">
            <a:off x="6643702" y="3000372"/>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074" name="Picture 2" descr="C:\Documents and Settings\Machado\Meus documentos\estudo - Jesus é Filho de Deus\estudo - Jesus é Filho de Deus\VERDADES SOBRE IASD\1553406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CaixaDeTexto 4"/>
          <p:cNvSpPr txBox="1"/>
          <p:nvPr/>
        </p:nvSpPr>
        <p:spPr>
          <a:xfrm>
            <a:off x="-428660" y="428604"/>
            <a:ext cx="10297581" cy="1938992"/>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pt-BR" sz="4000" b="1" dirty="0" smtClean="0">
                <a:solidFill>
                  <a:srgbClr val="FF0000"/>
                </a:solidFill>
                <a:effectLst>
                  <a:outerShdw blurRad="38100" dist="38100" dir="2700000" algn="tl">
                    <a:srgbClr val="000000">
                      <a:alpha val="43137"/>
                    </a:srgbClr>
                  </a:outerShdw>
                </a:effectLst>
                <a:latin typeface="Arial Black" pitchFamily="34" charset="0"/>
              </a:rPr>
              <a:t>IASD AGORA ENSINA QUE </a:t>
            </a:r>
          </a:p>
          <a:p>
            <a:pPr algn="ctr"/>
            <a:r>
              <a:rPr lang="pt-BR" sz="4000" b="1" dirty="0" smtClean="0">
                <a:solidFill>
                  <a:srgbClr val="FF0000"/>
                </a:solidFill>
                <a:effectLst>
                  <a:outerShdw blurRad="38100" dist="38100" dir="2700000" algn="tl">
                    <a:srgbClr val="000000">
                      <a:alpha val="43137"/>
                    </a:srgbClr>
                  </a:outerShdw>
                </a:effectLst>
                <a:latin typeface="Arial Black" pitchFamily="34" charset="0"/>
              </a:rPr>
              <a:t>JESUS CRISTO NÃO É FILHO LITERAL DE DEUS</a:t>
            </a:r>
            <a:endParaRPr lang="pt-BR" sz="4000" b="1"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descr="imagesCAA10JCZpastor Ronaldo de Oliveira da IASD.jpg"/>
          <p:cNvPicPr>
            <a:picLocks noChangeAspect="1"/>
          </p:cNvPicPr>
          <p:nvPr/>
        </p:nvPicPr>
        <p:blipFill>
          <a:blip r:embed="rId2"/>
          <a:stretch>
            <a:fillRect/>
          </a:stretch>
        </p:blipFill>
        <p:spPr>
          <a:xfrm>
            <a:off x="285720" y="1000108"/>
            <a:ext cx="3071834" cy="2571768"/>
          </a:xfrm>
          <a:prstGeom prst="rect">
            <a:avLst/>
          </a:prstGeom>
        </p:spPr>
      </p:pic>
      <p:sp>
        <p:nvSpPr>
          <p:cNvPr id="5" name="CaixaDeTexto 4"/>
          <p:cNvSpPr txBox="1"/>
          <p:nvPr/>
        </p:nvSpPr>
        <p:spPr>
          <a:xfrm>
            <a:off x="214282" y="285728"/>
            <a:ext cx="8929136" cy="646331"/>
          </a:xfrm>
          <a:prstGeom prst="rect">
            <a:avLst/>
          </a:prstGeom>
          <a:noFill/>
        </p:spPr>
        <p:txBody>
          <a:bodyPr wrap="square" rtlCol="0">
            <a:spAutoFit/>
          </a:bodyPr>
          <a:lstStyle/>
          <a:p>
            <a:r>
              <a:rPr lang="pt-BR" sz="3600" b="1" dirty="0" smtClean="0">
                <a:solidFill>
                  <a:srgbClr val="FFFF00"/>
                </a:solidFill>
                <a:effectLst>
                  <a:outerShdw blurRad="38100" dist="38100" dir="2700000" algn="tl">
                    <a:srgbClr val="000000">
                      <a:alpha val="43137"/>
                    </a:srgbClr>
                  </a:outerShdw>
                </a:effectLst>
              </a:rPr>
              <a:t>PALAVRAS DE HOMEM  X  PALAVRA DE DEUS</a:t>
            </a:r>
            <a:endParaRPr lang="pt-BR" sz="3600" b="1" dirty="0">
              <a:solidFill>
                <a:srgbClr val="FFFF00"/>
              </a:solidFill>
              <a:effectLst>
                <a:outerShdw blurRad="38100" dist="38100" dir="2700000" algn="tl">
                  <a:srgbClr val="000000">
                    <a:alpha val="43137"/>
                  </a:srgbClr>
                </a:outerShdw>
              </a:effectLst>
            </a:endParaRPr>
          </a:p>
        </p:txBody>
      </p:sp>
      <p:sp>
        <p:nvSpPr>
          <p:cNvPr id="6" name="CaixaDeTexto 5"/>
          <p:cNvSpPr txBox="1"/>
          <p:nvPr/>
        </p:nvSpPr>
        <p:spPr>
          <a:xfrm>
            <a:off x="357158" y="1071546"/>
            <a:ext cx="4251485" cy="461665"/>
          </a:xfrm>
          <a:prstGeom prst="rect">
            <a:avLst/>
          </a:prstGeom>
          <a:noFill/>
        </p:spPr>
        <p:txBody>
          <a:bodyPr wrap="none" rtlCol="0">
            <a:spAutoFit/>
          </a:bodyPr>
          <a:lstStyle/>
          <a:p>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endParaRPr>
          </a:p>
        </p:txBody>
      </p:sp>
      <p:sp>
        <p:nvSpPr>
          <p:cNvPr id="7" name="CaixaDeTexto 6"/>
          <p:cNvSpPr txBox="1"/>
          <p:nvPr/>
        </p:nvSpPr>
        <p:spPr>
          <a:xfrm>
            <a:off x="3571868" y="1000108"/>
            <a:ext cx="5286412" cy="3046988"/>
          </a:xfrm>
          <a:prstGeom prst="rect">
            <a:avLst/>
          </a:prstGeom>
          <a:noFill/>
        </p:spPr>
        <p:txBody>
          <a:bodyPr wrap="square" rtlCol="0">
            <a:spAutoFit/>
          </a:bodyPr>
          <a:lstStyle/>
          <a:p>
            <a:r>
              <a:rPr lang="pt-BR" sz="2400" b="1" dirty="0" smtClean="0">
                <a:solidFill>
                  <a:schemeClr val="bg1"/>
                </a:solidFill>
                <a:effectLst>
                  <a:outerShdw blurRad="38100" dist="38100" dir="2700000" algn="tl">
                    <a:srgbClr val="000000">
                      <a:alpha val="43137"/>
                    </a:srgbClr>
                  </a:outerShdw>
                </a:effectLst>
              </a:rPr>
              <a:t>Frase   do   pastor  Ronaldo  de  Oliveira, gravadas  em  vídeo  e  expostas no Site oficial da IASD, no Brasil:  “... Um amigo que é especial, que sempre está do seu lado.   </a:t>
            </a:r>
            <a:r>
              <a:rPr lang="pt-BR" sz="2400" b="1" dirty="0" smtClean="0">
                <a:solidFill>
                  <a:srgbClr val="FFFF00"/>
                </a:solidFill>
                <a:effectLst>
                  <a:outerShdw blurRad="38100" dist="38100" dir="2700000" algn="tl">
                    <a:srgbClr val="000000">
                      <a:alpha val="43137"/>
                    </a:srgbClr>
                  </a:outerShdw>
                </a:effectLst>
              </a:rPr>
              <a:t>É  Jesus  Cristo, o Deus Filho.  Ele não é menor que o Deus Pai </a:t>
            </a:r>
            <a:r>
              <a:rPr lang="pt-BR" sz="2400" b="1" dirty="0" smtClean="0">
                <a:solidFill>
                  <a:schemeClr val="bg1"/>
                </a:solidFill>
                <a:effectLst>
                  <a:outerShdw blurRad="38100" dist="38100" dir="2700000" algn="tl">
                    <a:srgbClr val="000000">
                      <a:alpha val="43137"/>
                    </a:srgbClr>
                  </a:outerShdw>
                </a:effectLst>
              </a:rPr>
              <a:t>e nem que o Deus Espírito Santo.” </a:t>
            </a:r>
          </a:p>
          <a:p>
            <a:endParaRPr lang="pt-BR" sz="2400" b="1" dirty="0">
              <a:solidFill>
                <a:schemeClr val="bg1"/>
              </a:solidFill>
              <a:effectLst>
                <a:outerShdw blurRad="38100" dist="38100" dir="2700000" algn="tl">
                  <a:srgbClr val="000000">
                    <a:alpha val="43137"/>
                  </a:srgbClr>
                </a:outerShdw>
              </a:effectLst>
            </a:endParaRPr>
          </a:p>
        </p:txBody>
      </p:sp>
      <p:sp>
        <p:nvSpPr>
          <p:cNvPr id="8" name="CaixaDeTexto 7"/>
          <p:cNvSpPr txBox="1"/>
          <p:nvPr/>
        </p:nvSpPr>
        <p:spPr>
          <a:xfrm>
            <a:off x="285720" y="3643314"/>
            <a:ext cx="8429684" cy="400110"/>
          </a:xfrm>
          <a:prstGeom prst="rect">
            <a:avLst/>
          </a:prstGeom>
          <a:noFill/>
        </p:spPr>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rPr>
              <a:t>  Fonte: http://www.igrejaadventista.org.br/videos/doutrinas/doutrina4.</a:t>
            </a:r>
            <a:r>
              <a:rPr lang="pt-BR" sz="2000" b="1" dirty="0" err="1" smtClean="0">
                <a:solidFill>
                  <a:schemeClr val="bg1"/>
                </a:solidFill>
                <a:effectLst>
                  <a:outerShdw blurRad="38100" dist="38100" dir="2700000" algn="tl">
                    <a:srgbClr val="000000">
                      <a:alpha val="43137"/>
                    </a:srgbClr>
                  </a:outerShdw>
                </a:effectLst>
              </a:rPr>
              <a:t>rm</a:t>
            </a:r>
            <a:endParaRPr lang="pt-BR" sz="2000" b="1" dirty="0">
              <a:solidFill>
                <a:schemeClr val="bg1"/>
              </a:solidFill>
              <a:effectLst>
                <a:outerShdw blurRad="38100" dist="38100" dir="2700000" algn="tl">
                  <a:srgbClr val="000000">
                    <a:alpha val="43137"/>
                  </a:srgbClr>
                </a:outerShdw>
              </a:effectLst>
            </a:endParaRPr>
          </a:p>
        </p:txBody>
      </p:sp>
      <p:sp>
        <p:nvSpPr>
          <p:cNvPr id="9" name="CaixaDeTexto 8"/>
          <p:cNvSpPr txBox="1"/>
          <p:nvPr/>
        </p:nvSpPr>
        <p:spPr>
          <a:xfrm>
            <a:off x="142844" y="4000504"/>
            <a:ext cx="9017926" cy="2677656"/>
          </a:xfrm>
          <a:prstGeom prst="rect">
            <a:avLst/>
          </a:prstGeom>
          <a:noFill/>
        </p:spPr>
        <p:txBody>
          <a:bodyPr wrap="square" rtlCol="0">
            <a:spAutoFit/>
          </a:bodyPr>
          <a:lstStyle/>
          <a:p>
            <a:r>
              <a:rPr lang="pt-BR" sz="2400" b="1" dirty="0" smtClean="0">
                <a:solidFill>
                  <a:srgbClr val="00B0F0"/>
                </a:solidFill>
                <a:effectLst>
                  <a:outerShdw blurRad="38100" dist="38100" dir="2700000" algn="tl">
                    <a:srgbClr val="000000">
                      <a:alpha val="43137"/>
                    </a:srgbClr>
                  </a:outerShdw>
                </a:effectLst>
              </a:rPr>
              <a:t>PALAVRA DE DEUS: </a:t>
            </a:r>
            <a:r>
              <a:rPr lang="pt-BR" sz="2400" b="1" dirty="0" smtClean="0">
                <a:solidFill>
                  <a:schemeClr val="bg1"/>
                </a:solidFill>
                <a:effectLst>
                  <a:outerShdw blurRad="38100" dist="38100" dir="2700000" algn="tl">
                    <a:srgbClr val="000000">
                      <a:alpha val="43137"/>
                    </a:srgbClr>
                  </a:outerShdw>
                </a:effectLst>
              </a:rPr>
              <a:t>“Todavia para nós </a:t>
            </a:r>
            <a:r>
              <a:rPr lang="pt-BR" sz="2400" b="1" dirty="0" smtClean="0">
                <a:solidFill>
                  <a:srgbClr val="FFFF00"/>
                </a:solidFill>
                <a:effectLst>
                  <a:outerShdw blurRad="38100" dist="38100" dir="2700000" algn="tl">
                    <a:srgbClr val="000000">
                      <a:alpha val="43137"/>
                    </a:srgbClr>
                  </a:outerShdw>
                </a:effectLst>
              </a:rPr>
              <a:t>há um só Deus, o Pai</a:t>
            </a:r>
            <a:r>
              <a:rPr lang="pt-BR" sz="2400" b="1" dirty="0" smtClean="0">
                <a:solidFill>
                  <a:schemeClr val="bg1"/>
                </a:solidFill>
                <a:effectLst>
                  <a:outerShdw blurRad="38100" dist="38100" dir="2700000" algn="tl">
                    <a:srgbClr val="000000">
                      <a:alpha val="43137"/>
                    </a:srgbClr>
                  </a:outerShdw>
                </a:effectLst>
              </a:rPr>
              <a:t>, de quem</a:t>
            </a:r>
          </a:p>
          <a:p>
            <a:r>
              <a:rPr lang="pt-BR" sz="2400" b="1" dirty="0" smtClean="0">
                <a:solidFill>
                  <a:schemeClr val="bg1"/>
                </a:solidFill>
                <a:effectLst>
                  <a:outerShdw blurRad="38100" dist="38100" dir="2700000" algn="tl">
                    <a:srgbClr val="000000">
                      <a:alpha val="43137"/>
                    </a:srgbClr>
                  </a:outerShdw>
                </a:effectLst>
              </a:rPr>
              <a:t>é  tudo  e para quem nós vivemos; e um só Senhor, Jesus Cristo, pelo</a:t>
            </a:r>
          </a:p>
          <a:p>
            <a:r>
              <a:rPr lang="pt-BR" sz="2400" b="1" dirty="0" smtClean="0">
                <a:solidFill>
                  <a:schemeClr val="bg1"/>
                </a:solidFill>
                <a:effectLst>
                  <a:outerShdw blurRad="38100" dist="38100" dir="2700000" algn="tl">
                    <a:srgbClr val="000000">
                      <a:alpha val="43137"/>
                    </a:srgbClr>
                  </a:outerShdw>
                </a:effectLst>
              </a:rPr>
              <a:t>qual  são  todas as coisas, e nós por ele.” I Coríntios 8:06; João 17:03.</a:t>
            </a:r>
          </a:p>
          <a:p>
            <a:endParaRPr lang="pt-BR" sz="2400" b="1" dirty="0" smtClean="0">
              <a:solidFill>
                <a:schemeClr val="bg1"/>
              </a:solidFill>
              <a:effectLst>
                <a:outerShdw blurRad="38100" dist="38100" dir="2700000" algn="tl">
                  <a:srgbClr val="000000">
                    <a:alpha val="43137"/>
                  </a:srgbClr>
                </a:outerShdw>
              </a:effectLst>
            </a:endParaRPr>
          </a:p>
          <a:p>
            <a:r>
              <a:rPr lang="pt-BR" sz="2400" b="1" dirty="0" smtClean="0">
                <a:solidFill>
                  <a:schemeClr val="bg1"/>
                </a:solidFill>
                <a:effectLst>
                  <a:outerShdw blurRad="38100" dist="38100" dir="2700000" algn="tl">
                    <a:srgbClr val="000000">
                      <a:alpha val="43137"/>
                    </a:srgbClr>
                  </a:outerShdw>
                </a:effectLst>
              </a:rPr>
              <a:t>“Ouvistes  que  eu  vos  disse:  vou  e  volto para junto de vós.  Se me </a:t>
            </a:r>
          </a:p>
          <a:p>
            <a:r>
              <a:rPr lang="pt-BR" sz="2400" b="1" dirty="0" smtClean="0">
                <a:solidFill>
                  <a:schemeClr val="bg1"/>
                </a:solidFill>
                <a:effectLst>
                  <a:outerShdw blurRad="38100" dist="38100" dir="2700000" algn="tl">
                    <a:srgbClr val="000000">
                      <a:alpha val="43137"/>
                    </a:srgbClr>
                  </a:outerShdw>
                </a:effectLst>
              </a:rPr>
              <a:t>amásseis, alegrar-vos-íeis de que eu vá para o Pai, pois </a:t>
            </a:r>
            <a:r>
              <a:rPr lang="pt-BR" sz="2400" b="1" dirty="0" smtClean="0">
                <a:solidFill>
                  <a:srgbClr val="FFFF00"/>
                </a:solidFill>
                <a:effectLst>
                  <a:outerShdw blurRad="38100" dist="38100" dir="2700000" algn="tl">
                    <a:srgbClr val="000000">
                      <a:alpha val="43137"/>
                    </a:srgbClr>
                  </a:outerShdw>
                </a:effectLst>
              </a:rPr>
              <a:t>o Pai é maior</a:t>
            </a:r>
          </a:p>
          <a:p>
            <a:r>
              <a:rPr lang="pt-BR" sz="2400" b="1" dirty="0" smtClean="0">
                <a:solidFill>
                  <a:srgbClr val="FFFF00"/>
                </a:solidFill>
                <a:effectLst>
                  <a:outerShdw blurRad="38100" dist="38100" dir="2700000" algn="tl">
                    <a:srgbClr val="000000">
                      <a:alpha val="43137"/>
                    </a:srgbClr>
                  </a:outerShdw>
                </a:effectLst>
              </a:rPr>
              <a:t>do que eu</a:t>
            </a:r>
            <a:r>
              <a:rPr lang="pt-BR" sz="2400" b="1" dirty="0" smtClean="0">
                <a:solidFill>
                  <a:schemeClr val="bg1"/>
                </a:solidFill>
                <a:effectLst>
                  <a:outerShdw blurRad="38100" dist="38100" dir="2700000" algn="tl">
                    <a:srgbClr val="000000">
                      <a:alpha val="43137"/>
                    </a:srgbClr>
                  </a:outerShdw>
                </a:effectLst>
              </a:rPr>
              <a:t>.” João 14:28; I Coríntios 15:28.</a:t>
            </a:r>
            <a:endParaRPr lang="pt-BR"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descr="trindade_mae.jpg"/>
          <p:cNvPicPr>
            <a:picLocks noChangeAspect="1"/>
          </p:cNvPicPr>
          <p:nvPr/>
        </p:nvPicPr>
        <p:blipFill>
          <a:blip r:embed="rId2"/>
          <a:stretch>
            <a:fillRect/>
          </a:stretch>
        </p:blipFill>
        <p:spPr>
          <a:xfrm>
            <a:off x="1571604" y="2000240"/>
            <a:ext cx="5929354" cy="3857652"/>
          </a:xfrm>
          <a:prstGeom prst="rect">
            <a:avLst/>
          </a:prstGeom>
        </p:spPr>
      </p:pic>
      <p:sp>
        <p:nvSpPr>
          <p:cNvPr id="5" name="CaixaDeTexto 4"/>
          <p:cNvSpPr txBox="1"/>
          <p:nvPr/>
        </p:nvSpPr>
        <p:spPr>
          <a:xfrm>
            <a:off x="214282" y="142852"/>
            <a:ext cx="8539325" cy="1815882"/>
          </a:xfrm>
          <a:prstGeom prst="rect">
            <a:avLst/>
          </a:prstGeom>
          <a:noFill/>
        </p:spPr>
        <p:txBody>
          <a:bodyPr wrap="square" rtlCol="0">
            <a:spAutoFit/>
          </a:bodyPr>
          <a:lstStyle/>
          <a:p>
            <a:pPr algn="ctr"/>
            <a:r>
              <a:rPr lang="pt-BR" sz="2800" b="1" dirty="0" smtClean="0">
                <a:solidFill>
                  <a:srgbClr val="FFFF00"/>
                </a:solidFill>
                <a:effectLst>
                  <a:outerShdw blurRad="38100" dist="38100" dir="2700000" algn="tl">
                    <a:srgbClr val="000000">
                      <a:alpha val="43137"/>
                    </a:srgbClr>
                  </a:outerShdw>
                </a:effectLst>
              </a:rPr>
              <a:t>LIVRO “A TRINDADE” DA CPB CHEGA A AFIRMAR </a:t>
            </a:r>
          </a:p>
          <a:p>
            <a:pPr algn="ctr"/>
            <a:r>
              <a:rPr lang="pt-BR" sz="2800" b="1" dirty="0" smtClean="0">
                <a:solidFill>
                  <a:srgbClr val="FFFF00"/>
                </a:solidFill>
                <a:effectLst>
                  <a:outerShdw blurRad="38100" dist="38100" dir="2700000" algn="tl">
                    <a:srgbClr val="000000">
                      <a:alpha val="43137"/>
                    </a:srgbClr>
                  </a:outerShdw>
                </a:effectLst>
              </a:rPr>
              <a:t>QUE DEUS NÃO PODE SER DE FATO, PAI, NEM </a:t>
            </a:r>
          </a:p>
          <a:p>
            <a:pPr algn="ctr"/>
            <a:r>
              <a:rPr lang="pt-BR" sz="2800" b="1" dirty="0" smtClean="0">
                <a:solidFill>
                  <a:srgbClr val="FFFF00"/>
                </a:solidFill>
                <a:effectLst>
                  <a:outerShdw blurRad="38100" dist="38100" dir="2700000" algn="tl">
                    <a:srgbClr val="000000">
                      <a:alpha val="43137"/>
                    </a:srgbClr>
                  </a:outerShdw>
                </a:effectLst>
              </a:rPr>
              <a:t>JESUS CRISTO, SEU FILHO, PORQUE AÍ O ESPÍRITO</a:t>
            </a:r>
          </a:p>
          <a:p>
            <a:pPr algn="ctr"/>
            <a:r>
              <a:rPr lang="pt-BR" sz="2800" b="1" dirty="0" smtClean="0">
                <a:solidFill>
                  <a:srgbClr val="FFFF00"/>
                </a:solidFill>
                <a:effectLst>
                  <a:outerShdw blurRad="38100" dist="38100" dir="2700000" algn="tl">
                    <a:srgbClr val="000000">
                      <a:alpha val="43137"/>
                    </a:srgbClr>
                  </a:outerShdw>
                </a:effectLst>
              </a:rPr>
              <a:t>SANTO TERIA QUE SER A MÃE!</a:t>
            </a:r>
            <a:endParaRPr lang="pt-BR" sz="2800" b="1" dirty="0">
              <a:solidFill>
                <a:srgbClr val="FFFF00"/>
              </a:solidFill>
              <a:effectLst>
                <a:outerShdw blurRad="38100" dist="38100" dir="2700000" algn="tl">
                  <a:srgbClr val="000000">
                    <a:alpha val="43137"/>
                  </a:srgbClr>
                </a:outerShdw>
              </a:effectLst>
            </a:endParaRPr>
          </a:p>
        </p:txBody>
      </p:sp>
      <p:pic>
        <p:nvPicPr>
          <p:cNvPr id="6" name="Imagem 5" descr="capa_trindade.jpg"/>
          <p:cNvPicPr>
            <a:picLocks noChangeAspect="1"/>
          </p:cNvPicPr>
          <p:nvPr/>
        </p:nvPicPr>
        <p:blipFill>
          <a:blip r:embed="rId3"/>
          <a:stretch>
            <a:fillRect/>
          </a:stretch>
        </p:blipFill>
        <p:spPr>
          <a:xfrm>
            <a:off x="0" y="2357430"/>
            <a:ext cx="1357290" cy="2225800"/>
          </a:xfrm>
          <a:prstGeom prst="rect">
            <a:avLst/>
          </a:prstGeom>
        </p:spPr>
      </p:pic>
      <p:sp>
        <p:nvSpPr>
          <p:cNvPr id="7" name="CaixaDeTexto 6"/>
          <p:cNvSpPr txBox="1"/>
          <p:nvPr/>
        </p:nvSpPr>
        <p:spPr>
          <a:xfrm>
            <a:off x="1571604" y="5857892"/>
            <a:ext cx="2430152" cy="400110"/>
          </a:xfrm>
          <a:prstGeom prst="rect">
            <a:avLst/>
          </a:prstGeom>
          <a:noFill/>
        </p:spPr>
        <p:txBody>
          <a:bodyPr wrap="none" rtlCol="0">
            <a:spAutoFit/>
          </a:bodyPr>
          <a:lstStyle/>
          <a:p>
            <a:r>
              <a:rPr lang="pt-BR" sz="2000" b="1" dirty="0" smtClean="0">
                <a:solidFill>
                  <a:schemeClr val="bg1"/>
                </a:solidFill>
                <a:effectLst>
                  <a:outerShdw blurRad="38100" dist="38100" dir="2700000" algn="tl">
                    <a:srgbClr val="000000">
                      <a:alpha val="43137"/>
                    </a:srgbClr>
                  </a:outerShdw>
                </a:effectLst>
              </a:rPr>
              <a:t>A Trindade, pág. 107.</a:t>
            </a:r>
            <a:endParaRPr lang="pt-BR" sz="2000" b="1" dirty="0">
              <a:solidFill>
                <a:schemeClr val="bg1"/>
              </a:solidFill>
              <a:effectLst>
                <a:outerShdw blurRad="38100" dist="38100" dir="2700000" algn="tl">
                  <a:srgbClr val="000000">
                    <a:alpha val="43137"/>
                  </a:srgbClr>
                </a:outerShdw>
              </a:effectLst>
            </a:endParaRPr>
          </a:p>
        </p:txBody>
      </p:sp>
      <p:pic>
        <p:nvPicPr>
          <p:cNvPr id="1026" name="Picture 2" descr="C:\Documents and Settings\Machado\Meus documentos\estudo - Jesus é Filho de Deus\estudo - Jesus é Filho de Deus\VERDADES SOBRE IASD\TheTrinity.jpg"/>
          <p:cNvPicPr>
            <a:picLocks noChangeAspect="1" noChangeArrowheads="1"/>
          </p:cNvPicPr>
          <p:nvPr/>
        </p:nvPicPr>
        <p:blipFill>
          <a:blip r:embed="rId4" cstate="print"/>
          <a:srcRect/>
          <a:stretch>
            <a:fillRect/>
          </a:stretch>
        </p:blipFill>
        <p:spPr bwMode="auto">
          <a:xfrm>
            <a:off x="7620000" y="2285992"/>
            <a:ext cx="1524000" cy="22764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descr="Loucur12.jpg"/>
          <p:cNvPicPr>
            <a:picLocks noChangeAspect="1"/>
          </p:cNvPicPr>
          <p:nvPr/>
        </p:nvPicPr>
        <p:blipFill>
          <a:blip r:embed="rId2"/>
          <a:stretch>
            <a:fillRect/>
          </a:stretch>
        </p:blipFill>
        <p:spPr>
          <a:xfrm>
            <a:off x="4071934" y="1142984"/>
            <a:ext cx="4276725" cy="5448322"/>
          </a:xfrm>
          <a:prstGeom prst="rect">
            <a:avLst/>
          </a:prstGeom>
        </p:spPr>
      </p:pic>
      <p:sp>
        <p:nvSpPr>
          <p:cNvPr id="5" name="Retângulo 4"/>
          <p:cNvSpPr/>
          <p:nvPr/>
        </p:nvSpPr>
        <p:spPr>
          <a:xfrm>
            <a:off x="285720" y="1928802"/>
            <a:ext cx="3571900" cy="3643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rPr>
              <a:t>“Em verdade, </a:t>
            </a:r>
            <a:r>
              <a:rPr lang="pt-BR" sz="2000" b="1" dirty="0" smtClean="0">
                <a:solidFill>
                  <a:srgbClr val="C00000"/>
                </a:solidFill>
                <a:effectLst>
                  <a:outerShdw blurRad="38100" dist="38100" dir="2700000" algn="tl">
                    <a:srgbClr val="000000">
                      <a:alpha val="43137"/>
                    </a:srgbClr>
                  </a:outerShdw>
                </a:effectLst>
              </a:rPr>
              <a:t>Cristo não era filho biológico de Maria e, por isso, não herdou a natureza pecaminosa de sua mãe</a:t>
            </a:r>
            <a:r>
              <a:rPr lang="pt-BR" sz="2000" b="1" dirty="0" smtClean="0">
                <a:solidFill>
                  <a:schemeClr val="tx1"/>
                </a:solidFill>
                <a:effectLst>
                  <a:outerShdw blurRad="38100" dist="38100" dir="2700000" algn="tl">
                    <a:srgbClr val="000000">
                      <a:alpha val="43137"/>
                    </a:srgbClr>
                  </a:outerShdw>
                </a:effectLst>
              </a:rPr>
              <a:t>, como aconteceu com outros seres humanos.”</a:t>
            </a:r>
          </a:p>
          <a:p>
            <a:pPr algn="ctr"/>
            <a:r>
              <a:rPr lang="pt-BR" sz="2000" b="1" dirty="0" smtClean="0">
                <a:solidFill>
                  <a:schemeClr val="tx1"/>
                </a:solidFill>
                <a:effectLst>
                  <a:outerShdw blurRad="38100" dist="38100" dir="2700000" algn="tl">
                    <a:srgbClr val="000000">
                      <a:alpha val="43137"/>
                    </a:srgbClr>
                  </a:outerShdw>
                </a:effectLst>
              </a:rPr>
              <a:t>Revista Adventista (abril de 2004), pág. 12.</a:t>
            </a:r>
            <a:endParaRPr lang="pt-BR" sz="2000" b="1" dirty="0">
              <a:solidFill>
                <a:schemeClr val="tx1"/>
              </a:solidFill>
              <a:effectLst>
                <a:outerShdw blurRad="38100" dist="38100" dir="2700000" algn="tl">
                  <a:srgbClr val="000000">
                    <a:alpha val="43137"/>
                  </a:srgbClr>
                </a:outerShdw>
              </a:effectLst>
            </a:endParaRPr>
          </a:p>
        </p:txBody>
      </p:sp>
      <p:sp>
        <p:nvSpPr>
          <p:cNvPr id="6" name="CaixaDeTexto 5"/>
          <p:cNvSpPr txBox="1"/>
          <p:nvPr/>
        </p:nvSpPr>
        <p:spPr>
          <a:xfrm>
            <a:off x="285720" y="214290"/>
            <a:ext cx="8529643" cy="954107"/>
          </a:xfrm>
          <a:prstGeom prst="rect">
            <a:avLst/>
          </a:prstGeom>
          <a:noFill/>
        </p:spPr>
        <p:txBody>
          <a:bodyPr wrap="none" rtlCol="0">
            <a:spAutoFit/>
          </a:bodyPr>
          <a:lstStyle/>
          <a:p>
            <a:pPr algn="ctr"/>
            <a:r>
              <a:rPr lang="pt-BR" sz="2800" b="1" dirty="0" smtClean="0">
                <a:solidFill>
                  <a:srgbClr val="FFFF00"/>
                </a:solidFill>
                <a:effectLst>
                  <a:outerShdw blurRad="38100" dist="38100" dir="2700000" algn="tl">
                    <a:srgbClr val="000000">
                      <a:alpha val="43137"/>
                    </a:srgbClr>
                  </a:outerShdw>
                </a:effectLst>
              </a:rPr>
              <a:t>REVISTA ADVENTISTA AFIRMA QUE CRISTO NÃO É FILHO</a:t>
            </a:r>
          </a:p>
          <a:p>
            <a:pPr algn="ctr"/>
            <a:r>
              <a:rPr lang="pt-BR" sz="2800" b="1" dirty="0" smtClean="0">
                <a:solidFill>
                  <a:srgbClr val="FFFF00"/>
                </a:solidFill>
                <a:effectLst>
                  <a:outerShdw blurRad="38100" dist="38100" dir="2700000" algn="tl">
                    <a:srgbClr val="000000">
                      <a:alpha val="43137"/>
                    </a:srgbClr>
                  </a:outerShdw>
                </a:effectLst>
              </a:rPr>
              <a:t>BIOLÓGICO DE MARIA</a:t>
            </a:r>
            <a:endParaRPr lang="pt-BR" sz="2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descr="image001.png"/>
          <p:cNvPicPr>
            <a:picLocks noChangeAspect="1"/>
          </p:cNvPicPr>
          <p:nvPr/>
        </p:nvPicPr>
        <p:blipFill>
          <a:blip r:embed="rId2"/>
          <a:stretch>
            <a:fillRect/>
          </a:stretch>
        </p:blipFill>
        <p:spPr>
          <a:xfrm>
            <a:off x="3271867" y="0"/>
            <a:ext cx="5872133" cy="6858000"/>
          </a:xfrm>
          <a:prstGeom prst="rect">
            <a:avLst/>
          </a:prstGeom>
        </p:spPr>
      </p:pic>
      <p:sp>
        <p:nvSpPr>
          <p:cNvPr id="6" name="Seta para a direita 5"/>
          <p:cNvSpPr/>
          <p:nvPr/>
        </p:nvSpPr>
        <p:spPr>
          <a:xfrm rot="10800000">
            <a:off x="7000892" y="4071942"/>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0" y="142852"/>
            <a:ext cx="3391682" cy="5940088"/>
          </a:xfrm>
          <a:prstGeom prst="rect">
            <a:avLst/>
          </a:prstGeom>
          <a:noFill/>
        </p:spPr>
        <p:txBody>
          <a:bodyPr wrap="square" rtlCol="0">
            <a:spAutoFit/>
          </a:bodyPr>
          <a:lstStyle/>
          <a:p>
            <a:endParaRPr lang="pt-BR" sz="2000" b="1" dirty="0" smtClean="0">
              <a:solidFill>
                <a:schemeClr val="bg1"/>
              </a:solidFill>
              <a:effectLst>
                <a:outerShdw blurRad="38100" dist="38100" dir="2700000" algn="tl">
                  <a:srgbClr val="000000">
                    <a:alpha val="43137"/>
                  </a:srgbClr>
                </a:outerShdw>
              </a:effectLst>
            </a:endParaRPr>
          </a:p>
          <a:p>
            <a:r>
              <a:rPr lang="pt-BR" sz="2000" b="1" dirty="0" smtClean="0">
                <a:solidFill>
                  <a:schemeClr val="bg1"/>
                </a:solidFill>
                <a:effectLst>
                  <a:outerShdw blurRad="38100" dist="38100" dir="2700000" algn="tl">
                    <a:srgbClr val="000000">
                      <a:alpha val="43137"/>
                    </a:srgbClr>
                  </a:outerShdw>
                </a:effectLst>
              </a:rPr>
              <a:t>Muito   estranho!    Se   Cristo</a:t>
            </a:r>
          </a:p>
          <a:p>
            <a:r>
              <a:rPr lang="pt-BR" sz="2000" b="1" dirty="0" smtClean="0">
                <a:solidFill>
                  <a:schemeClr val="bg1"/>
                </a:solidFill>
                <a:effectLst>
                  <a:outerShdw blurRad="38100" dist="38100" dir="2700000" algn="tl">
                    <a:srgbClr val="000000">
                      <a:alpha val="43137"/>
                    </a:srgbClr>
                  </a:outerShdw>
                </a:effectLst>
              </a:rPr>
              <a:t>não  era  filho “biológico” de</a:t>
            </a:r>
          </a:p>
          <a:p>
            <a:r>
              <a:rPr lang="pt-BR" sz="2000" b="1" dirty="0" smtClean="0">
                <a:solidFill>
                  <a:schemeClr val="bg1"/>
                </a:solidFill>
                <a:effectLst>
                  <a:outerShdw blurRad="38100" dist="38100" dir="2700000" algn="tl">
                    <a:srgbClr val="000000">
                      <a:alpha val="43137"/>
                    </a:srgbClr>
                  </a:outerShdw>
                </a:effectLst>
              </a:rPr>
              <a:t>Maria,   que   tipo  de filiação</a:t>
            </a:r>
          </a:p>
          <a:p>
            <a:r>
              <a:rPr lang="pt-BR" sz="2000" b="1" dirty="0" smtClean="0">
                <a:solidFill>
                  <a:schemeClr val="bg1"/>
                </a:solidFill>
                <a:effectLst>
                  <a:outerShdw blurRad="38100" dist="38100" dir="2700000" algn="tl">
                    <a:srgbClr val="000000">
                      <a:alpha val="43137"/>
                    </a:srgbClr>
                  </a:outerShdw>
                </a:effectLst>
              </a:rPr>
              <a:t>foi aquela?  Era filho em que</a:t>
            </a:r>
          </a:p>
          <a:p>
            <a:r>
              <a:rPr lang="pt-BR" sz="2000" b="1" dirty="0" smtClean="0">
                <a:solidFill>
                  <a:schemeClr val="bg1"/>
                </a:solidFill>
                <a:effectLst>
                  <a:outerShdw blurRad="38100" dist="38100" dir="2700000" algn="tl">
                    <a:srgbClr val="000000">
                      <a:alpha val="43137"/>
                    </a:srgbClr>
                  </a:outerShdw>
                </a:effectLst>
              </a:rPr>
              <a:t>sentido,  senão  físico?  Seria</a:t>
            </a:r>
          </a:p>
          <a:p>
            <a:r>
              <a:rPr lang="pt-BR" sz="2000" b="1" dirty="0" smtClean="0">
                <a:solidFill>
                  <a:schemeClr val="bg1"/>
                </a:solidFill>
                <a:effectLst>
                  <a:outerShdw blurRad="38100" dist="38100" dir="2700000" algn="tl">
                    <a:srgbClr val="000000">
                      <a:alpha val="43137"/>
                    </a:srgbClr>
                  </a:outerShdw>
                </a:effectLst>
              </a:rPr>
              <a:t>Cristo    possuidor    de   uma </a:t>
            </a:r>
          </a:p>
          <a:p>
            <a:r>
              <a:rPr lang="pt-BR" sz="2000" b="1" dirty="0" smtClean="0">
                <a:solidFill>
                  <a:schemeClr val="bg1"/>
                </a:solidFill>
                <a:effectLst>
                  <a:outerShdw blurRad="38100" dist="38100" dir="2700000" algn="tl">
                    <a:srgbClr val="000000">
                      <a:alpha val="43137"/>
                    </a:srgbClr>
                  </a:outerShdw>
                </a:effectLst>
              </a:rPr>
              <a:t>estrutura     genética    100%</a:t>
            </a:r>
          </a:p>
          <a:p>
            <a:r>
              <a:rPr lang="pt-BR" sz="2000" b="1" dirty="0" smtClean="0">
                <a:solidFill>
                  <a:schemeClr val="bg1"/>
                </a:solidFill>
                <a:effectLst>
                  <a:outerShdw blurRad="38100" dist="38100" dir="2700000" algn="tl">
                    <a:srgbClr val="000000">
                      <a:alpha val="43137"/>
                    </a:srgbClr>
                  </a:outerShdw>
                </a:effectLst>
              </a:rPr>
              <a:t>divina    sendo    que    Maria apenas     “emprestou”    sua barriga  para  a  gestação  do bebê Deus? O autor do artigo</a:t>
            </a:r>
          </a:p>
          <a:p>
            <a:r>
              <a:rPr lang="pt-BR" sz="2000" b="1" dirty="0" smtClean="0">
                <a:solidFill>
                  <a:schemeClr val="bg1"/>
                </a:solidFill>
                <a:effectLst>
                  <a:outerShdw blurRad="38100" dist="38100" dir="2700000" algn="tl">
                    <a:srgbClr val="000000">
                      <a:alpha val="43137"/>
                    </a:srgbClr>
                  </a:outerShdw>
                </a:effectLst>
              </a:rPr>
              <a:t>vem  defendendo  a  posição </a:t>
            </a:r>
            <a:r>
              <a:rPr lang="pt-BR" sz="2000" b="1" dirty="0" err="1" smtClean="0">
                <a:solidFill>
                  <a:schemeClr val="bg1"/>
                </a:solidFill>
                <a:effectLst>
                  <a:outerShdw blurRad="38100" dist="38100" dir="2700000" algn="tl">
                    <a:srgbClr val="000000">
                      <a:alpha val="43137"/>
                    </a:srgbClr>
                  </a:outerShdw>
                </a:effectLst>
              </a:rPr>
              <a:t>pré-lapsariana</a:t>
            </a:r>
            <a:r>
              <a:rPr lang="pt-BR" sz="2000" b="1" dirty="0" smtClean="0">
                <a:solidFill>
                  <a:schemeClr val="bg1"/>
                </a:solidFill>
                <a:effectLst>
                  <a:outerShdw blurRad="38100" dist="38100" dir="2700000" algn="tl">
                    <a:srgbClr val="000000">
                      <a:alpha val="43137"/>
                    </a:srgbClr>
                  </a:outerShdw>
                </a:effectLst>
              </a:rPr>
              <a:t>  (entendendo</a:t>
            </a:r>
          </a:p>
          <a:p>
            <a:r>
              <a:rPr lang="pt-BR" sz="2000" b="1" dirty="0" smtClean="0">
                <a:solidFill>
                  <a:schemeClr val="bg1"/>
                </a:solidFill>
                <a:effectLst>
                  <a:outerShdw blurRad="38100" dist="38100" dir="2700000" algn="tl">
                    <a:srgbClr val="000000">
                      <a:alpha val="43137"/>
                    </a:srgbClr>
                  </a:outerShdw>
                </a:effectLst>
              </a:rPr>
              <a:t>que    Cristo    veio    com    a natureza  de  Adão  antes  do pecado).   Doutrina essa que não  tem  amparo  na Bíblia e nem nos Testemunhos.</a:t>
            </a:r>
            <a:endParaRPr lang="pt-BR"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algn="ctr"/>
            <a:endParaRPr lang="pt-BR"/>
          </a:p>
        </p:txBody>
      </p:sp>
      <p:sp>
        <p:nvSpPr>
          <p:cNvPr id="6147" name="Text Box 6"/>
          <p:cNvSpPr txBox="1">
            <a:spLocks noChangeArrowheads="1"/>
          </p:cNvSpPr>
          <p:nvPr/>
        </p:nvSpPr>
        <p:spPr bwMode="auto">
          <a:xfrm>
            <a:off x="285720" y="214290"/>
            <a:ext cx="8572560" cy="5940088"/>
          </a:xfrm>
          <a:prstGeom prst="rect">
            <a:avLst/>
          </a:prstGeom>
          <a:noFill/>
          <a:ln w="9525">
            <a:noFill/>
            <a:miter lim="800000"/>
            <a:headEnd/>
            <a:tailEnd/>
          </a:ln>
        </p:spPr>
        <p:txBody>
          <a:bodyPr wrap="square">
            <a:spAutoFit/>
          </a:bodyPr>
          <a:lstStyle/>
          <a:p>
            <a:r>
              <a:rPr lang="pt-BR" sz="2000" b="1" dirty="0" smtClean="0">
                <a:solidFill>
                  <a:schemeClr val="bg1"/>
                </a:solidFill>
                <a:effectLst>
                  <a:outerShdw blurRad="38100" dist="38100" dir="2700000" algn="tl">
                    <a:srgbClr val="000000">
                      <a:alpha val="43137"/>
                    </a:srgbClr>
                  </a:outerShdw>
                </a:effectLst>
                <a:cs typeface="Arial" pitchFamily="34" charset="0"/>
              </a:rPr>
              <a:t>“</a:t>
            </a:r>
            <a:r>
              <a:rPr lang="pt-BR" sz="2000" b="1" dirty="0" smtClean="0">
                <a:solidFill>
                  <a:srgbClr val="FFFF00"/>
                </a:solidFill>
                <a:effectLst>
                  <a:outerShdw blurRad="38100" dist="38100" dir="2700000" algn="tl">
                    <a:srgbClr val="000000">
                      <a:alpha val="43137"/>
                    </a:srgbClr>
                  </a:outerShdw>
                </a:effectLst>
                <a:cs typeface="Arial" pitchFamily="34" charset="0"/>
              </a:rPr>
              <a:t>Em  todas  as  coisas  convinha  a  Ele  ser  feito  igual  a  Seus irmãos</a:t>
            </a:r>
            <a:r>
              <a:rPr lang="pt-BR" sz="2000" b="1" dirty="0" smtClean="0">
                <a:solidFill>
                  <a:schemeClr val="bg1"/>
                </a:solidFill>
                <a:effectLst>
                  <a:outerShdw blurRad="38100" dist="38100" dir="2700000" algn="tl">
                    <a:srgbClr val="000000">
                      <a:alpha val="43137"/>
                    </a:srgbClr>
                  </a:outerShdw>
                </a:effectLst>
                <a:cs typeface="Arial" pitchFamily="34" charset="0"/>
              </a:rPr>
              <a:t>, para que </a:t>
            </a:r>
          </a:p>
          <a:p>
            <a:r>
              <a:rPr lang="pt-BR" sz="2000" b="1" dirty="0" smtClean="0">
                <a:solidFill>
                  <a:schemeClr val="bg1"/>
                </a:solidFill>
                <a:effectLst>
                  <a:outerShdw blurRad="38100" dist="38100" dir="2700000" algn="tl">
                    <a:srgbClr val="000000">
                      <a:alpha val="43137"/>
                    </a:srgbClr>
                  </a:outerShdw>
                </a:effectLst>
                <a:cs typeface="Arial" pitchFamily="34" charset="0"/>
              </a:rPr>
              <a:t>pudesse ser misericordioso e fiel sumo sacerdote nas coisas pertinentes a Deus,</a:t>
            </a:r>
          </a:p>
          <a:p>
            <a:r>
              <a:rPr lang="pt-BR" sz="2000" b="1" dirty="0" smtClean="0">
                <a:solidFill>
                  <a:schemeClr val="bg1"/>
                </a:solidFill>
                <a:effectLst>
                  <a:outerShdw blurRad="38100" dist="38100" dir="2700000" algn="tl">
                    <a:srgbClr val="000000">
                      <a:alpha val="43137"/>
                    </a:srgbClr>
                  </a:outerShdw>
                </a:effectLst>
                <a:cs typeface="Arial" pitchFamily="34" charset="0"/>
              </a:rPr>
              <a:t>para fazer expiação pelos pecados do povo.”  Hebreus 2:17.</a:t>
            </a:r>
          </a:p>
          <a:p>
            <a:endParaRPr lang="pt-BR" sz="2000" b="1" dirty="0" smtClean="0">
              <a:solidFill>
                <a:schemeClr val="bg1"/>
              </a:solidFill>
              <a:effectLst>
                <a:outerShdw blurRad="38100" dist="38100" dir="2700000" algn="tl">
                  <a:srgbClr val="000000">
                    <a:alpha val="43137"/>
                  </a:srgbClr>
                </a:outerShdw>
              </a:effectLst>
              <a:cs typeface="Arial" pitchFamily="34" charset="0"/>
            </a:endParaRPr>
          </a:p>
          <a:p>
            <a:r>
              <a:rPr lang="pt-BR" sz="2000" b="1" dirty="0" smtClean="0">
                <a:solidFill>
                  <a:schemeClr val="bg1"/>
                </a:solidFill>
                <a:effectLst>
                  <a:outerShdw blurRad="38100" dist="38100" dir="2700000" algn="tl">
                    <a:srgbClr val="000000">
                      <a:alpha val="43137"/>
                    </a:srgbClr>
                  </a:outerShdw>
                </a:effectLst>
                <a:cs typeface="Arial" pitchFamily="34" charset="0"/>
              </a:rPr>
              <a:t>“Por  quatro  mil  anos a raça humana tinha estado decrescendo em força física,</a:t>
            </a:r>
          </a:p>
          <a:p>
            <a:r>
              <a:rPr lang="pt-BR" sz="2000" b="1" dirty="0" smtClean="0">
                <a:solidFill>
                  <a:schemeClr val="bg1"/>
                </a:solidFill>
                <a:effectLst>
                  <a:outerShdw blurRad="38100" dist="38100" dir="2700000" algn="tl">
                    <a:srgbClr val="000000">
                      <a:alpha val="43137"/>
                    </a:srgbClr>
                  </a:outerShdw>
                </a:effectLst>
                <a:cs typeface="Arial" pitchFamily="34" charset="0"/>
              </a:rPr>
              <a:t>em  poder  mental, em valor moral; </a:t>
            </a:r>
            <a:r>
              <a:rPr lang="pt-BR" sz="2000" b="1" dirty="0" smtClean="0">
                <a:solidFill>
                  <a:srgbClr val="FFFF00"/>
                </a:solidFill>
                <a:effectLst>
                  <a:outerShdw blurRad="38100" dist="38100" dir="2700000" algn="tl">
                    <a:srgbClr val="000000">
                      <a:alpha val="43137"/>
                    </a:srgbClr>
                  </a:outerShdw>
                </a:effectLst>
                <a:cs typeface="Arial" pitchFamily="34" charset="0"/>
              </a:rPr>
              <a:t>e Cristo tomou sobre Si as enfermidades da</a:t>
            </a:r>
          </a:p>
          <a:p>
            <a:r>
              <a:rPr lang="pt-BR" sz="2000" b="1" dirty="0" smtClean="0">
                <a:solidFill>
                  <a:srgbClr val="FFFF00"/>
                </a:solidFill>
                <a:effectLst>
                  <a:outerShdw blurRad="38100" dist="38100" dir="2700000" algn="tl">
                    <a:srgbClr val="000000">
                      <a:alpha val="43137"/>
                    </a:srgbClr>
                  </a:outerShdw>
                </a:effectLst>
                <a:cs typeface="Arial" pitchFamily="34" charset="0"/>
              </a:rPr>
              <a:t>humanidade degenerada.  Somente assim poderia Jesus resgatar o homem das</a:t>
            </a:r>
          </a:p>
          <a:p>
            <a:r>
              <a:rPr lang="pt-BR" sz="2000" b="1" dirty="0" smtClean="0">
                <a:solidFill>
                  <a:srgbClr val="FFFF00"/>
                </a:solidFill>
                <a:effectLst>
                  <a:outerShdw blurRad="38100" dist="38100" dir="2700000" algn="tl">
                    <a:srgbClr val="000000">
                      <a:alpha val="43137"/>
                    </a:srgbClr>
                  </a:outerShdw>
                </a:effectLst>
                <a:cs typeface="Arial" pitchFamily="34" charset="0"/>
              </a:rPr>
              <a:t>mais  baixas  profundezas  de  sua  degradação</a:t>
            </a:r>
            <a:r>
              <a:rPr lang="pt-BR" sz="2000" b="1" dirty="0" smtClean="0">
                <a:solidFill>
                  <a:schemeClr val="bg1"/>
                </a:solidFill>
                <a:effectLst>
                  <a:outerShdw blurRad="38100" dist="38100" dir="2700000" algn="tl">
                    <a:srgbClr val="000000">
                      <a:alpha val="43137"/>
                    </a:srgbClr>
                  </a:outerShdw>
                </a:effectLst>
                <a:cs typeface="Arial" pitchFamily="34" charset="0"/>
              </a:rPr>
              <a:t>.”  EGW, O Desejado de Todas as</a:t>
            </a:r>
          </a:p>
          <a:p>
            <a:r>
              <a:rPr lang="pt-BR" sz="2000" b="1" dirty="0" smtClean="0">
                <a:solidFill>
                  <a:schemeClr val="bg1"/>
                </a:solidFill>
                <a:effectLst>
                  <a:outerShdw blurRad="38100" dist="38100" dir="2700000" algn="tl">
                    <a:srgbClr val="000000">
                      <a:alpha val="43137"/>
                    </a:srgbClr>
                  </a:outerShdw>
                </a:effectLst>
                <a:cs typeface="Arial" pitchFamily="34" charset="0"/>
              </a:rPr>
              <a:t>Nações, pág. 117.</a:t>
            </a:r>
          </a:p>
          <a:p>
            <a:endParaRPr lang="pt-BR" sz="2000" b="1" dirty="0" smtClean="0">
              <a:solidFill>
                <a:schemeClr val="bg1"/>
              </a:solidFill>
              <a:effectLst>
                <a:outerShdw blurRad="38100" dist="38100" dir="2700000" algn="tl">
                  <a:srgbClr val="000000">
                    <a:alpha val="43137"/>
                  </a:srgbClr>
                </a:outerShdw>
              </a:effectLst>
              <a:cs typeface="Arial" pitchFamily="34" charset="0"/>
            </a:endParaRPr>
          </a:p>
          <a:p>
            <a:r>
              <a:rPr lang="pt-BR" sz="2000" b="1" dirty="0" smtClean="0">
                <a:solidFill>
                  <a:schemeClr val="bg1"/>
                </a:solidFill>
                <a:effectLst>
                  <a:outerShdw blurRad="38100" dist="38100" dir="2700000" algn="tl">
                    <a:srgbClr val="000000">
                      <a:alpha val="43137"/>
                    </a:srgbClr>
                  </a:outerShdw>
                </a:effectLst>
                <a:cs typeface="Arial" pitchFamily="34" charset="0"/>
              </a:rPr>
              <a:t>“</a:t>
            </a:r>
            <a:r>
              <a:rPr lang="pt-BR" sz="2000" b="1" dirty="0" smtClean="0">
                <a:solidFill>
                  <a:srgbClr val="FFFF00"/>
                </a:solidFill>
                <a:effectLst>
                  <a:outerShdw blurRad="38100" dist="38100" dir="2700000" algn="tl">
                    <a:srgbClr val="000000">
                      <a:alpha val="43137"/>
                    </a:srgbClr>
                  </a:outerShdw>
                </a:effectLst>
                <a:cs typeface="Arial" pitchFamily="34" charset="0"/>
              </a:rPr>
              <a:t>O  livro  </a:t>
            </a:r>
            <a:r>
              <a:rPr lang="pt-BR" sz="2000" b="1" dirty="0" err="1" smtClean="0">
                <a:solidFill>
                  <a:srgbClr val="FFFF00"/>
                </a:solidFill>
                <a:effectLst>
                  <a:outerShdw blurRad="38100" dist="38100" dir="2700000" algn="tl">
                    <a:srgbClr val="000000">
                      <a:alpha val="43137"/>
                    </a:srgbClr>
                  </a:outerShdw>
                </a:effectLst>
                <a:cs typeface="Arial" pitchFamily="34" charset="0"/>
              </a:rPr>
              <a:t>Questions</a:t>
            </a:r>
            <a:r>
              <a:rPr lang="pt-BR" sz="2000" b="1" dirty="0" smtClean="0">
                <a:solidFill>
                  <a:srgbClr val="FFFF00"/>
                </a:solidFill>
                <a:effectLst>
                  <a:outerShdw blurRad="38100" dist="38100" dir="2700000" algn="tl">
                    <a:srgbClr val="000000">
                      <a:alpha val="43137"/>
                    </a:srgbClr>
                  </a:outerShdw>
                </a:effectLst>
                <a:cs typeface="Arial" pitchFamily="34" charset="0"/>
              </a:rPr>
              <a:t>  </a:t>
            </a:r>
            <a:r>
              <a:rPr lang="pt-BR" sz="2000" b="1" dirty="0" err="1" smtClean="0">
                <a:solidFill>
                  <a:srgbClr val="FFFF00"/>
                </a:solidFill>
                <a:effectLst>
                  <a:outerShdw blurRad="38100" dist="38100" dir="2700000" algn="tl">
                    <a:srgbClr val="000000">
                      <a:alpha val="43137"/>
                    </a:srgbClr>
                  </a:outerShdw>
                </a:effectLst>
                <a:cs typeface="Arial" pitchFamily="34" charset="0"/>
              </a:rPr>
              <a:t>on</a:t>
            </a:r>
            <a:r>
              <a:rPr lang="pt-BR" sz="2000" b="1" dirty="0" smtClean="0">
                <a:solidFill>
                  <a:srgbClr val="FFFF00"/>
                </a:solidFill>
                <a:effectLst>
                  <a:outerShdw blurRad="38100" dist="38100" dir="2700000" algn="tl">
                    <a:srgbClr val="000000">
                      <a:alpha val="43137"/>
                    </a:srgbClr>
                  </a:outerShdw>
                </a:effectLst>
                <a:cs typeface="Arial" pitchFamily="34" charset="0"/>
              </a:rPr>
              <a:t>  </a:t>
            </a:r>
            <a:r>
              <a:rPr lang="pt-BR" sz="2000" b="1" dirty="0" err="1" smtClean="0">
                <a:solidFill>
                  <a:srgbClr val="FFFF00"/>
                </a:solidFill>
                <a:effectLst>
                  <a:outerShdw blurRad="38100" dist="38100" dir="2700000" algn="tl">
                    <a:srgbClr val="000000">
                      <a:alpha val="43137"/>
                    </a:srgbClr>
                  </a:outerShdw>
                </a:effectLst>
                <a:cs typeface="Arial" pitchFamily="34" charset="0"/>
              </a:rPr>
              <a:t>Doctrine</a:t>
            </a:r>
            <a:r>
              <a:rPr lang="pt-BR" sz="2000" b="1" dirty="0" smtClean="0">
                <a:solidFill>
                  <a:srgbClr val="FFFF00"/>
                </a:solidFill>
                <a:effectLst>
                  <a:outerShdw blurRad="38100" dist="38100" dir="2700000" algn="tl">
                    <a:srgbClr val="000000">
                      <a:alpha val="43137"/>
                    </a:srgbClr>
                  </a:outerShdw>
                </a:effectLst>
                <a:cs typeface="Arial" pitchFamily="34" charset="0"/>
              </a:rPr>
              <a:t>,  pág.  383,  declara  que  Cristo  foi  isento</a:t>
            </a:r>
            <a:r>
              <a:rPr lang="pt-BR" sz="2000" b="1" dirty="0" smtClean="0">
                <a:solidFill>
                  <a:schemeClr val="bg1"/>
                </a:solidFill>
                <a:effectLst>
                  <a:outerShdw blurRad="38100" dist="38100" dir="2700000" algn="tl">
                    <a:srgbClr val="000000">
                      <a:alpha val="43137"/>
                    </a:srgbClr>
                  </a:outerShdw>
                </a:effectLst>
                <a:cs typeface="Arial" pitchFamily="34" charset="0"/>
              </a:rPr>
              <a:t>.  O </a:t>
            </a:r>
          </a:p>
          <a:p>
            <a:r>
              <a:rPr lang="pt-BR" sz="2000" b="1" dirty="0" smtClean="0">
                <a:solidFill>
                  <a:schemeClr val="bg1"/>
                </a:solidFill>
                <a:effectLst>
                  <a:outerShdw blurRad="38100" dist="38100" dir="2700000" algn="tl">
                    <a:srgbClr val="000000">
                      <a:alpha val="43137"/>
                    </a:srgbClr>
                  </a:outerShdw>
                </a:effectLst>
                <a:cs typeface="Arial" pitchFamily="34" charset="0"/>
              </a:rPr>
              <a:t>Espírito   de  Profecia  torna  claro  que  Cristo  não  foi  isento  das  tentações  e paixões que afligem os homens.  Qualquer um que aceite a </a:t>
            </a:r>
            <a:r>
              <a:rPr lang="pt-BR" sz="2000" b="1" dirty="0" smtClean="0">
                <a:solidFill>
                  <a:srgbClr val="FFFF00"/>
                </a:solidFill>
                <a:effectLst>
                  <a:outerShdw blurRad="38100" dist="38100" dir="2700000" algn="tl">
                    <a:srgbClr val="000000">
                      <a:alpha val="43137"/>
                    </a:srgbClr>
                  </a:outerShdw>
                </a:effectLst>
                <a:cs typeface="Arial" pitchFamily="34" charset="0"/>
              </a:rPr>
              <a:t>nova teologia </a:t>
            </a:r>
            <a:r>
              <a:rPr lang="pt-BR" sz="2000" b="1" dirty="0" smtClean="0">
                <a:solidFill>
                  <a:schemeClr val="bg1"/>
                </a:solidFill>
                <a:effectLst>
                  <a:outerShdw blurRad="38100" dist="38100" dir="2700000" algn="tl">
                    <a:srgbClr val="000000">
                      <a:alpha val="43137"/>
                    </a:srgbClr>
                  </a:outerShdw>
                </a:effectLst>
                <a:cs typeface="Arial" pitchFamily="34" charset="0"/>
              </a:rPr>
              <a:t>deve rejeitar  os  Testemunhos.   Não  há  outra escolha. (...) </a:t>
            </a:r>
            <a:r>
              <a:rPr lang="pt-BR" sz="2000" b="1" dirty="0" smtClean="0">
                <a:solidFill>
                  <a:srgbClr val="FFFF00"/>
                </a:solidFill>
                <a:effectLst>
                  <a:outerShdw blurRad="38100" dist="38100" dir="2700000" algn="tl">
                    <a:srgbClr val="000000">
                      <a:alpha val="43137"/>
                    </a:srgbClr>
                  </a:outerShdw>
                </a:effectLst>
                <a:cs typeface="Arial" pitchFamily="34" charset="0"/>
              </a:rPr>
              <a:t>Se Cristo fosse isento de paixões,  Ele  seria  incapaz de entender ou de ajudar a humanidade.</a:t>
            </a:r>
            <a:r>
              <a:rPr lang="pt-BR" sz="2000" b="1" dirty="0" smtClean="0">
                <a:solidFill>
                  <a:schemeClr val="bg1"/>
                </a:solidFill>
                <a:effectLst>
                  <a:outerShdw blurRad="38100" dist="38100" dir="2700000" algn="tl">
                    <a:srgbClr val="000000">
                      <a:alpha val="43137"/>
                    </a:srgbClr>
                  </a:outerShdw>
                </a:effectLst>
                <a:cs typeface="Arial" pitchFamily="34" charset="0"/>
              </a:rPr>
              <a:t>  Portanto, cumpria-Lhe  ‘em todas as coisas ser feito como Seus irmãos, para que pudesse ser  um  misericordioso  e  fiel  sumo  sacerdote  ...  Pois naquilo que Ele mesmo sofreu,  sendo tentado, é capaz de socorrer os que são tentados.’ Hebreus 2:17-18.”  Pastor M. L. </a:t>
            </a:r>
            <a:r>
              <a:rPr lang="pt-BR" sz="2000" b="1" dirty="0" err="1" smtClean="0">
                <a:solidFill>
                  <a:schemeClr val="bg1"/>
                </a:solidFill>
                <a:effectLst>
                  <a:outerShdw blurRad="38100" dist="38100" dir="2700000" algn="tl">
                    <a:srgbClr val="000000">
                      <a:alpha val="43137"/>
                    </a:srgbClr>
                  </a:outerShdw>
                </a:effectLst>
                <a:cs typeface="Arial" pitchFamily="34" charset="0"/>
              </a:rPr>
              <a:t>Andreasen</a:t>
            </a:r>
            <a:r>
              <a:rPr lang="pt-BR" sz="2000" b="1" dirty="0" smtClean="0">
                <a:solidFill>
                  <a:schemeClr val="bg1"/>
                </a:solidFill>
                <a:effectLst>
                  <a:outerShdw blurRad="38100" dist="38100" dir="2700000" algn="tl">
                    <a:srgbClr val="000000">
                      <a:alpha val="43137"/>
                    </a:srgbClr>
                  </a:outerShdw>
                </a:effectLst>
                <a:cs typeface="Arial" pitchFamily="34" charset="0"/>
              </a:rPr>
              <a:t>, Carta Para as Igrejas Nº 01.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descr="output001-600.jpg"/>
          <p:cNvPicPr>
            <a:picLocks noChangeAspect="1"/>
          </p:cNvPicPr>
          <p:nvPr/>
        </p:nvPicPr>
        <p:blipFill>
          <a:blip r:embed="rId2"/>
          <a:stretch>
            <a:fillRect/>
          </a:stretch>
        </p:blipFill>
        <p:spPr>
          <a:xfrm>
            <a:off x="3857620" y="0"/>
            <a:ext cx="5286380" cy="6858000"/>
          </a:xfrm>
          <a:prstGeom prst="rect">
            <a:avLst/>
          </a:prstGeom>
        </p:spPr>
      </p:pic>
      <p:sp>
        <p:nvSpPr>
          <p:cNvPr id="5" name="CaixaDeTexto 4"/>
          <p:cNvSpPr txBox="1"/>
          <p:nvPr/>
        </p:nvSpPr>
        <p:spPr>
          <a:xfrm>
            <a:off x="0" y="0"/>
            <a:ext cx="3869450" cy="2308324"/>
          </a:xfrm>
          <a:prstGeom prst="rect">
            <a:avLst/>
          </a:prstGeom>
          <a:noFill/>
        </p:spPr>
        <p:txBody>
          <a:bodyPr wrap="square" rtlCol="0">
            <a:spAutoFit/>
          </a:bodyPr>
          <a:lstStyle/>
          <a:p>
            <a:pPr algn="ctr"/>
            <a:r>
              <a:rPr lang="pt-BR" sz="2400" b="1" dirty="0" smtClean="0">
                <a:solidFill>
                  <a:srgbClr val="FFFF00"/>
                </a:solidFill>
                <a:effectLst>
                  <a:outerShdw blurRad="38100" dist="38100" dir="2700000" algn="tl">
                    <a:srgbClr val="000000">
                      <a:alpha val="43137"/>
                    </a:srgbClr>
                  </a:outerShdw>
                </a:effectLst>
              </a:rPr>
              <a:t>VOTO DA APOSTASIA PELA</a:t>
            </a:r>
          </a:p>
          <a:p>
            <a:pPr algn="ctr"/>
            <a:r>
              <a:rPr lang="pt-BR" sz="2400" b="1" dirty="0" smtClean="0">
                <a:solidFill>
                  <a:srgbClr val="FFFF00"/>
                </a:solidFill>
                <a:effectLst>
                  <a:outerShdw blurRad="38100" dist="38100" dir="2700000" algn="tl">
                    <a:srgbClr val="000000">
                      <a:alpha val="43137"/>
                    </a:srgbClr>
                  </a:outerShdw>
                </a:effectLst>
              </a:rPr>
              <a:t>DIVISÃO SUL AMERICANA</a:t>
            </a:r>
          </a:p>
          <a:p>
            <a:pPr algn="ctr"/>
            <a:r>
              <a:rPr lang="pt-BR" sz="2400" b="1" dirty="0" smtClean="0">
                <a:solidFill>
                  <a:srgbClr val="FFFF00"/>
                </a:solidFill>
                <a:effectLst>
                  <a:outerShdw blurRad="38100" dist="38100" dir="2700000" algn="tl">
                    <a:srgbClr val="000000">
                      <a:alpha val="43137"/>
                    </a:srgbClr>
                  </a:outerShdw>
                </a:effectLst>
              </a:rPr>
              <a:t>A RESPEITO DA TRINDADE</a:t>
            </a:r>
          </a:p>
          <a:p>
            <a:pPr algn="ctr"/>
            <a:r>
              <a:rPr lang="pt-BR" sz="2400" b="1" dirty="0" smtClean="0">
                <a:solidFill>
                  <a:srgbClr val="FFFF00"/>
                </a:solidFill>
                <a:effectLst>
                  <a:outerShdw blurRad="38100" dist="38100" dir="2700000" algn="tl">
                    <a:srgbClr val="000000">
                      <a:alpha val="43137"/>
                    </a:srgbClr>
                  </a:outerShdw>
                </a:effectLst>
              </a:rPr>
              <a:t>E A NATUREZA DE CRISTO</a:t>
            </a:r>
          </a:p>
          <a:p>
            <a:endParaRPr lang="pt-BR" sz="2400" b="1" dirty="0" smtClean="0">
              <a:solidFill>
                <a:srgbClr val="FFFF00"/>
              </a:solidFill>
              <a:effectLst>
                <a:outerShdw blurRad="38100" dist="38100" dir="2700000" algn="tl">
                  <a:srgbClr val="000000">
                    <a:alpha val="43137"/>
                  </a:srgbClr>
                </a:outerShdw>
              </a:effectLst>
            </a:endParaRPr>
          </a:p>
          <a:p>
            <a:endParaRPr lang="pt-BR" sz="2400" b="1" dirty="0">
              <a:solidFill>
                <a:srgbClr val="FFFF00"/>
              </a:solidFill>
              <a:effectLst>
                <a:outerShdw blurRad="38100" dist="38100" dir="2700000" algn="tl">
                  <a:srgbClr val="000000">
                    <a:alpha val="43137"/>
                  </a:srgbClr>
                </a:outerShdw>
              </a:effectLst>
            </a:endParaRPr>
          </a:p>
        </p:txBody>
      </p:sp>
      <p:sp>
        <p:nvSpPr>
          <p:cNvPr id="6" name="Retângulo 5"/>
          <p:cNvSpPr/>
          <p:nvPr/>
        </p:nvSpPr>
        <p:spPr>
          <a:xfrm>
            <a:off x="142844" y="1500174"/>
            <a:ext cx="3571900" cy="51435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rPr>
              <a:t>“...Não recomendamos as atividades de qualquer ministério, grupo ou pessoa que se sente na liberdade de </a:t>
            </a:r>
          </a:p>
          <a:p>
            <a:pPr algn="ctr"/>
            <a:r>
              <a:rPr lang="pt-BR" sz="2000" b="1" dirty="0" smtClean="0">
                <a:solidFill>
                  <a:schemeClr val="tx1"/>
                </a:solidFill>
                <a:effectLst>
                  <a:outerShdw blurRad="38100" dist="38100" dir="2700000" algn="tl">
                    <a:srgbClr val="000000">
                      <a:alpha val="43137"/>
                    </a:srgbClr>
                  </a:outerShdw>
                </a:effectLst>
              </a:rPr>
              <a:t>(1) Difamar a igreja de forma pública ou privada; ou </a:t>
            </a:r>
          </a:p>
          <a:p>
            <a:pPr algn="ctr"/>
            <a:r>
              <a:rPr lang="pt-BR" sz="2000" b="1" dirty="0" smtClean="0">
                <a:solidFill>
                  <a:schemeClr val="tx1"/>
                </a:solidFill>
                <a:effectLst>
                  <a:outerShdw blurRad="38100" dist="38100" dir="2700000" algn="tl">
                    <a:srgbClr val="000000">
                      <a:alpha val="43137"/>
                    </a:srgbClr>
                  </a:outerShdw>
                </a:effectLst>
              </a:rPr>
              <a:t>(2) Promover teorias doutrinárias em desacordo com as 28 Crenças Fundamentais da IASD, tais como o </a:t>
            </a:r>
            <a:r>
              <a:rPr lang="pt-BR" sz="2000" b="1" dirty="0" err="1" smtClean="0">
                <a:solidFill>
                  <a:srgbClr val="C00000"/>
                </a:solidFill>
                <a:effectLst>
                  <a:outerShdw blurRad="38100" dist="38100" dir="2700000" algn="tl">
                    <a:srgbClr val="000000">
                      <a:alpha val="43137"/>
                    </a:srgbClr>
                  </a:outerShdw>
                </a:effectLst>
              </a:rPr>
              <a:t>antitrinitarismo</a:t>
            </a:r>
            <a:r>
              <a:rPr lang="pt-BR" sz="2000" b="1" dirty="0" smtClean="0">
                <a:solidFill>
                  <a:srgbClr val="C00000"/>
                </a:solidFill>
                <a:effectLst>
                  <a:outerShdw blurRad="38100" dist="38100" dir="2700000" algn="tl">
                    <a:srgbClr val="000000">
                      <a:alpha val="43137"/>
                    </a:srgbClr>
                  </a:outerShdw>
                </a:effectLst>
              </a:rPr>
              <a:t> e a negação da personalidade do Espírito Santo, ou o perfeccionismo e a teoria de que Cristo veio com uma natureza humana moral e espiritualmente caída</a:t>
            </a:r>
            <a:r>
              <a:rPr lang="pt-BR" sz="2000" b="1" dirty="0" smtClean="0">
                <a:solidFill>
                  <a:schemeClr val="tx1"/>
                </a:solidFill>
                <a:effectLst>
                  <a:outerShdw blurRad="38100" dist="38100" dir="2700000" algn="tl">
                    <a:srgbClr val="000000">
                      <a:alpha val="43137"/>
                    </a:srgbClr>
                  </a:outerShdw>
                </a:effectLst>
              </a:rPr>
              <a:t>, ...” </a:t>
            </a:r>
            <a:endParaRPr lang="pt-BR" sz="2000" b="1" dirty="0">
              <a:solidFill>
                <a:schemeClr val="tx1"/>
              </a:solidFill>
              <a:effectLst>
                <a:outerShdw blurRad="38100" dist="38100" dir="2700000" algn="tl">
                  <a:srgbClr val="000000">
                    <a:alpha val="43137"/>
                  </a:srgbClr>
                </a:outerShdw>
              </a:effectLst>
            </a:endParaRPr>
          </a:p>
        </p:txBody>
      </p:sp>
      <p:sp>
        <p:nvSpPr>
          <p:cNvPr id="7" name="Seta para a direita 6"/>
          <p:cNvSpPr/>
          <p:nvPr/>
        </p:nvSpPr>
        <p:spPr>
          <a:xfrm>
            <a:off x="4214810" y="4214818"/>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tx1"/>
                </a:solidFill>
                <a:effectLst>
                  <a:outerShdw blurRad="38100" dist="38100" dir="2700000" algn="tl">
                    <a:srgbClr val="000000">
                      <a:alpha val="43137"/>
                    </a:srgbClr>
                  </a:outerShdw>
                </a:effectLst>
              </a:rPr>
              <a:t>O TESTEMUNHO QUE JESUS DEU DE SATANÁS</a:t>
            </a:r>
          </a:p>
          <a:p>
            <a:pPr algn="ctr"/>
            <a:endParaRPr lang="pt-BR" sz="2800" b="1" dirty="0">
              <a:solidFill>
                <a:schemeClr val="tx1"/>
              </a:solidFill>
              <a:effectLst>
                <a:outerShdw blurRad="38100" dist="38100" dir="2700000" algn="tl">
                  <a:srgbClr val="000000">
                    <a:alpha val="43137"/>
                  </a:srgbClr>
                </a:outerShdw>
              </a:effectLst>
            </a:endParaRPr>
          </a:p>
          <a:p>
            <a:pPr algn="ctr"/>
            <a:r>
              <a:rPr lang="pt-BR" sz="2800" b="1" dirty="0" smtClean="0">
                <a:solidFill>
                  <a:schemeClr val="tx1"/>
                </a:solidFill>
                <a:effectLst>
                  <a:outerShdw blurRad="38100" dist="38100" dir="2700000" algn="tl">
                    <a:srgbClr val="000000">
                      <a:alpha val="43137"/>
                    </a:srgbClr>
                  </a:outerShdw>
                </a:effectLst>
              </a:rPr>
              <a:t>“E voltaram os setenta com alegria, dizendo: Senhor, pelo teu nome, até os demônios se nos sujeitam.  E disse-lhes: </a:t>
            </a:r>
            <a:r>
              <a:rPr lang="pt-BR" sz="2800" b="1" dirty="0" smtClean="0">
                <a:solidFill>
                  <a:srgbClr val="FF0000"/>
                </a:solidFill>
                <a:effectLst>
                  <a:outerShdw blurRad="38100" dist="38100" dir="2700000" algn="tl">
                    <a:srgbClr val="000000">
                      <a:alpha val="43137"/>
                    </a:srgbClr>
                  </a:outerShdw>
                </a:effectLst>
              </a:rPr>
              <a:t>Eu via Satanás, como raio, cair do céu</a:t>
            </a:r>
            <a:r>
              <a:rPr lang="pt-BR" sz="2800" b="1" dirty="0" smtClean="0">
                <a:solidFill>
                  <a:schemeClr val="tx1"/>
                </a:solidFill>
                <a:effectLst>
                  <a:outerShdw blurRad="38100" dist="38100" dir="2700000" algn="tl">
                    <a:srgbClr val="000000">
                      <a:alpha val="43137"/>
                    </a:srgbClr>
                  </a:outerShdw>
                </a:effectLst>
              </a:rPr>
              <a:t>.”</a:t>
            </a:r>
          </a:p>
          <a:p>
            <a:pPr algn="ctr"/>
            <a:r>
              <a:rPr lang="pt-BR" sz="2800" b="1" dirty="0" smtClean="0">
                <a:solidFill>
                  <a:schemeClr val="tx1"/>
                </a:solidFill>
                <a:effectLst>
                  <a:outerShdw blurRad="38100" dist="38100" dir="2700000" algn="tl">
                    <a:srgbClr val="000000">
                      <a:alpha val="43137"/>
                    </a:srgbClr>
                  </a:outerShdw>
                </a:effectLst>
              </a:rPr>
              <a:t>Lucas 10:17-18.</a:t>
            </a:r>
            <a:endParaRPr lang="pt-BR" sz="28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descr="CAPA_E~1.JPG"/>
          <p:cNvPicPr>
            <a:picLocks noChangeAspect="1"/>
          </p:cNvPicPr>
          <p:nvPr/>
        </p:nvPicPr>
        <p:blipFill>
          <a:blip r:embed="rId2"/>
          <a:stretch>
            <a:fillRect/>
          </a:stretch>
        </p:blipFill>
        <p:spPr>
          <a:xfrm>
            <a:off x="1500166" y="1500174"/>
            <a:ext cx="6096000" cy="4429125"/>
          </a:xfrm>
          <a:prstGeom prst="rect">
            <a:avLst/>
          </a:prstGeom>
        </p:spPr>
      </p:pic>
      <p:sp>
        <p:nvSpPr>
          <p:cNvPr id="5" name="CaixaDeTexto 4"/>
          <p:cNvSpPr txBox="1"/>
          <p:nvPr/>
        </p:nvSpPr>
        <p:spPr>
          <a:xfrm>
            <a:off x="0" y="0"/>
            <a:ext cx="9014905" cy="1569660"/>
          </a:xfrm>
          <a:prstGeom prst="rect">
            <a:avLst/>
          </a:prstGeom>
          <a:noFill/>
        </p:spPr>
        <p:txBody>
          <a:bodyPr wrap="square" rtlCol="0">
            <a:spAutoFit/>
          </a:bodyPr>
          <a:lstStyle/>
          <a:p>
            <a:pPr algn="ctr"/>
            <a:r>
              <a:rPr lang="pt-BR" sz="2400" b="1" dirty="0" smtClean="0">
                <a:solidFill>
                  <a:srgbClr val="FFFF00"/>
                </a:solidFill>
                <a:effectLst>
                  <a:outerShdw blurRad="38100" dist="38100" dir="2700000" algn="tl">
                    <a:srgbClr val="000000">
                      <a:alpha val="43137"/>
                    </a:srgbClr>
                  </a:outerShdw>
                </a:effectLst>
              </a:rPr>
              <a:t>LIVRO “ESTUDOS BÍBLICOS” (CPB) CONFIRMA QUE CRISTO VEIO</a:t>
            </a:r>
          </a:p>
          <a:p>
            <a:pPr algn="ctr"/>
            <a:r>
              <a:rPr lang="pt-BR" sz="2400" b="1" dirty="0" smtClean="0">
                <a:solidFill>
                  <a:srgbClr val="FFFF00"/>
                </a:solidFill>
                <a:effectLst>
                  <a:outerShdw blurRad="38100" dist="38100" dir="2700000" algn="tl">
                    <a:srgbClr val="000000">
                      <a:alpha val="43137"/>
                    </a:srgbClr>
                  </a:outerShdw>
                </a:effectLst>
              </a:rPr>
              <a:t>COM A NATUREZA  DE ADÃO DEPOIS DO PECADO, UMA </a:t>
            </a:r>
          </a:p>
          <a:p>
            <a:pPr algn="ctr"/>
            <a:r>
              <a:rPr lang="pt-BR" sz="2400" b="1" dirty="0" smtClean="0">
                <a:solidFill>
                  <a:srgbClr val="FFFF00"/>
                </a:solidFill>
                <a:effectLst>
                  <a:outerShdw blurRad="38100" dist="38100" dir="2700000" algn="tl">
                    <a:srgbClr val="000000">
                      <a:alpha val="43137"/>
                    </a:srgbClr>
                  </a:outerShdw>
                </a:effectLst>
              </a:rPr>
              <a:t>AFIRMAÇÃO QUE CONTRARIA ABERTAMENTE O QUE A </a:t>
            </a:r>
          </a:p>
          <a:p>
            <a:pPr algn="ctr"/>
            <a:r>
              <a:rPr lang="pt-BR" sz="2400" b="1" dirty="0" smtClean="0">
                <a:solidFill>
                  <a:srgbClr val="FFFF00"/>
                </a:solidFill>
                <a:effectLst>
                  <a:outerShdw blurRad="38100" dist="38100" dir="2700000" algn="tl">
                    <a:srgbClr val="000000">
                      <a:alpha val="43137"/>
                    </a:srgbClr>
                  </a:outerShdw>
                </a:effectLst>
              </a:rPr>
              <a:t>IASD ESTÁ ATUALMENTE ENSINANDO.</a:t>
            </a:r>
          </a:p>
        </p:txBody>
      </p:sp>
      <p:sp>
        <p:nvSpPr>
          <p:cNvPr id="6" name="CaixaDeTexto 5"/>
          <p:cNvSpPr txBox="1"/>
          <p:nvPr/>
        </p:nvSpPr>
        <p:spPr>
          <a:xfrm>
            <a:off x="285720" y="5929330"/>
            <a:ext cx="8433719" cy="707886"/>
          </a:xfrm>
          <a:prstGeom prst="rect">
            <a:avLst/>
          </a:prstGeom>
          <a:noFill/>
        </p:spPr>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rPr>
              <a:t>No livro Estudos Bíblicos (capa azul), não se menciona o ano, mas acredito ser</a:t>
            </a:r>
          </a:p>
          <a:p>
            <a:r>
              <a:rPr lang="pt-BR" sz="2000" b="1" dirty="0" smtClean="0">
                <a:solidFill>
                  <a:schemeClr val="bg1"/>
                </a:solidFill>
                <a:effectLst>
                  <a:outerShdw blurRad="38100" dist="38100" dir="2700000" algn="tl">
                    <a:srgbClr val="000000">
                      <a:alpha val="43137"/>
                    </a:srgbClr>
                  </a:outerShdw>
                </a:effectLst>
              </a:rPr>
              <a:t>anterior à edição de 1979.</a:t>
            </a:r>
            <a:endParaRPr lang="pt-BR"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descr="vidasempecado recortado.JPG"/>
          <p:cNvPicPr>
            <a:picLocks noChangeAspect="1"/>
          </p:cNvPicPr>
          <p:nvPr/>
        </p:nvPicPr>
        <p:blipFill>
          <a:blip r:embed="rId2"/>
          <a:stretch>
            <a:fillRect/>
          </a:stretch>
        </p:blipFill>
        <p:spPr>
          <a:xfrm>
            <a:off x="0" y="0"/>
            <a:ext cx="9144000" cy="6858000"/>
          </a:xfrm>
          <a:prstGeom prst="rect">
            <a:avLst/>
          </a:prstGeom>
        </p:spPr>
      </p:pic>
      <p:sp>
        <p:nvSpPr>
          <p:cNvPr id="5" name="AutoShape 3"/>
          <p:cNvSpPr>
            <a:spLocks noChangeArrowheads="1"/>
          </p:cNvSpPr>
          <p:nvPr/>
        </p:nvSpPr>
        <p:spPr bwMode="auto">
          <a:xfrm rot="10800000" flipV="1">
            <a:off x="5357815" y="4071942"/>
            <a:ext cx="3571899" cy="357190"/>
          </a:xfrm>
          <a:prstGeom prst="roundRect">
            <a:avLst>
              <a:gd name="adj" fmla="val 16667"/>
            </a:avLst>
          </a:prstGeom>
          <a:noFill/>
          <a:ln w="76200">
            <a:solidFill>
              <a:srgbClr val="FF0000"/>
            </a:solidFill>
            <a:round/>
            <a:headEnd/>
            <a:tailEnd/>
          </a:ln>
        </p:spPr>
        <p:txBody>
          <a:bodyPr wrap="none" anchor="ctr"/>
          <a:lstStyle/>
          <a:p>
            <a:endParaRPr lang="pt-BR"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descr="E:\estudo - sinagoga de satanás -2\Jesus não é Filho de Deus\1510559_1401549066782690_2114682201_n.jpg"/>
          <p:cNvPicPr>
            <a:picLocks noChangeAspect="1" noChangeArrowheads="1"/>
          </p:cNvPicPr>
          <p:nvPr/>
        </p:nvPicPr>
        <p:blipFill>
          <a:blip r:embed="rId3"/>
          <a:srcRect/>
          <a:stretch>
            <a:fillRect/>
          </a:stretch>
        </p:blipFill>
        <p:spPr bwMode="auto">
          <a:xfrm>
            <a:off x="0" y="1"/>
            <a:ext cx="9143999"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074" name="Picture 2" descr="E:\estudo - sinagoga de satanás -2\Jesus não é Filho de Deus\1896743_1401549110116019_1118250158_n.jpg"/>
          <p:cNvPicPr>
            <a:picLocks noChangeAspect="1" noChangeArrowheads="1"/>
          </p:cNvPicPr>
          <p:nvPr/>
        </p:nvPicPr>
        <p:blipFill>
          <a:blip r:embed="rId3"/>
          <a:srcRect/>
          <a:stretch>
            <a:fillRect/>
          </a:stretch>
        </p:blipFill>
        <p:spPr bwMode="auto">
          <a:xfrm>
            <a:off x="0" y="1"/>
            <a:ext cx="9143999" cy="6858000"/>
          </a:xfrm>
          <a:prstGeom prst="rect">
            <a:avLst/>
          </a:prstGeom>
          <a:noFill/>
        </p:spPr>
      </p:pic>
      <p:sp>
        <p:nvSpPr>
          <p:cNvPr id="5" name="CaixaDeTexto 4"/>
          <p:cNvSpPr txBox="1"/>
          <p:nvPr/>
        </p:nvSpPr>
        <p:spPr>
          <a:xfrm>
            <a:off x="4714876" y="0"/>
            <a:ext cx="4429124" cy="707886"/>
          </a:xfrm>
          <a:prstGeom prst="rect">
            <a:avLst/>
          </a:prstGeom>
          <a:noFill/>
        </p:spPr>
        <p:txBody>
          <a:bodyPr wrap="square" rtlCol="0">
            <a:spAutoFit/>
          </a:bodyPr>
          <a:lstStyle/>
          <a:p>
            <a:r>
              <a:rPr lang="pt-BR" sz="2000" b="1" dirty="0" smtClean="0">
                <a:effectLst>
                  <a:outerShdw blurRad="38100" dist="38100" dir="2700000" algn="tl">
                    <a:srgbClr val="000000">
                      <a:alpha val="43137"/>
                    </a:srgbClr>
                  </a:outerShdw>
                </a:effectLst>
              </a:rPr>
              <a:t>Fonte: Revista Adventista (Fevereiro de 2008), Pastor Manuel Xavier de Lima.</a:t>
            </a:r>
            <a:endParaRPr lang="pt-BR"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098" name="Picture 2" descr="E:\estudo - sinagoga de satanás -2\Jesus não é Filho de Deus\10001498_1401549053449358_1719473198_n.jpg"/>
          <p:cNvPicPr>
            <a:picLocks noChangeAspect="1" noChangeArrowheads="1"/>
          </p:cNvPicPr>
          <p:nvPr/>
        </p:nvPicPr>
        <p:blipFill>
          <a:blip r:embed="rId3"/>
          <a:srcRect/>
          <a:stretch>
            <a:fillRect/>
          </a:stretch>
        </p:blipFill>
        <p:spPr bwMode="auto">
          <a:xfrm>
            <a:off x="0" y="1"/>
            <a:ext cx="9143999"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122" name="Picture 2" descr="E:\estudo - sinagoga de satanás -2\Jesus não é Filho de Deus\jesus.jpg"/>
          <p:cNvPicPr>
            <a:picLocks noChangeAspect="1" noChangeArrowheads="1"/>
          </p:cNvPicPr>
          <p:nvPr/>
        </p:nvPicPr>
        <p:blipFill>
          <a:blip r:embed="rId3"/>
          <a:srcRect/>
          <a:stretch>
            <a:fillRect/>
          </a:stretch>
        </p:blipFill>
        <p:spPr bwMode="auto">
          <a:xfrm>
            <a:off x="0" y="1"/>
            <a:ext cx="9143999"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146" name="Picture 2" descr="E:\estudo - sinagoga de satanás -2\Jesus não é Filho de Deus\jesus1.jpg"/>
          <p:cNvPicPr>
            <a:picLocks noChangeAspect="1" noChangeArrowheads="1"/>
          </p:cNvPicPr>
          <p:nvPr/>
        </p:nvPicPr>
        <p:blipFill>
          <a:blip r:embed="rId3"/>
          <a:srcRect/>
          <a:stretch>
            <a:fillRect/>
          </a:stretch>
        </p:blipFill>
        <p:spPr bwMode="auto">
          <a:xfrm>
            <a:off x="0" y="1"/>
            <a:ext cx="9143999"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solidFill>
                  <a:schemeClr val="tx1"/>
                </a:solidFill>
                <a:effectLst>
                  <a:outerShdw blurRad="38100" dist="38100" dir="2700000" algn="tl">
                    <a:srgbClr val="000000">
                      <a:alpha val="43137"/>
                    </a:srgbClr>
                  </a:outerShdw>
                </a:effectLst>
              </a:rPr>
              <a:t>O QUE SATANÁS E SEUS ANJOS NÃO QUEREM QUE VOCÊ SAIBA?</a:t>
            </a:r>
          </a:p>
          <a:p>
            <a:pPr algn="ctr"/>
            <a:endParaRPr lang="pt-BR" sz="2800" b="1" dirty="0" smtClean="0">
              <a:solidFill>
                <a:schemeClr val="tx1"/>
              </a:solidFill>
              <a:effectLst>
                <a:outerShdw blurRad="38100" dist="38100" dir="2700000" algn="tl">
                  <a:srgbClr val="000000">
                    <a:alpha val="43137"/>
                  </a:srgbClr>
                </a:outerShdw>
              </a:effectLst>
            </a:endParaRPr>
          </a:p>
          <a:p>
            <a:pPr algn="ctr"/>
            <a:r>
              <a:rPr lang="pt-BR" sz="2800" b="1" dirty="0" smtClean="0">
                <a:solidFill>
                  <a:schemeClr val="tx1"/>
                </a:solidFill>
                <a:effectLst>
                  <a:outerShdw blurRad="38100" dist="38100" dir="2700000" algn="tl">
                    <a:srgbClr val="000000">
                      <a:alpha val="43137"/>
                    </a:srgbClr>
                  </a:outerShdw>
                </a:effectLst>
              </a:rPr>
              <a:t>“Anjos foram expulsos do céu, porque eles não quiseram trabalhar em harmonia com Deus.  Caíram de sua elevada posição porque desejam ser exaltados.  Chegaram a esta situação porque se esqueceram que sua beleza de personalidade e caráter viera do Senhor Jesus.   </a:t>
            </a:r>
            <a:r>
              <a:rPr lang="pt-BR" sz="2800" b="1" dirty="0" smtClean="0">
                <a:solidFill>
                  <a:srgbClr val="FF0000"/>
                </a:solidFill>
                <a:effectLst>
                  <a:outerShdw blurRad="38100" dist="38100" dir="2700000" algn="tl">
                    <a:srgbClr val="000000">
                      <a:alpha val="43137"/>
                    </a:srgbClr>
                  </a:outerShdw>
                </a:effectLst>
              </a:rPr>
              <a:t>Este fato os anjos [caídos] iriam obscurecer,</a:t>
            </a:r>
            <a:r>
              <a:rPr lang="pt-BR" sz="2800" b="1" dirty="0" smtClean="0">
                <a:solidFill>
                  <a:schemeClr val="tx1"/>
                </a:solidFill>
                <a:effectLst>
                  <a:outerShdw blurRad="38100" dist="38100" dir="2700000" algn="tl">
                    <a:srgbClr val="000000">
                      <a:alpha val="43137"/>
                    </a:srgbClr>
                  </a:outerShdw>
                </a:effectLst>
              </a:rPr>
              <a:t> </a:t>
            </a:r>
            <a:r>
              <a:rPr lang="pt-BR" sz="3600" b="1" u="sng" dirty="0" smtClean="0">
                <a:solidFill>
                  <a:srgbClr val="FF0000"/>
                </a:solidFill>
                <a:effectLst>
                  <a:outerShdw blurRad="38100" dist="38100" dir="2700000" algn="tl">
                    <a:srgbClr val="000000">
                      <a:alpha val="43137"/>
                    </a:srgbClr>
                  </a:outerShdw>
                </a:effectLst>
              </a:rPr>
              <a:t>que Cristo foi o único Filho gerado de Deus</a:t>
            </a:r>
            <a:r>
              <a:rPr lang="pt-BR" sz="2800" b="1" dirty="0" smtClean="0">
                <a:solidFill>
                  <a:schemeClr val="tx1"/>
                </a:solidFill>
                <a:effectLst>
                  <a:outerShdw blurRad="38100" dist="38100" dir="2700000" algn="tl">
                    <a:srgbClr val="000000">
                      <a:alpha val="43137"/>
                    </a:srgbClr>
                  </a:outerShdw>
                </a:effectLst>
              </a:rPr>
              <a:t>, e eles decidiram que não iriam consultar a Cristo.”  Ellen G. White, </a:t>
            </a:r>
            <a:r>
              <a:rPr lang="pt-BR" sz="2800" b="1" dirty="0" err="1" smtClean="0">
                <a:solidFill>
                  <a:schemeClr val="tx1"/>
                </a:solidFill>
                <a:effectLst>
                  <a:outerShdw blurRad="38100" dist="38100" dir="2700000" algn="tl">
                    <a:srgbClr val="000000">
                      <a:alpha val="43137"/>
                    </a:srgbClr>
                  </a:outerShdw>
                </a:effectLst>
              </a:rPr>
              <a:t>This</a:t>
            </a:r>
            <a:r>
              <a:rPr lang="pt-BR" sz="2800" b="1" dirty="0" smtClean="0">
                <a:solidFill>
                  <a:schemeClr val="tx1"/>
                </a:solidFill>
                <a:effectLst>
                  <a:outerShdw blurRad="38100" dist="38100" dir="2700000" algn="tl">
                    <a:srgbClr val="000000">
                      <a:alpha val="43137"/>
                    </a:srgbClr>
                  </a:outerShdw>
                </a:effectLst>
              </a:rPr>
              <a:t> Day </a:t>
            </a:r>
            <a:r>
              <a:rPr lang="pt-BR" sz="2800" b="1" dirty="0" err="1" smtClean="0">
                <a:solidFill>
                  <a:schemeClr val="tx1"/>
                </a:solidFill>
                <a:effectLst>
                  <a:outerShdw blurRad="38100" dist="38100" dir="2700000" algn="tl">
                    <a:srgbClr val="000000">
                      <a:alpha val="43137"/>
                    </a:srgbClr>
                  </a:outerShdw>
                </a:effectLst>
              </a:rPr>
              <a:t>Whit</a:t>
            </a:r>
            <a:r>
              <a:rPr lang="pt-BR" sz="2800" b="1" dirty="0" smtClean="0">
                <a:solidFill>
                  <a:schemeClr val="tx1"/>
                </a:solidFill>
                <a:effectLst>
                  <a:outerShdw blurRad="38100" dist="38100" dir="2700000" algn="tl">
                    <a:srgbClr val="000000">
                      <a:alpha val="43137"/>
                    </a:srgbClr>
                  </a:outerShdw>
                </a:effectLst>
              </a:rPr>
              <a:t> </a:t>
            </a:r>
            <a:r>
              <a:rPr lang="pt-BR" sz="2800" b="1" dirty="0" err="1" smtClean="0">
                <a:solidFill>
                  <a:schemeClr val="tx1"/>
                </a:solidFill>
                <a:effectLst>
                  <a:outerShdw blurRad="38100" dist="38100" dir="2700000" algn="tl">
                    <a:srgbClr val="000000">
                      <a:alpha val="43137"/>
                    </a:srgbClr>
                  </a:outerShdw>
                </a:effectLst>
              </a:rPr>
              <a:t>God</a:t>
            </a:r>
            <a:r>
              <a:rPr lang="pt-BR" sz="2800" b="1" dirty="0" smtClean="0">
                <a:solidFill>
                  <a:schemeClr val="tx1"/>
                </a:solidFill>
                <a:effectLst>
                  <a:outerShdw blurRad="38100" dist="38100" dir="2700000" algn="tl">
                    <a:srgbClr val="000000">
                      <a:alpha val="43137"/>
                    </a:srgbClr>
                  </a:outerShdw>
                </a:effectLst>
              </a:rPr>
              <a:t>, p. 128.</a:t>
            </a:r>
            <a:endParaRPr lang="pt-BR" sz="28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Picture 3" descr="19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CaixaDeTexto 4"/>
          <p:cNvSpPr txBox="1"/>
          <p:nvPr/>
        </p:nvSpPr>
        <p:spPr>
          <a:xfrm>
            <a:off x="357158" y="714356"/>
            <a:ext cx="4524124" cy="1815882"/>
          </a:xfrm>
          <a:prstGeom prst="rect">
            <a:avLst/>
          </a:prstGeom>
          <a:noFill/>
        </p:spPr>
        <p:txBody>
          <a:bodyPr wrap="none" rtlCol="0">
            <a:spAutoFit/>
          </a:bodyPr>
          <a:lstStyle/>
          <a:p>
            <a:r>
              <a:rPr lang="pt-BR" sz="2800" b="1" dirty="0" smtClean="0">
                <a:solidFill>
                  <a:schemeClr val="bg1"/>
                </a:solidFill>
                <a:effectLst>
                  <a:outerShdw blurRad="38100" dist="38100" dir="2700000" algn="tl">
                    <a:srgbClr val="000000">
                      <a:alpha val="43137"/>
                    </a:srgbClr>
                  </a:outerShdw>
                </a:effectLst>
              </a:rPr>
              <a:t>“Qualquer que confessar que</a:t>
            </a:r>
          </a:p>
          <a:p>
            <a:r>
              <a:rPr lang="pt-BR" sz="2800" b="1" u="sng" dirty="0" smtClean="0">
                <a:solidFill>
                  <a:srgbClr val="FFFF00"/>
                </a:solidFill>
                <a:effectLst>
                  <a:outerShdw blurRad="38100" dist="38100" dir="2700000" algn="tl">
                    <a:srgbClr val="000000">
                      <a:alpha val="43137"/>
                    </a:srgbClr>
                  </a:outerShdw>
                </a:effectLst>
              </a:rPr>
              <a:t>Jesus é o Filho de Deus</a:t>
            </a:r>
            <a:r>
              <a:rPr lang="pt-BR" sz="2800" b="1" dirty="0" smtClean="0">
                <a:solidFill>
                  <a:schemeClr val="bg1"/>
                </a:solidFill>
                <a:effectLst>
                  <a:outerShdw blurRad="38100" dist="38100" dir="2700000" algn="tl">
                    <a:srgbClr val="000000">
                      <a:alpha val="43137"/>
                    </a:srgbClr>
                  </a:outerShdw>
                </a:effectLst>
              </a:rPr>
              <a:t>, Deus</a:t>
            </a:r>
          </a:p>
          <a:p>
            <a:r>
              <a:rPr lang="pt-BR" sz="2800" b="1" dirty="0" smtClean="0">
                <a:solidFill>
                  <a:schemeClr val="bg1"/>
                </a:solidFill>
                <a:effectLst>
                  <a:outerShdw blurRad="38100" dist="38100" dir="2700000" algn="tl">
                    <a:srgbClr val="000000">
                      <a:alpha val="43137"/>
                    </a:srgbClr>
                  </a:outerShdw>
                </a:effectLst>
              </a:rPr>
              <a:t>está nele, e ele em Deus.”</a:t>
            </a:r>
          </a:p>
          <a:p>
            <a:r>
              <a:rPr lang="pt-BR" sz="2800" b="1" dirty="0" smtClean="0">
                <a:solidFill>
                  <a:schemeClr val="bg1"/>
                </a:solidFill>
                <a:effectLst>
                  <a:outerShdw blurRad="38100" dist="38100" dir="2700000" algn="tl">
                    <a:srgbClr val="000000">
                      <a:alpha val="43137"/>
                    </a:srgbClr>
                  </a:outerShdw>
                </a:effectLst>
              </a:rPr>
              <a:t>I João 4:15</a:t>
            </a:r>
            <a:endParaRPr lang="pt-BR" sz="2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DSC09810.JPG"/>
          <p:cNvPicPr>
            <a:picLocks noChangeAspect="1"/>
          </p:cNvPicPr>
          <p:nvPr/>
        </p:nvPicPr>
        <p:blipFill>
          <a:blip r:embed="rId2"/>
          <a:stretch>
            <a:fillRect/>
          </a:stretch>
        </p:blipFill>
        <p:spPr>
          <a:xfrm>
            <a:off x="0" y="0"/>
            <a:ext cx="9144000" cy="6858000"/>
          </a:xfrm>
          <a:prstGeom prst="rect">
            <a:avLst/>
          </a:prstGeom>
        </p:spPr>
      </p:pic>
      <p:sp>
        <p:nvSpPr>
          <p:cNvPr id="6" name="CaixaDeTexto 5"/>
          <p:cNvSpPr txBox="1"/>
          <p:nvPr/>
        </p:nvSpPr>
        <p:spPr>
          <a:xfrm>
            <a:off x="500034" y="0"/>
            <a:ext cx="8281241" cy="830997"/>
          </a:xfrm>
          <a:prstGeom prst="rect">
            <a:avLst/>
          </a:prstGeom>
          <a:noFill/>
        </p:spPr>
        <p:txBody>
          <a:bodyPr wrap="square" rtlCol="0">
            <a:spAutoFit/>
          </a:bodyPr>
          <a:lstStyle/>
          <a:p>
            <a:r>
              <a:rPr lang="pt-BR" sz="2400" b="1" dirty="0" smtClean="0">
                <a:effectLst>
                  <a:outerShdw blurRad="38100" dist="38100" dir="2700000" algn="tl">
                    <a:srgbClr val="000000">
                      <a:alpha val="43137"/>
                    </a:srgbClr>
                  </a:outerShdw>
                </a:effectLst>
              </a:rPr>
              <a:t>“Quem é que vence o mundo, senão aquele que crê </a:t>
            </a:r>
            <a:r>
              <a:rPr lang="pt-BR" sz="2400" b="1" u="sng" dirty="0" smtClean="0">
                <a:solidFill>
                  <a:srgbClr val="FF0000"/>
                </a:solidFill>
                <a:effectLst>
                  <a:outerShdw blurRad="38100" dist="38100" dir="2700000" algn="tl">
                    <a:srgbClr val="000000">
                      <a:alpha val="43137"/>
                    </a:srgbClr>
                  </a:outerShdw>
                </a:effectLst>
              </a:rPr>
              <a:t>que Jesus é</a:t>
            </a:r>
          </a:p>
          <a:p>
            <a:r>
              <a:rPr lang="pt-BR" sz="2400" b="1" u="sng" dirty="0" smtClean="0">
                <a:solidFill>
                  <a:srgbClr val="FF0000"/>
                </a:solidFill>
                <a:effectLst>
                  <a:outerShdw blurRad="38100" dist="38100" dir="2700000" algn="tl">
                    <a:srgbClr val="000000">
                      <a:alpha val="43137"/>
                    </a:srgbClr>
                  </a:outerShdw>
                </a:effectLst>
              </a:rPr>
              <a:t>o Filho de Deus</a:t>
            </a:r>
            <a:r>
              <a:rPr lang="pt-BR" sz="2400" b="1" dirty="0" smtClean="0">
                <a:solidFill>
                  <a:srgbClr val="FF0000"/>
                </a:solidFill>
                <a:effectLst>
                  <a:outerShdw blurRad="38100" dist="38100" dir="2700000" algn="tl">
                    <a:srgbClr val="000000">
                      <a:alpha val="43137"/>
                    </a:srgbClr>
                  </a:outerShdw>
                </a:effectLst>
              </a:rPr>
              <a:t>.” </a:t>
            </a:r>
            <a:r>
              <a:rPr lang="pt-BR" sz="2400" b="1" dirty="0" smtClean="0">
                <a:effectLst>
                  <a:outerShdw blurRad="38100" dist="38100" dir="2700000" algn="tl">
                    <a:srgbClr val="000000">
                      <a:alpha val="43137"/>
                    </a:srgbClr>
                  </a:outerShdw>
                </a:effectLst>
              </a:rPr>
              <a:t>I João 5:05.</a:t>
            </a:r>
            <a:endParaRPr lang="pt-BR"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rgbClr val="FF0000"/>
                </a:solidFill>
                <a:effectLst>
                  <a:outerShdw blurRad="38100" dist="38100" dir="2700000" algn="tl">
                    <a:srgbClr val="000000">
                      <a:alpha val="43137"/>
                    </a:srgbClr>
                  </a:outerShdw>
                </a:effectLst>
              </a:rPr>
              <a:t>JESUS É O ARCANJO MIGUEL?</a:t>
            </a:r>
          </a:p>
          <a:p>
            <a:pPr algn="ctr"/>
            <a:endParaRPr lang="pt-BR" sz="2800" b="1" dirty="0">
              <a:solidFill>
                <a:schemeClr val="tx1"/>
              </a:solidFill>
              <a:effectLst>
                <a:outerShdw blurRad="38100" dist="38100" dir="2700000" algn="tl">
                  <a:srgbClr val="000000">
                    <a:alpha val="43137"/>
                  </a:srgbClr>
                </a:outerShdw>
              </a:effectLst>
            </a:endParaRPr>
          </a:p>
          <a:p>
            <a:pPr algn="ctr"/>
            <a:r>
              <a:rPr lang="pt-BR" sz="2400" b="1" u="sng" dirty="0" smtClean="0">
                <a:solidFill>
                  <a:schemeClr val="tx1"/>
                </a:solidFill>
                <a:effectLst>
                  <a:outerShdw blurRad="38100" dist="38100" dir="2700000" algn="tl">
                    <a:srgbClr val="000000">
                      <a:alpha val="43137"/>
                    </a:srgbClr>
                  </a:outerShdw>
                </a:effectLst>
              </a:rPr>
              <a:t>TESTEMUNHO DE ABRAÃO</a:t>
            </a:r>
            <a:endParaRPr lang="pt-BR" sz="2400" b="1" u="sng" dirty="0">
              <a:solidFill>
                <a:schemeClr val="tx1"/>
              </a:solidFill>
              <a:effectLst>
                <a:outerShdw blurRad="38100" dist="38100" dir="2700000" algn="tl">
                  <a:srgbClr val="000000">
                    <a:alpha val="43137"/>
                  </a:srgbClr>
                </a:outerShdw>
              </a:effectLst>
            </a:endParaRPr>
          </a:p>
          <a:p>
            <a:pPr algn="ctr"/>
            <a:endParaRPr lang="pt-BR" sz="2400" b="1" u="sng" dirty="0" smtClean="0">
              <a:solidFill>
                <a:schemeClr val="tx1"/>
              </a:solidFill>
              <a:effectLst>
                <a:outerShdw blurRad="38100" dist="38100" dir="2700000" algn="tl">
                  <a:srgbClr val="000000">
                    <a:alpha val="43137"/>
                  </a:srgbClr>
                </a:outerShdw>
              </a:effectLst>
            </a:endParaRPr>
          </a:p>
          <a:p>
            <a:pPr algn="ctr"/>
            <a:r>
              <a:rPr lang="pt-BR" sz="2400" b="1" u="sng" dirty="0" smtClean="0">
                <a:solidFill>
                  <a:schemeClr val="tx1"/>
                </a:solidFill>
                <a:effectLst>
                  <a:outerShdw blurRad="38100" dist="38100" dir="2700000" algn="tl">
                    <a:srgbClr val="000000">
                      <a:alpha val="43137"/>
                    </a:srgbClr>
                  </a:outerShdw>
                </a:effectLst>
              </a:rPr>
              <a:t>BÍBLIA:</a:t>
            </a:r>
            <a:r>
              <a:rPr lang="pt-BR" sz="2400" b="1" dirty="0" smtClean="0">
                <a:solidFill>
                  <a:schemeClr val="tx1"/>
                </a:solidFill>
                <a:effectLst>
                  <a:outerShdw blurRad="38100" dist="38100" dir="2700000" algn="tl">
                    <a:srgbClr val="000000">
                      <a:alpha val="43137"/>
                    </a:srgbClr>
                  </a:outerShdw>
                </a:effectLst>
              </a:rPr>
              <a:t> “E levantou os seus olhos, e olhou, e eis </a:t>
            </a:r>
            <a:r>
              <a:rPr lang="pt-BR" sz="2400" b="1" dirty="0" smtClean="0">
                <a:solidFill>
                  <a:srgbClr val="FF0000"/>
                </a:solidFill>
                <a:effectLst>
                  <a:outerShdw blurRad="38100" dist="38100" dir="2700000" algn="tl">
                    <a:srgbClr val="000000">
                      <a:alpha val="43137"/>
                    </a:srgbClr>
                  </a:outerShdw>
                </a:effectLst>
              </a:rPr>
              <a:t>três homens em pé junto a ele</a:t>
            </a:r>
            <a:r>
              <a:rPr lang="pt-BR" sz="2400" b="1" dirty="0" smtClean="0">
                <a:solidFill>
                  <a:schemeClr val="tx1"/>
                </a:solidFill>
                <a:effectLst>
                  <a:outerShdw blurRad="38100" dist="38100" dir="2700000" algn="tl">
                    <a:srgbClr val="000000">
                      <a:alpha val="43137"/>
                    </a:srgbClr>
                  </a:outerShdw>
                </a:effectLst>
              </a:rPr>
              <a:t>.  E vendo-os, correu da porta da tenda ao seu encontro e inclinou-se à terra.”  Gênesis 18:02.</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u="sng" dirty="0" smtClean="0">
                <a:solidFill>
                  <a:schemeClr val="tx1"/>
                </a:solidFill>
                <a:effectLst>
                  <a:outerShdw blurRad="38100" dist="38100" dir="2700000" algn="tl">
                    <a:srgbClr val="000000">
                      <a:alpha val="43137"/>
                    </a:srgbClr>
                  </a:outerShdw>
                </a:effectLst>
              </a:rPr>
              <a:t>TESTEMUNHOS</a:t>
            </a:r>
            <a:r>
              <a:rPr lang="pt-BR" sz="2400" b="1" dirty="0" smtClean="0">
                <a:solidFill>
                  <a:schemeClr val="tx1"/>
                </a:solidFill>
                <a:effectLst>
                  <a:outerShdw blurRad="38100" dist="38100" dir="2700000" algn="tl">
                    <a:srgbClr val="000000">
                      <a:alpha val="43137"/>
                    </a:srgbClr>
                  </a:outerShdw>
                </a:effectLst>
              </a:rPr>
              <a:t>: “</a:t>
            </a:r>
            <a:r>
              <a:rPr lang="pt-BR" sz="2400" b="1" dirty="0" smtClean="0">
                <a:solidFill>
                  <a:srgbClr val="FF0000"/>
                </a:solidFill>
                <a:effectLst>
                  <a:outerShdw blurRad="38100" dist="38100" dir="2700000" algn="tl">
                    <a:srgbClr val="000000">
                      <a:alpha val="43137"/>
                    </a:srgbClr>
                  </a:outerShdw>
                </a:effectLst>
              </a:rPr>
              <a:t>Dois dos mensageiros celestes </a:t>
            </a:r>
            <a:r>
              <a:rPr lang="pt-BR" sz="2400" b="1" dirty="0" smtClean="0">
                <a:solidFill>
                  <a:schemeClr val="tx1"/>
                </a:solidFill>
                <a:effectLst>
                  <a:outerShdw blurRad="38100" dist="38100" dir="2700000" algn="tl">
                    <a:srgbClr val="000000">
                      <a:alpha val="43137"/>
                    </a:srgbClr>
                  </a:outerShdw>
                </a:effectLst>
              </a:rPr>
              <a:t>partiram, deixando Abraão só com Aquele que agora soube ser </a:t>
            </a:r>
            <a:r>
              <a:rPr lang="pt-BR" sz="2400" b="1" u="sng" dirty="0" smtClean="0">
                <a:solidFill>
                  <a:srgbClr val="FF0000"/>
                </a:solidFill>
                <a:effectLst>
                  <a:outerShdw blurRad="38100" dist="38100" dir="2700000" algn="tl">
                    <a:srgbClr val="000000">
                      <a:alpha val="43137"/>
                    </a:srgbClr>
                  </a:outerShdw>
                </a:effectLst>
              </a:rPr>
              <a:t>o Filho de Deus</a:t>
            </a:r>
            <a:r>
              <a:rPr lang="pt-BR" sz="2400" b="1" dirty="0" smtClean="0">
                <a:solidFill>
                  <a:schemeClr val="tx1"/>
                </a:solidFill>
                <a:effectLst>
                  <a:outerShdw blurRad="38100" dist="38100" dir="2700000" algn="tl">
                    <a:srgbClr val="000000">
                      <a:alpha val="43137"/>
                    </a:srgbClr>
                  </a:outerShdw>
                </a:effectLst>
              </a:rPr>
              <a:t>.”  Patriarcas e Profetas, p. 139.</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E:\Fotos para PPTs de\1620515_402569379887488_1227907966_n.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CaixaDeTexto 4"/>
          <p:cNvSpPr txBox="1"/>
          <p:nvPr/>
        </p:nvSpPr>
        <p:spPr>
          <a:xfrm>
            <a:off x="1857356" y="214290"/>
            <a:ext cx="7074966" cy="1938992"/>
          </a:xfrm>
          <a:prstGeom prst="rect">
            <a:avLst/>
          </a:prstGeom>
          <a:noFill/>
        </p:spPr>
        <p:txBody>
          <a:bodyPr wrap="square" rtlCol="0">
            <a:spAutoFit/>
          </a:bodyPr>
          <a:lstStyle/>
          <a:p>
            <a:r>
              <a:rPr lang="pt-BR" sz="2400" b="1" dirty="0" smtClean="0">
                <a:effectLst>
                  <a:outerShdw blurRad="38100" dist="38100" dir="2700000" algn="tl">
                    <a:srgbClr val="000000">
                      <a:alpha val="43137"/>
                    </a:srgbClr>
                  </a:outerShdw>
                </a:effectLst>
              </a:rPr>
              <a:t>PARA REFLEXÃO: “O </a:t>
            </a:r>
            <a:r>
              <a:rPr lang="pt-BR" sz="2400" b="1" u="sng" dirty="0" smtClean="0">
                <a:solidFill>
                  <a:srgbClr val="FF0000"/>
                </a:solidFill>
                <a:effectLst>
                  <a:outerShdw blurRad="38100" dist="38100" dir="2700000" algn="tl">
                    <a:srgbClr val="000000">
                      <a:alpha val="43137"/>
                    </a:srgbClr>
                  </a:outerShdw>
                </a:effectLst>
              </a:rPr>
              <a:t>Espírito Santo</a:t>
            </a:r>
            <a:r>
              <a:rPr lang="pt-BR" sz="2400" b="1" dirty="0" smtClean="0">
                <a:effectLst>
                  <a:outerShdw blurRad="38100" dist="38100" dir="2700000" algn="tl">
                    <a:srgbClr val="000000">
                      <a:alpha val="43137"/>
                    </a:srgbClr>
                  </a:outerShdw>
                </a:effectLst>
              </a:rPr>
              <a:t>, </a:t>
            </a:r>
            <a:r>
              <a:rPr lang="pt-BR" sz="2400" b="1" u="sng" dirty="0" smtClean="0">
                <a:solidFill>
                  <a:srgbClr val="FF0000"/>
                </a:solidFill>
                <a:effectLst>
                  <a:outerShdw blurRad="38100" dist="38100" dir="2700000" algn="tl">
                    <a:srgbClr val="000000">
                      <a:alpha val="43137"/>
                    </a:srgbClr>
                  </a:outerShdw>
                </a:effectLst>
              </a:rPr>
              <a:t>que procede do</a:t>
            </a:r>
          </a:p>
          <a:p>
            <a:r>
              <a:rPr lang="pt-BR" sz="2400" b="1" u="sng" dirty="0" smtClean="0">
                <a:solidFill>
                  <a:srgbClr val="FF0000"/>
                </a:solidFill>
                <a:effectLst>
                  <a:outerShdw blurRad="38100" dist="38100" dir="2700000" algn="tl">
                    <a:srgbClr val="000000">
                      <a:alpha val="43137"/>
                    </a:srgbClr>
                  </a:outerShdw>
                </a:effectLst>
              </a:rPr>
              <a:t>unigênito    Filho    de    Deus</a:t>
            </a:r>
            <a:r>
              <a:rPr lang="pt-BR" sz="2400" b="1" dirty="0" smtClean="0">
                <a:effectLst>
                  <a:outerShdw blurRad="38100" dist="38100" dir="2700000" algn="tl">
                    <a:srgbClr val="000000">
                      <a:alpha val="43137"/>
                    </a:srgbClr>
                  </a:outerShdw>
                </a:effectLst>
              </a:rPr>
              <a:t>,    une  o instrumento</a:t>
            </a:r>
          </a:p>
          <a:p>
            <a:r>
              <a:rPr lang="pt-BR" sz="2400" b="1" dirty="0" smtClean="0">
                <a:effectLst>
                  <a:outerShdw blurRad="38100" dist="38100" dir="2700000" algn="tl">
                    <a:srgbClr val="000000">
                      <a:alpha val="43137"/>
                    </a:srgbClr>
                  </a:outerShdw>
                </a:effectLst>
              </a:rPr>
              <a:t>humano   –   corpo,   alma   e  espírito  –  à  perfeita</a:t>
            </a:r>
          </a:p>
          <a:p>
            <a:r>
              <a:rPr lang="pt-BR" sz="2400" b="1" dirty="0" smtClean="0">
                <a:effectLst>
                  <a:outerShdw blurRad="38100" dist="38100" dir="2700000" algn="tl">
                    <a:srgbClr val="000000">
                      <a:alpha val="43137"/>
                    </a:srgbClr>
                  </a:outerShdw>
                </a:effectLst>
              </a:rPr>
              <a:t>natureza  divino-humana  de  Cristo.”    Mensagens </a:t>
            </a:r>
          </a:p>
          <a:p>
            <a:r>
              <a:rPr lang="pt-BR" sz="2400" b="1" dirty="0" smtClean="0">
                <a:effectLst>
                  <a:outerShdw blurRad="38100" dist="38100" dir="2700000" algn="tl">
                    <a:srgbClr val="000000">
                      <a:alpha val="43137"/>
                    </a:srgbClr>
                  </a:outerShdw>
                </a:effectLst>
              </a:rPr>
              <a:t>Escolhidas, Vol. 1, p. 251.</a:t>
            </a:r>
            <a:endParaRPr lang="pt-BR"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Os Pioneiros Antig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10595" name="Text Box 3"/>
          <p:cNvSpPr txBox="1">
            <a:spLocks noChangeArrowheads="1"/>
          </p:cNvSpPr>
          <p:nvPr/>
        </p:nvSpPr>
        <p:spPr bwMode="auto">
          <a:xfrm>
            <a:off x="-168275" y="255588"/>
            <a:ext cx="9123363" cy="1311275"/>
          </a:xfrm>
          <a:prstGeom prst="rect">
            <a:avLst/>
          </a:prstGeom>
          <a:noFill/>
          <a:ln w="9525">
            <a:noFill/>
            <a:miter lim="800000"/>
            <a:headEnd/>
            <a:tailEnd/>
          </a:ln>
          <a:effectLst/>
        </p:spPr>
        <p:txBody>
          <a:bodyPr wrap="none">
            <a:spAutoFit/>
          </a:bodyPr>
          <a:lstStyle/>
          <a:p>
            <a:pPr algn="ctr"/>
            <a:r>
              <a:rPr lang="pt-BR" sz="2000" dirty="0">
                <a:solidFill>
                  <a:schemeClr val="bg2"/>
                </a:solidFill>
                <a:latin typeface="Arial" charset="0"/>
              </a:rPr>
              <a:t>    </a:t>
            </a:r>
            <a:r>
              <a:rPr lang="pt-BR" sz="2000" dirty="0">
                <a:latin typeface="Arial" charset="0"/>
              </a:rPr>
              <a:t>Estudo formatado pelos Adventistas do 7º Dia Históricos de Florianópolis-SC</a:t>
            </a:r>
          </a:p>
          <a:p>
            <a:pPr algn="ctr"/>
            <a:r>
              <a:rPr lang="pt-BR" sz="2000" dirty="0">
                <a:latin typeface="Arial" charset="0"/>
              </a:rPr>
              <a:t>Contato: </a:t>
            </a:r>
            <a:r>
              <a:rPr lang="pt-BR" sz="2000" dirty="0" smtClean="0">
                <a:latin typeface="Arial" charset="0"/>
              </a:rPr>
              <a:t>restaurandoaverdade@gmail.com</a:t>
            </a:r>
            <a:endParaRPr lang="pt-BR" sz="2000" dirty="0">
              <a:latin typeface="Arial" charset="0"/>
            </a:endParaRPr>
          </a:p>
          <a:p>
            <a:pPr algn="ctr"/>
            <a:endParaRPr lang="pt-BR" sz="2000" dirty="0">
              <a:latin typeface="Arial" charset="0"/>
            </a:endParaRPr>
          </a:p>
          <a:p>
            <a:pPr algn="ctr"/>
            <a:r>
              <a:rPr lang="pt-BR" sz="2000" dirty="0">
                <a:latin typeface="Arial" charset="0"/>
              </a:rPr>
              <a:t>Visite: </a:t>
            </a:r>
            <a:r>
              <a:rPr lang="pt-BR" sz="2000" b="1" dirty="0">
                <a:latin typeface="Arial" charset="0"/>
              </a:rPr>
              <a:t>WWW.ADVENTISTAS-HISTORICOS.COM</a:t>
            </a:r>
          </a:p>
        </p:txBody>
      </p:sp>
      <p:pic>
        <p:nvPicPr>
          <p:cNvPr id="110596" name="Picture 4" descr="tres_anjos"/>
          <p:cNvPicPr>
            <a:picLocks noChangeAspect="1" noChangeArrowheads="1"/>
          </p:cNvPicPr>
          <p:nvPr/>
        </p:nvPicPr>
        <p:blipFill>
          <a:blip r:embed="rId3"/>
          <a:srcRect/>
          <a:stretch>
            <a:fillRect/>
          </a:stretch>
        </p:blipFill>
        <p:spPr bwMode="auto">
          <a:xfrm>
            <a:off x="3203575" y="1557338"/>
            <a:ext cx="2409825" cy="8763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u="sng" dirty="0" smtClean="0">
                <a:solidFill>
                  <a:schemeClr val="tx1"/>
                </a:solidFill>
                <a:effectLst>
                  <a:outerShdw blurRad="38100" dist="38100" dir="2700000" algn="tl">
                    <a:srgbClr val="000000">
                      <a:alpha val="43137"/>
                    </a:srgbClr>
                  </a:outerShdw>
                </a:effectLst>
              </a:rPr>
              <a:t>TESTEMUNHO DE JACÓ</a:t>
            </a:r>
            <a:r>
              <a:rPr lang="pt-BR" sz="2400" b="1" dirty="0" smtClean="0">
                <a:solidFill>
                  <a:schemeClr val="tx1"/>
                </a:solidFill>
                <a:effectLst>
                  <a:outerShdw blurRad="38100" dist="38100" dir="2700000" algn="tl">
                    <a:srgbClr val="000000">
                      <a:alpha val="43137"/>
                    </a:srgbClr>
                  </a:outerShdw>
                </a:effectLst>
              </a:rPr>
              <a:t> </a:t>
            </a:r>
          </a:p>
          <a:p>
            <a:pPr algn="ctr"/>
            <a:endParaRPr lang="pt-BR" sz="2400" b="1" u="sng" dirty="0" smtClean="0">
              <a:solidFill>
                <a:schemeClr val="tx1"/>
              </a:solidFill>
              <a:effectLst>
                <a:outerShdw blurRad="38100" dist="38100" dir="2700000" algn="tl">
                  <a:srgbClr val="000000">
                    <a:alpha val="43137"/>
                  </a:srgbClr>
                </a:outerShdw>
              </a:effectLst>
            </a:endParaRPr>
          </a:p>
          <a:p>
            <a:pPr algn="ctr"/>
            <a:r>
              <a:rPr lang="pt-BR" sz="2400" b="1" u="sng" dirty="0" smtClean="0">
                <a:solidFill>
                  <a:schemeClr val="tx1"/>
                </a:solidFill>
                <a:effectLst>
                  <a:outerShdw blurRad="38100" dist="38100" dir="2700000" algn="tl">
                    <a:srgbClr val="000000">
                      <a:alpha val="43137"/>
                    </a:srgbClr>
                  </a:outerShdw>
                </a:effectLst>
              </a:rPr>
              <a:t>BÍBLIA</a:t>
            </a:r>
            <a:r>
              <a:rPr lang="pt-BR" sz="2400" b="1" dirty="0" smtClean="0">
                <a:solidFill>
                  <a:schemeClr val="tx1"/>
                </a:solidFill>
                <a:effectLst>
                  <a:outerShdw blurRad="38100" dist="38100" dir="2700000" algn="tl">
                    <a:srgbClr val="000000">
                      <a:alpha val="43137"/>
                    </a:srgbClr>
                  </a:outerShdw>
                </a:effectLst>
              </a:rPr>
              <a:t>: “Jacó, porém, ficou só; e lutou com ele </a:t>
            </a:r>
            <a:r>
              <a:rPr lang="pt-BR" sz="2400" b="1" dirty="0" smtClean="0">
                <a:solidFill>
                  <a:srgbClr val="FF0000"/>
                </a:solidFill>
                <a:effectLst>
                  <a:outerShdw blurRad="38100" dist="38100" dir="2700000" algn="tl">
                    <a:srgbClr val="000000">
                      <a:alpha val="43137"/>
                    </a:srgbClr>
                  </a:outerShdw>
                </a:effectLst>
              </a:rPr>
              <a:t>um homem</a:t>
            </a:r>
            <a:r>
              <a:rPr lang="pt-BR" sz="2400" b="1" dirty="0" smtClean="0">
                <a:solidFill>
                  <a:schemeClr val="tx1"/>
                </a:solidFill>
                <a:effectLst>
                  <a:outerShdw blurRad="38100" dist="38100" dir="2700000" algn="tl">
                    <a:srgbClr val="000000">
                      <a:alpha val="43137"/>
                    </a:srgbClr>
                  </a:outerShdw>
                </a:effectLst>
              </a:rPr>
              <a:t>, até que a alva subiu.”  Gênesis 32:24.</a:t>
            </a:r>
          </a:p>
          <a:p>
            <a:pPr algn="ctr"/>
            <a:r>
              <a:rPr lang="pt-BR" sz="2400" b="1" dirty="0" smtClean="0">
                <a:solidFill>
                  <a:schemeClr val="tx1"/>
                </a:solidFill>
                <a:effectLst>
                  <a:outerShdw blurRad="38100" dist="38100" dir="2700000" algn="tl">
                    <a:srgbClr val="000000">
                      <a:alpha val="43137"/>
                    </a:srgbClr>
                  </a:outerShdw>
                </a:effectLst>
              </a:rPr>
              <a:t> </a:t>
            </a:r>
            <a:endParaRPr lang="pt-BR" sz="2400" b="1" dirty="0">
              <a:solidFill>
                <a:schemeClr val="tx1"/>
              </a:solidFill>
              <a:effectLst>
                <a:outerShdw blurRad="38100" dist="38100" dir="2700000" algn="tl">
                  <a:srgbClr val="000000">
                    <a:alpha val="43137"/>
                  </a:srgbClr>
                </a:outerShdw>
              </a:effectLst>
            </a:endParaRPr>
          </a:p>
          <a:p>
            <a:pPr algn="ctr"/>
            <a:r>
              <a:rPr lang="pt-BR" sz="2400" b="1" u="sng" dirty="0" smtClean="0">
                <a:solidFill>
                  <a:schemeClr val="tx1"/>
                </a:solidFill>
                <a:effectLst>
                  <a:outerShdw blurRad="38100" dist="38100" dir="2700000" algn="tl">
                    <a:srgbClr val="000000">
                      <a:alpha val="43137"/>
                    </a:srgbClr>
                  </a:outerShdw>
                </a:effectLst>
              </a:rPr>
              <a:t>TESTEMUNHOS</a:t>
            </a:r>
            <a:r>
              <a:rPr lang="pt-BR" sz="2400" b="1" dirty="0" smtClean="0">
                <a:solidFill>
                  <a:schemeClr val="tx1"/>
                </a:solidFill>
                <a:effectLst>
                  <a:outerShdw blurRad="38100" dist="38100" dir="2700000" algn="tl">
                    <a:srgbClr val="000000">
                      <a:alpha val="43137"/>
                    </a:srgbClr>
                  </a:outerShdw>
                </a:effectLst>
              </a:rPr>
              <a:t>: “</a:t>
            </a:r>
            <a:r>
              <a:rPr lang="pt-BR" sz="2400" b="1" u="sng" dirty="0" smtClean="0">
                <a:solidFill>
                  <a:srgbClr val="FF0000"/>
                </a:solidFill>
                <a:effectLst>
                  <a:outerShdw blurRad="38100" dist="38100" dir="2700000" algn="tl">
                    <a:srgbClr val="000000">
                      <a:alpha val="43137"/>
                    </a:srgbClr>
                  </a:outerShdw>
                </a:effectLst>
              </a:rPr>
              <a:t>Era Cristo</a:t>
            </a:r>
            <a:r>
              <a:rPr lang="pt-BR" sz="2400" b="1" dirty="0" smtClean="0">
                <a:solidFill>
                  <a:srgbClr val="FF0000"/>
                </a:solidFill>
                <a:effectLst>
                  <a:outerShdw blurRad="38100" dist="38100" dir="2700000" algn="tl">
                    <a:srgbClr val="000000">
                      <a:alpha val="43137"/>
                    </a:srgbClr>
                  </a:outerShdw>
                </a:effectLst>
              </a:rPr>
              <a:t>, o ‘Anjo do Concerto’, </a:t>
            </a:r>
            <a:r>
              <a:rPr lang="pt-BR" sz="2400" b="1" dirty="0" smtClean="0">
                <a:solidFill>
                  <a:schemeClr val="tx1"/>
                </a:solidFill>
                <a:effectLst>
                  <a:outerShdw blurRad="38100" dist="38100" dir="2700000" algn="tl">
                    <a:srgbClr val="000000">
                      <a:alpha val="43137"/>
                    </a:srgbClr>
                  </a:outerShdw>
                </a:effectLst>
              </a:rPr>
              <a:t>que se havia revelado a Jacó... Jacó ‘lutou com o Anjo, e prevaleceu.’”  Patriarcas e Profetas, p. 197.</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u="sng" dirty="0" smtClean="0">
                <a:solidFill>
                  <a:schemeClr val="tx1"/>
                </a:solidFill>
                <a:effectLst>
                  <a:outerShdw blurRad="38100" dist="38100" dir="2700000" algn="tl">
                    <a:srgbClr val="000000">
                      <a:alpha val="43137"/>
                    </a:srgbClr>
                  </a:outerShdw>
                </a:effectLst>
              </a:rPr>
              <a:t>O ANJO DE JEOVÁ</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u="sng" dirty="0" smtClean="0">
                <a:solidFill>
                  <a:schemeClr val="tx1"/>
                </a:solidFill>
                <a:effectLst>
                  <a:outerShdw blurRad="38100" dist="38100" dir="2700000" algn="tl">
                    <a:srgbClr val="000000">
                      <a:alpha val="43137"/>
                    </a:srgbClr>
                  </a:outerShdw>
                </a:effectLst>
              </a:rPr>
              <a:t>BÍBLIA</a:t>
            </a:r>
            <a:r>
              <a:rPr lang="pt-BR" sz="2400" b="1" dirty="0" smtClean="0">
                <a:solidFill>
                  <a:schemeClr val="tx1"/>
                </a:solidFill>
                <a:effectLst>
                  <a:outerShdw blurRad="38100" dist="38100" dir="2700000" algn="tl">
                    <a:srgbClr val="000000">
                      <a:alpha val="43137"/>
                    </a:srgbClr>
                  </a:outerShdw>
                </a:effectLst>
              </a:rPr>
              <a:t>: “Eis que eu envio </a:t>
            </a:r>
            <a:r>
              <a:rPr lang="pt-BR" sz="2400" b="1" dirty="0" smtClean="0">
                <a:solidFill>
                  <a:srgbClr val="FF0000"/>
                </a:solidFill>
                <a:effectLst>
                  <a:outerShdw blurRad="38100" dist="38100" dir="2700000" algn="tl">
                    <a:srgbClr val="000000">
                      <a:alpha val="43137"/>
                    </a:srgbClr>
                  </a:outerShdw>
                </a:effectLst>
              </a:rPr>
              <a:t>um anjo </a:t>
            </a:r>
            <a:r>
              <a:rPr lang="pt-BR" sz="2400" b="1" dirty="0" smtClean="0">
                <a:solidFill>
                  <a:schemeClr val="tx1"/>
                </a:solidFill>
                <a:effectLst>
                  <a:outerShdw blurRad="38100" dist="38100" dir="2700000" algn="tl">
                    <a:srgbClr val="000000">
                      <a:alpha val="43137"/>
                    </a:srgbClr>
                  </a:outerShdw>
                </a:effectLst>
              </a:rPr>
              <a:t>diante de ti, para que te guarde pelo caminho, e te leve ao lugar que te tenho preparado.  </a:t>
            </a:r>
            <a:r>
              <a:rPr lang="pt-BR" sz="2400" b="1" dirty="0" smtClean="0">
                <a:solidFill>
                  <a:srgbClr val="FF0000"/>
                </a:solidFill>
                <a:effectLst>
                  <a:outerShdw blurRad="38100" dist="38100" dir="2700000" algn="tl">
                    <a:srgbClr val="000000">
                      <a:alpha val="43137"/>
                    </a:srgbClr>
                  </a:outerShdw>
                </a:effectLst>
              </a:rPr>
              <a:t>Guarda-te diante dele, e ouve a sua voz, e não o provoque à ira; </a:t>
            </a:r>
            <a:r>
              <a:rPr lang="pt-BR" sz="2400" b="1" u="sng" dirty="0" smtClean="0">
                <a:solidFill>
                  <a:srgbClr val="FF0000"/>
                </a:solidFill>
                <a:effectLst>
                  <a:outerShdw blurRad="38100" dist="38100" dir="2700000" algn="tl">
                    <a:srgbClr val="000000">
                      <a:alpha val="43137"/>
                    </a:srgbClr>
                  </a:outerShdw>
                </a:effectLst>
              </a:rPr>
              <a:t>porque não perdoará </a:t>
            </a:r>
            <a:r>
              <a:rPr lang="pt-BR" sz="2400" b="1" dirty="0" smtClean="0">
                <a:solidFill>
                  <a:srgbClr val="FF0000"/>
                </a:solidFill>
                <a:effectLst>
                  <a:outerShdw blurRad="38100" dist="38100" dir="2700000" algn="tl">
                    <a:srgbClr val="000000">
                      <a:alpha val="43137"/>
                    </a:srgbClr>
                  </a:outerShdw>
                </a:effectLst>
              </a:rPr>
              <a:t>a vossa rebeldia; </a:t>
            </a:r>
            <a:r>
              <a:rPr lang="pt-BR" sz="2400" b="1" u="sng" dirty="0" smtClean="0">
                <a:solidFill>
                  <a:srgbClr val="FF0000"/>
                </a:solidFill>
                <a:effectLst>
                  <a:outerShdw blurRad="38100" dist="38100" dir="2700000" algn="tl">
                    <a:srgbClr val="000000">
                      <a:alpha val="43137"/>
                    </a:srgbClr>
                  </a:outerShdw>
                </a:effectLst>
              </a:rPr>
              <a:t>porque o meu nome está nele</a:t>
            </a:r>
            <a:r>
              <a:rPr lang="pt-BR" sz="2400" b="1" dirty="0" smtClean="0">
                <a:solidFill>
                  <a:schemeClr val="tx1"/>
                </a:solidFill>
                <a:effectLst>
                  <a:outerShdw blurRad="38100" dist="38100" dir="2700000" algn="tl">
                    <a:srgbClr val="000000">
                      <a:alpha val="43137"/>
                    </a:srgbClr>
                  </a:outerShdw>
                </a:effectLst>
              </a:rPr>
              <a:t>.”  Êxodo 23:20-21.</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u="sng" dirty="0" smtClean="0">
                <a:solidFill>
                  <a:schemeClr val="tx1"/>
                </a:solidFill>
                <a:effectLst>
                  <a:outerShdw blurRad="38100" dist="38100" dir="2700000" algn="tl">
                    <a:srgbClr val="000000">
                      <a:alpha val="43137"/>
                    </a:srgbClr>
                  </a:outerShdw>
                </a:effectLst>
              </a:rPr>
              <a:t>TESTEMUNHOS</a:t>
            </a:r>
            <a:r>
              <a:rPr lang="pt-BR" sz="2400" b="1" dirty="0" smtClean="0">
                <a:solidFill>
                  <a:schemeClr val="tx1"/>
                </a:solidFill>
                <a:effectLst>
                  <a:outerShdw blurRad="38100" dist="38100" dir="2700000" algn="tl">
                    <a:srgbClr val="000000">
                      <a:alpha val="43137"/>
                    </a:srgbClr>
                  </a:outerShdw>
                </a:effectLst>
              </a:rPr>
              <a:t>: “Foi-lhes então dado esta mensagem da parte de Jeová: ‘Eis que Eu envio um Anjo diante de ti, para que te guarde neste caminho, ... Guarda-te diante </a:t>
            </a:r>
            <a:r>
              <a:rPr lang="pt-BR" sz="2400" b="1" dirty="0" err="1" smtClean="0">
                <a:solidFill>
                  <a:schemeClr val="tx1"/>
                </a:solidFill>
                <a:effectLst>
                  <a:outerShdw blurRad="38100" dist="38100" dir="2700000" algn="tl">
                    <a:srgbClr val="000000">
                      <a:alpha val="43137"/>
                    </a:srgbClr>
                  </a:outerShdw>
                </a:effectLst>
              </a:rPr>
              <a:t>dEle</a:t>
            </a:r>
            <a:r>
              <a:rPr lang="pt-BR" sz="2400" b="1" dirty="0" smtClean="0">
                <a:solidFill>
                  <a:schemeClr val="tx1"/>
                </a:solidFill>
                <a:effectLst>
                  <a:outerShdw blurRad="38100" dist="38100" dir="2700000" algn="tl">
                    <a:srgbClr val="000000">
                      <a:alpha val="43137"/>
                    </a:srgbClr>
                  </a:outerShdw>
                </a:effectLst>
              </a:rPr>
              <a:t>, e ouve a Sua voz, ... porque o Meu nome está nele ...” Ex. 23:20-22.  Durante todas as vagueações de Israel, </a:t>
            </a:r>
            <a:r>
              <a:rPr lang="pt-BR" sz="2400" b="1" u="sng" dirty="0" smtClean="0">
                <a:solidFill>
                  <a:srgbClr val="FF0000"/>
                </a:solidFill>
                <a:effectLst>
                  <a:outerShdw blurRad="38100" dist="38100" dir="2700000" algn="tl">
                    <a:srgbClr val="000000">
                      <a:alpha val="43137"/>
                    </a:srgbClr>
                  </a:outerShdw>
                </a:effectLst>
              </a:rPr>
              <a:t>Cristo, na coluna de nuvem foi o seu dirigente</a:t>
            </a:r>
            <a:r>
              <a:rPr lang="pt-BR" sz="2400" b="1" dirty="0" smtClean="0">
                <a:solidFill>
                  <a:schemeClr val="tx1"/>
                </a:solidFill>
                <a:effectLst>
                  <a:outerShdw blurRad="38100" dist="38100" dir="2700000" algn="tl">
                    <a:srgbClr val="000000">
                      <a:alpha val="43137"/>
                    </a:srgbClr>
                  </a:outerShdw>
                </a:effectLst>
              </a:rPr>
              <a:t>.”  </a:t>
            </a:r>
          </a:p>
          <a:p>
            <a:pPr algn="ctr"/>
            <a:r>
              <a:rPr lang="pt-BR" sz="2400" b="1" dirty="0" smtClean="0">
                <a:solidFill>
                  <a:schemeClr val="tx1"/>
                </a:solidFill>
                <a:effectLst>
                  <a:outerShdw blurRad="38100" dist="38100" dir="2700000" algn="tl">
                    <a:srgbClr val="000000">
                      <a:alpha val="43137"/>
                    </a:srgbClr>
                  </a:outerShdw>
                </a:effectLst>
              </a:rPr>
              <a:t>Patriarcas e Profetas, p. 311.</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u="sng" dirty="0" smtClean="0">
                <a:solidFill>
                  <a:schemeClr val="tx1"/>
                </a:solidFill>
                <a:effectLst>
                  <a:outerShdw blurRad="38100" dist="38100" dir="2700000" algn="tl">
                    <a:srgbClr val="000000">
                      <a:alpha val="43137"/>
                    </a:srgbClr>
                  </a:outerShdw>
                </a:effectLst>
              </a:rPr>
              <a:t>TESTEMUNHO DE DANIEL</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u="sng" dirty="0" smtClean="0">
                <a:solidFill>
                  <a:schemeClr val="tx1"/>
                </a:solidFill>
                <a:effectLst>
                  <a:outerShdw blurRad="38100" dist="38100" dir="2700000" algn="tl">
                    <a:srgbClr val="000000">
                      <a:alpha val="43137"/>
                    </a:srgbClr>
                  </a:outerShdw>
                </a:effectLst>
              </a:rPr>
              <a:t>BÍBLIA</a:t>
            </a:r>
            <a:r>
              <a:rPr lang="pt-BR" sz="2400" b="1" dirty="0" smtClean="0">
                <a:solidFill>
                  <a:schemeClr val="tx1"/>
                </a:solidFill>
                <a:effectLst>
                  <a:outerShdw blurRad="38100" dist="38100" dir="2700000" algn="tl">
                    <a:srgbClr val="000000">
                      <a:alpha val="43137"/>
                    </a:srgbClr>
                  </a:outerShdw>
                </a:effectLst>
              </a:rPr>
              <a:t>: “Mas o príncipe do reino da Pérsia me resistiu vinte e um dias, e eis que </a:t>
            </a:r>
            <a:r>
              <a:rPr lang="pt-BR" sz="2400" b="1" u="sng" dirty="0" smtClean="0">
                <a:solidFill>
                  <a:srgbClr val="FF0000"/>
                </a:solidFill>
                <a:effectLst>
                  <a:outerShdw blurRad="38100" dist="38100" dir="2700000" algn="tl">
                    <a:srgbClr val="000000">
                      <a:alpha val="43137"/>
                    </a:srgbClr>
                  </a:outerShdw>
                </a:effectLst>
              </a:rPr>
              <a:t>Miguel</a:t>
            </a:r>
            <a:r>
              <a:rPr lang="pt-BR" sz="2400" b="1" dirty="0" smtClean="0">
                <a:solidFill>
                  <a:srgbClr val="FF0000"/>
                </a:solidFill>
                <a:effectLst>
                  <a:outerShdw blurRad="38100" dist="38100" dir="2700000" algn="tl">
                    <a:srgbClr val="000000">
                      <a:alpha val="43137"/>
                    </a:srgbClr>
                  </a:outerShdw>
                </a:effectLst>
              </a:rPr>
              <a:t>, um dos primeiros príncipes</a:t>
            </a:r>
            <a:r>
              <a:rPr lang="pt-BR" sz="2400" b="1" dirty="0" smtClean="0">
                <a:solidFill>
                  <a:schemeClr val="tx1"/>
                </a:solidFill>
                <a:effectLst>
                  <a:outerShdw blurRad="38100" dist="38100" dir="2700000" algn="tl">
                    <a:srgbClr val="000000">
                      <a:alpha val="43137"/>
                    </a:srgbClr>
                  </a:outerShdw>
                </a:effectLst>
              </a:rPr>
              <a:t>, veio para ajudar-me, e eu fiquei ali com os reis da Pérsia. ... Mas eu te declarei o que está registrado na escritura da verdade; e ninguém há que me anime contra aqueles, senão </a:t>
            </a:r>
            <a:r>
              <a:rPr lang="pt-BR" sz="2400" b="1" u="sng" dirty="0" smtClean="0">
                <a:solidFill>
                  <a:srgbClr val="FF0000"/>
                </a:solidFill>
                <a:effectLst>
                  <a:outerShdw blurRad="38100" dist="38100" dir="2700000" algn="tl">
                    <a:srgbClr val="000000">
                      <a:alpha val="43137"/>
                    </a:srgbClr>
                  </a:outerShdw>
                </a:effectLst>
              </a:rPr>
              <a:t>Miguel, vosso príncipe</a:t>
            </a:r>
            <a:r>
              <a:rPr lang="pt-BR" sz="2400" b="1" dirty="0" smtClean="0">
                <a:solidFill>
                  <a:schemeClr val="tx1"/>
                </a:solidFill>
                <a:effectLst>
                  <a:outerShdw blurRad="38100" dist="38100" dir="2700000" algn="tl">
                    <a:srgbClr val="000000">
                      <a:alpha val="43137"/>
                    </a:srgbClr>
                  </a:outerShdw>
                </a:effectLst>
              </a:rPr>
              <a:t>.”  Daniel 10:13 e 21.</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u="sng" dirty="0" smtClean="0">
                <a:solidFill>
                  <a:schemeClr val="tx1"/>
                </a:solidFill>
                <a:effectLst>
                  <a:outerShdw blurRad="38100" dist="38100" dir="2700000" algn="tl">
                    <a:srgbClr val="000000">
                      <a:alpha val="43137"/>
                    </a:srgbClr>
                  </a:outerShdw>
                </a:effectLst>
              </a:rPr>
              <a:t>TESTEMUNHOS</a:t>
            </a:r>
            <a:r>
              <a:rPr lang="pt-BR" sz="2400" b="1" dirty="0" smtClean="0">
                <a:solidFill>
                  <a:schemeClr val="tx1"/>
                </a:solidFill>
                <a:effectLst>
                  <a:outerShdw blurRad="38100" dist="38100" dir="2700000" algn="tl">
                    <a:srgbClr val="000000">
                      <a:alpha val="43137"/>
                    </a:srgbClr>
                  </a:outerShdw>
                </a:effectLst>
              </a:rPr>
              <a:t>: “[Ciro], o rei [Persa], resistira durante vinte e um dias às impressões do </a:t>
            </a:r>
            <a:r>
              <a:rPr lang="pt-BR" sz="2400" b="1" u="sng" dirty="0" smtClean="0">
                <a:solidFill>
                  <a:srgbClr val="FF0000"/>
                </a:solidFill>
                <a:effectLst>
                  <a:outerShdw blurRad="38100" dist="38100" dir="2700000" algn="tl">
                    <a:srgbClr val="000000">
                      <a:alpha val="43137"/>
                    </a:srgbClr>
                  </a:outerShdw>
                </a:effectLst>
              </a:rPr>
              <a:t>Espírito de Deus</a:t>
            </a:r>
            <a:r>
              <a:rPr lang="pt-BR" sz="2400" b="1" dirty="0" smtClean="0">
                <a:solidFill>
                  <a:schemeClr val="tx1"/>
                </a:solidFill>
                <a:effectLst>
                  <a:outerShdw blurRad="38100" dist="38100" dir="2700000" algn="tl">
                    <a:srgbClr val="000000">
                      <a:alpha val="43137"/>
                    </a:srgbClr>
                  </a:outerShdw>
                </a:effectLst>
              </a:rPr>
              <a:t>, enquanto Daniel jejuava e orava.  Entretanto, </a:t>
            </a:r>
            <a:r>
              <a:rPr lang="pt-BR" sz="2400" b="1" u="sng" dirty="0" smtClean="0">
                <a:solidFill>
                  <a:srgbClr val="FF0000"/>
                </a:solidFill>
                <a:effectLst>
                  <a:outerShdw blurRad="38100" dist="38100" dir="2700000" algn="tl">
                    <a:srgbClr val="000000">
                      <a:alpha val="43137"/>
                    </a:srgbClr>
                  </a:outerShdw>
                </a:effectLst>
              </a:rPr>
              <a:t>o Príncipe do Céu, o arcanjo Miguel</a:t>
            </a:r>
            <a:r>
              <a:rPr lang="pt-BR" sz="2400" b="1" dirty="0" smtClean="0">
                <a:solidFill>
                  <a:schemeClr val="tx1"/>
                </a:solidFill>
                <a:effectLst>
                  <a:outerShdw blurRad="38100" dist="38100" dir="2700000" algn="tl">
                    <a:srgbClr val="000000">
                      <a:alpha val="43137"/>
                    </a:srgbClr>
                  </a:outerShdw>
                </a:effectLst>
              </a:rPr>
              <a:t>, foi enviado para modificar o coração do obstinado rei...”  </a:t>
            </a:r>
          </a:p>
          <a:p>
            <a:pPr algn="ctr"/>
            <a:r>
              <a:rPr lang="pt-BR" sz="2400" b="1" dirty="0" smtClean="0">
                <a:solidFill>
                  <a:schemeClr val="tx1"/>
                </a:solidFill>
                <a:effectLst>
                  <a:outerShdw blurRad="38100" dist="38100" dir="2700000" algn="tl">
                    <a:srgbClr val="000000">
                      <a:alpha val="43137"/>
                    </a:srgbClr>
                  </a:outerShdw>
                </a:effectLst>
              </a:rPr>
              <a:t>A Verdade Sobre os Anjos, p. 144 / Profetas e Reis, p. 572.</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u="sng" dirty="0" smtClean="0">
                <a:solidFill>
                  <a:schemeClr val="tx1"/>
                </a:solidFill>
                <a:effectLst>
                  <a:outerShdw blurRad="38100" dist="38100" dir="2700000" algn="tl">
                    <a:srgbClr val="000000">
                      <a:alpha val="43137"/>
                    </a:srgbClr>
                  </a:outerShdw>
                </a:effectLst>
              </a:rPr>
              <a:t>BÍBLIA</a:t>
            </a:r>
            <a:r>
              <a:rPr lang="pt-BR" sz="2400" b="1" dirty="0" smtClean="0">
                <a:solidFill>
                  <a:schemeClr val="tx1"/>
                </a:solidFill>
                <a:effectLst>
                  <a:outerShdw blurRad="38100" dist="38100" dir="2700000" algn="tl">
                    <a:srgbClr val="000000">
                      <a:alpha val="43137"/>
                    </a:srgbClr>
                  </a:outerShdw>
                </a:effectLst>
              </a:rPr>
              <a:t>: “</a:t>
            </a:r>
            <a:r>
              <a:rPr lang="pt-BR" sz="2400" b="1" dirty="0" smtClean="0">
                <a:solidFill>
                  <a:srgbClr val="FF0000"/>
                </a:solidFill>
                <a:effectLst>
                  <a:outerShdw blurRad="38100" dist="38100" dir="2700000" algn="tl">
                    <a:srgbClr val="000000">
                      <a:alpha val="43137"/>
                    </a:srgbClr>
                  </a:outerShdw>
                </a:effectLst>
              </a:rPr>
              <a:t>E naquele tempo </a:t>
            </a:r>
            <a:r>
              <a:rPr lang="pt-BR" sz="2400" b="1" u="sng" dirty="0" smtClean="0">
                <a:solidFill>
                  <a:srgbClr val="FF0000"/>
                </a:solidFill>
                <a:effectLst>
                  <a:outerShdw blurRad="38100" dist="38100" dir="2700000" algn="tl">
                    <a:srgbClr val="000000">
                      <a:alpha val="43137"/>
                    </a:srgbClr>
                  </a:outerShdw>
                </a:effectLst>
              </a:rPr>
              <a:t>se levantará Miguel, o grande príncipe</a:t>
            </a:r>
            <a:r>
              <a:rPr lang="pt-BR" sz="2400" b="1" dirty="0" smtClean="0">
                <a:solidFill>
                  <a:srgbClr val="FF0000"/>
                </a:solidFill>
                <a:effectLst>
                  <a:outerShdw blurRad="38100" dist="38100" dir="2700000" algn="tl">
                    <a:srgbClr val="000000">
                      <a:alpha val="43137"/>
                    </a:srgbClr>
                  </a:outerShdw>
                </a:effectLst>
              </a:rPr>
              <a:t>, que se levanta a favor dos filhos do teu povo, e haverá um tempo de angústia</a:t>
            </a:r>
            <a:r>
              <a:rPr lang="pt-BR" sz="2400" b="1" dirty="0" smtClean="0">
                <a:solidFill>
                  <a:schemeClr val="tx1"/>
                </a:solidFill>
                <a:effectLst>
                  <a:outerShdw blurRad="38100" dist="38100" dir="2700000" algn="tl">
                    <a:srgbClr val="000000">
                      <a:alpha val="43137"/>
                    </a:srgbClr>
                  </a:outerShdw>
                </a:effectLst>
              </a:rPr>
              <a:t>, </a:t>
            </a:r>
            <a:r>
              <a:rPr lang="pt-BR" sz="2400" b="1" dirty="0" smtClean="0">
                <a:solidFill>
                  <a:srgbClr val="FF0000"/>
                </a:solidFill>
                <a:effectLst>
                  <a:outerShdw blurRad="38100" dist="38100" dir="2700000" algn="tl">
                    <a:srgbClr val="000000">
                      <a:alpha val="43137"/>
                    </a:srgbClr>
                  </a:outerShdw>
                </a:effectLst>
              </a:rPr>
              <a:t>qual nunca houve</a:t>
            </a:r>
            <a:r>
              <a:rPr lang="pt-BR" sz="2400" b="1" dirty="0" smtClean="0">
                <a:solidFill>
                  <a:schemeClr val="tx1"/>
                </a:solidFill>
                <a:effectLst>
                  <a:outerShdw blurRad="38100" dist="38100" dir="2700000" algn="tl">
                    <a:srgbClr val="000000">
                      <a:alpha val="43137"/>
                    </a:srgbClr>
                  </a:outerShdw>
                </a:effectLst>
              </a:rPr>
              <a:t>, desde que houve nação até àquele tempo; mas naquele tempo livrar-se-á o teu povo, todo aquele que for achado escrito no livro.”  Daniel 12:01. </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u="sng" dirty="0" smtClean="0">
                <a:solidFill>
                  <a:schemeClr val="tx1"/>
                </a:solidFill>
                <a:effectLst>
                  <a:outerShdw blurRad="38100" dist="38100" dir="2700000" algn="tl">
                    <a:srgbClr val="000000">
                      <a:alpha val="43137"/>
                    </a:srgbClr>
                  </a:outerShdw>
                </a:effectLst>
              </a:rPr>
              <a:t>TESTEMUNHO</a:t>
            </a:r>
            <a:r>
              <a:rPr lang="pt-BR" sz="2400" b="1" dirty="0" smtClean="0">
                <a:solidFill>
                  <a:schemeClr val="tx1"/>
                </a:solidFill>
                <a:effectLst>
                  <a:outerShdw blurRad="38100" dist="38100" dir="2700000" algn="tl">
                    <a:srgbClr val="000000">
                      <a:alpha val="43137"/>
                    </a:srgbClr>
                  </a:outerShdw>
                </a:effectLst>
              </a:rPr>
              <a:t>: “Durante três semanas </a:t>
            </a:r>
            <a:r>
              <a:rPr lang="pt-BR" sz="2400" b="1" dirty="0" smtClean="0">
                <a:solidFill>
                  <a:srgbClr val="FF0000"/>
                </a:solidFill>
                <a:effectLst>
                  <a:outerShdw blurRad="38100" dist="38100" dir="2700000" algn="tl">
                    <a:srgbClr val="000000">
                      <a:alpha val="43137"/>
                    </a:srgbClr>
                  </a:outerShdw>
                </a:effectLst>
              </a:rPr>
              <a:t>Gabriel se empenhou em lutar com os poderes das trevas, procurando conter as influências em operação na mente de Ciro</a:t>
            </a:r>
            <a:r>
              <a:rPr lang="pt-BR" sz="2400" b="1" dirty="0" smtClean="0">
                <a:solidFill>
                  <a:schemeClr val="tx1"/>
                </a:solidFill>
                <a:effectLst>
                  <a:outerShdw blurRad="38100" dist="38100" dir="2700000" algn="tl">
                    <a:srgbClr val="000000">
                      <a:alpha val="43137"/>
                    </a:srgbClr>
                  </a:outerShdw>
                </a:effectLst>
              </a:rPr>
              <a:t>; e antes que a contenda terminasse, </a:t>
            </a:r>
            <a:r>
              <a:rPr lang="pt-BR" sz="2400" b="1" dirty="0" smtClean="0">
                <a:solidFill>
                  <a:srgbClr val="FF0000"/>
                </a:solidFill>
                <a:effectLst>
                  <a:outerShdw blurRad="38100" dist="38100" dir="2700000" algn="tl">
                    <a:srgbClr val="000000">
                      <a:alpha val="43137"/>
                    </a:srgbClr>
                  </a:outerShdw>
                </a:effectLst>
              </a:rPr>
              <a:t>o </a:t>
            </a:r>
            <a:r>
              <a:rPr lang="pt-BR" sz="2400" b="1" u="sng" dirty="0" smtClean="0">
                <a:solidFill>
                  <a:srgbClr val="FF0000"/>
                </a:solidFill>
                <a:effectLst>
                  <a:outerShdw blurRad="38100" dist="38100" dir="2700000" algn="tl">
                    <a:srgbClr val="000000">
                      <a:alpha val="43137"/>
                    </a:srgbClr>
                  </a:outerShdw>
                </a:effectLst>
              </a:rPr>
              <a:t>próprio Cristo </a:t>
            </a:r>
            <a:r>
              <a:rPr lang="pt-BR" sz="2400" b="1" dirty="0" smtClean="0">
                <a:solidFill>
                  <a:srgbClr val="FF0000"/>
                </a:solidFill>
                <a:effectLst>
                  <a:outerShdw blurRad="38100" dist="38100" dir="2700000" algn="tl">
                    <a:srgbClr val="000000">
                      <a:alpha val="43137"/>
                    </a:srgbClr>
                  </a:outerShdw>
                </a:effectLst>
              </a:rPr>
              <a:t>veio em auxílio de Gabriel </a:t>
            </a:r>
            <a:r>
              <a:rPr lang="pt-BR" sz="2400" b="1" dirty="0" smtClean="0">
                <a:solidFill>
                  <a:schemeClr val="tx1"/>
                </a:solidFill>
                <a:effectLst>
                  <a:outerShdw blurRad="38100" dist="38100" dir="2700000" algn="tl">
                    <a:srgbClr val="000000">
                      <a:alpha val="43137"/>
                    </a:srgbClr>
                  </a:outerShdw>
                </a:effectLst>
              </a:rPr>
              <a:t>... Gabriel declara, </a:t>
            </a:r>
            <a:r>
              <a:rPr lang="pt-BR" sz="2400" b="1" dirty="0" smtClean="0">
                <a:solidFill>
                  <a:srgbClr val="FF0000"/>
                </a:solidFill>
                <a:effectLst>
                  <a:outerShdw blurRad="38100" dist="38100" dir="2700000" algn="tl">
                    <a:srgbClr val="000000">
                      <a:alpha val="43137"/>
                    </a:srgbClr>
                  </a:outerShdw>
                </a:effectLst>
              </a:rPr>
              <a:t>‘eis que </a:t>
            </a:r>
            <a:r>
              <a:rPr lang="pt-BR" sz="2400" b="1" u="sng" dirty="0" smtClean="0">
                <a:solidFill>
                  <a:srgbClr val="FF0000"/>
                </a:solidFill>
                <a:effectLst>
                  <a:outerShdw blurRad="38100" dist="38100" dir="2700000" algn="tl">
                    <a:srgbClr val="000000">
                      <a:alpha val="43137"/>
                    </a:srgbClr>
                  </a:outerShdw>
                </a:effectLst>
              </a:rPr>
              <a:t>Miguel</a:t>
            </a:r>
            <a:r>
              <a:rPr lang="pt-BR" sz="2400" b="1" dirty="0" smtClean="0">
                <a:solidFill>
                  <a:schemeClr val="tx1"/>
                </a:solidFill>
                <a:effectLst>
                  <a:outerShdw blurRad="38100" dist="38100" dir="2700000" algn="tl">
                    <a:srgbClr val="000000">
                      <a:alpha val="43137"/>
                    </a:srgbClr>
                  </a:outerShdw>
                </a:effectLst>
              </a:rPr>
              <a:t>...’”  Profetas e Reis, p. 572.</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CONCLUSÃO: Jesus Cristo é o arcanjo Miguel.  Agora, vamos voltar para o tema principal deste estudo.</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“E, tendo chegado ao outro lado, à província dos </a:t>
            </a:r>
            <a:r>
              <a:rPr lang="pt-BR" sz="2400" b="1" dirty="0" err="1" smtClean="0">
                <a:solidFill>
                  <a:schemeClr val="tx1"/>
                </a:solidFill>
                <a:effectLst>
                  <a:outerShdw blurRad="38100" dist="38100" dir="2700000" algn="tl">
                    <a:srgbClr val="000000">
                      <a:alpha val="43137"/>
                    </a:srgbClr>
                  </a:outerShdw>
                </a:effectLst>
              </a:rPr>
              <a:t>gergesenos</a:t>
            </a:r>
            <a:r>
              <a:rPr lang="pt-BR" sz="2400" b="1" dirty="0" smtClean="0">
                <a:solidFill>
                  <a:schemeClr val="tx1"/>
                </a:solidFill>
                <a:effectLst>
                  <a:outerShdw blurRad="38100" dist="38100" dir="2700000" algn="tl">
                    <a:srgbClr val="000000">
                      <a:alpha val="43137"/>
                    </a:srgbClr>
                  </a:outerShdw>
                </a:effectLst>
              </a:rPr>
              <a:t>, saíram-lhe ao encontro dois endemoninhados, vindos dos sepulcros; tão ferozes eram que ninguém podia passar por aquele caminho.  E eis que clamaram, dizendo: </a:t>
            </a:r>
            <a:r>
              <a:rPr lang="pt-BR" sz="2400" b="1" dirty="0" smtClean="0">
                <a:solidFill>
                  <a:srgbClr val="FF0000"/>
                </a:solidFill>
                <a:effectLst>
                  <a:outerShdw blurRad="38100" dist="38100" dir="2700000" algn="tl">
                    <a:srgbClr val="000000">
                      <a:alpha val="43137"/>
                    </a:srgbClr>
                  </a:outerShdw>
                </a:effectLst>
              </a:rPr>
              <a:t>Que temos nós contigo, Jesus, </a:t>
            </a:r>
            <a:r>
              <a:rPr lang="pt-BR" sz="2400" b="1" u="sng" dirty="0" smtClean="0">
                <a:solidFill>
                  <a:srgbClr val="FF0000"/>
                </a:solidFill>
                <a:effectLst>
                  <a:outerShdw blurRad="38100" dist="38100" dir="2700000" algn="tl">
                    <a:srgbClr val="000000">
                      <a:alpha val="43137"/>
                    </a:srgbClr>
                  </a:outerShdw>
                </a:effectLst>
              </a:rPr>
              <a:t>Filho de Deus</a:t>
            </a:r>
            <a:r>
              <a:rPr lang="pt-BR" sz="2400" b="1" dirty="0" smtClean="0">
                <a:solidFill>
                  <a:srgbClr val="FF0000"/>
                </a:solidFill>
                <a:effectLst>
                  <a:outerShdw blurRad="38100" dist="38100" dir="2700000" algn="tl">
                    <a:srgbClr val="000000">
                      <a:alpha val="43137"/>
                    </a:srgbClr>
                  </a:outerShdw>
                </a:effectLst>
              </a:rPr>
              <a:t>?  Vieste aqui atormentar-nos antes do tempo</a:t>
            </a:r>
            <a:r>
              <a:rPr lang="pt-BR" sz="2400" b="1" dirty="0" smtClean="0">
                <a:solidFill>
                  <a:schemeClr val="tx1"/>
                </a:solidFill>
                <a:effectLst>
                  <a:outerShdw blurRad="38100" dist="38100" dir="2700000" algn="tl">
                    <a:srgbClr val="000000">
                      <a:alpha val="43137"/>
                    </a:srgbClr>
                  </a:outerShdw>
                </a:effectLst>
              </a:rPr>
              <a:t>?”  Mateus 8:28-29.</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2684</Words>
  <Application>Microsoft Office PowerPoint</Application>
  <PresentationFormat>Apresentação na tela (4:3)</PresentationFormat>
  <Paragraphs>193</Paragraphs>
  <Slides>41</Slides>
  <Notes>0</Notes>
  <HiddenSlides>0</HiddenSlides>
  <MMClips>0</MMClips>
  <ScaleCrop>false</ScaleCrop>
  <HeadingPairs>
    <vt:vector size="4" baseType="variant">
      <vt:variant>
        <vt:lpstr>Tema</vt:lpstr>
      </vt:variant>
      <vt:variant>
        <vt:i4>1</vt:i4>
      </vt:variant>
      <vt:variant>
        <vt:lpstr>Títulos de slides</vt:lpstr>
      </vt:variant>
      <vt:variant>
        <vt:i4>41</vt:i4>
      </vt:variant>
    </vt:vector>
  </HeadingPairs>
  <TitlesOfParts>
    <vt:vector size="42"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dc:creator>
  <cp:lastModifiedBy>Charles</cp:lastModifiedBy>
  <cp:revision>5</cp:revision>
  <dcterms:created xsi:type="dcterms:W3CDTF">2014-04-24T12:31:43Z</dcterms:created>
  <dcterms:modified xsi:type="dcterms:W3CDTF">2014-04-26T00:51:03Z</dcterms:modified>
</cp:coreProperties>
</file>