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0" r:id="rId4"/>
    <p:sldId id="261" r:id="rId5"/>
    <p:sldId id="262" r:id="rId6"/>
    <p:sldId id="263" r:id="rId7"/>
    <p:sldId id="264" r:id="rId8"/>
    <p:sldId id="265" r:id="rId9"/>
    <p:sldId id="266" r:id="rId10"/>
    <p:sldId id="267" r:id="rId11"/>
    <p:sldId id="268" r:id="rId12"/>
    <p:sldId id="269" r:id="rId13"/>
    <p:sldId id="270" r:id="rId14"/>
    <p:sldId id="278" r:id="rId15"/>
    <p:sldId id="271" r:id="rId16"/>
    <p:sldId id="272" r:id="rId17"/>
    <p:sldId id="274" r:id="rId18"/>
    <p:sldId id="275" r:id="rId19"/>
    <p:sldId id="276" r:id="rId20"/>
    <p:sldId id="277" r:id="rId21"/>
    <p:sldId id="279" r:id="rId22"/>
    <p:sldId id="280" r:id="rId23"/>
    <p:sldId id="281" r:id="rId24"/>
    <p:sldId id="282" r:id="rId25"/>
    <p:sldId id="295" r:id="rId26"/>
    <p:sldId id="296" r:id="rId27"/>
    <p:sldId id="297" r:id="rId28"/>
    <p:sldId id="298" r:id="rId29"/>
    <p:sldId id="299" r:id="rId30"/>
    <p:sldId id="300" r:id="rId31"/>
    <p:sldId id="301" r:id="rId32"/>
    <p:sldId id="289" r:id="rId33"/>
    <p:sldId id="290" r:id="rId34"/>
    <p:sldId id="291" r:id="rId35"/>
    <p:sldId id="302" r:id="rId36"/>
    <p:sldId id="303" r:id="rId37"/>
    <p:sldId id="304" r:id="rId38"/>
    <p:sldId id="305" r:id="rId39"/>
    <p:sldId id="306" r:id="rId40"/>
    <p:sldId id="292" r:id="rId41"/>
    <p:sldId id="283" r:id="rId42"/>
    <p:sldId id="284" r:id="rId43"/>
    <p:sldId id="285" r:id="rId44"/>
    <p:sldId id="286" r:id="rId45"/>
    <p:sldId id="287" r:id="rId46"/>
    <p:sldId id="288" r:id="rId47"/>
    <p:sldId id="307" r:id="rId48"/>
    <p:sldId id="308" r:id="rId49"/>
    <p:sldId id="309" r:id="rId50"/>
    <p:sldId id="310" r:id="rId51"/>
    <p:sldId id="311" r:id="rId52"/>
    <p:sldId id="312" r:id="rId53"/>
    <p:sldId id="313" r:id="rId54"/>
    <p:sldId id="314" r:id="rId55"/>
    <p:sldId id="315" r:id="rId56"/>
    <p:sldId id="316" r:id="rId57"/>
    <p:sldId id="317" r:id="rId58"/>
    <p:sldId id="328" r:id="rId59"/>
    <p:sldId id="318" r:id="rId60"/>
    <p:sldId id="334" r:id="rId61"/>
    <p:sldId id="319" r:id="rId62"/>
    <p:sldId id="321" r:id="rId63"/>
    <p:sldId id="329" r:id="rId64"/>
    <p:sldId id="330" r:id="rId65"/>
    <p:sldId id="331" r:id="rId66"/>
    <p:sldId id="332" r:id="rId67"/>
    <p:sldId id="345" r:id="rId68"/>
    <p:sldId id="322" r:id="rId69"/>
    <p:sldId id="333" r:id="rId70"/>
    <p:sldId id="323" r:id="rId71"/>
    <p:sldId id="324" r:id="rId72"/>
    <p:sldId id="342" r:id="rId73"/>
    <p:sldId id="326" r:id="rId74"/>
    <p:sldId id="343" r:id="rId75"/>
    <p:sldId id="344" r:id="rId76"/>
    <p:sldId id="327" r:id="rId77"/>
    <p:sldId id="335" r:id="rId78"/>
    <p:sldId id="346" r:id="rId79"/>
    <p:sldId id="347" r:id="rId80"/>
    <p:sldId id="358" r:id="rId81"/>
    <p:sldId id="362" r:id="rId82"/>
    <p:sldId id="349" r:id="rId83"/>
    <p:sldId id="348" r:id="rId84"/>
    <p:sldId id="338" r:id="rId85"/>
    <p:sldId id="339" r:id="rId86"/>
    <p:sldId id="340" r:id="rId87"/>
    <p:sldId id="353" r:id="rId88"/>
    <p:sldId id="341" r:id="rId89"/>
    <p:sldId id="354" r:id="rId90"/>
    <p:sldId id="350" r:id="rId91"/>
    <p:sldId id="351" r:id="rId92"/>
    <p:sldId id="352" r:id="rId93"/>
    <p:sldId id="355" r:id="rId94"/>
    <p:sldId id="359" r:id="rId95"/>
    <p:sldId id="360" r:id="rId96"/>
    <p:sldId id="361" r:id="rId97"/>
    <p:sldId id="363" r:id="rId98"/>
    <p:sldId id="364" r:id="rId99"/>
    <p:sldId id="365" r:id="rId100"/>
    <p:sldId id="366" r:id="rId10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C1301130-8D2B-4879-8893-8792EEB0B78B}" type="datetimeFigureOut">
              <a:rPr lang="pt-BR" smtClean="0"/>
              <a:pPr/>
              <a:t>03/09/2014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2F2003-1301-4B84-AADA-E9823112DC8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01130-8D2B-4879-8893-8792EEB0B78B}" type="datetimeFigureOut">
              <a:rPr lang="pt-BR" smtClean="0"/>
              <a:pPr/>
              <a:t>03/09/2014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F2003-1301-4B84-AADA-E9823112DC8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audio" Target="file:///C:\Igreja\Estudos%20B&#237;blicos\Mudan&#231;a%20na%20Doutrina%20Adventista\Musicas\Som%20de%20Rel&#243;gio.au" TargetMode="External"/><Relationship Id="rId4" Type="http://schemas.openxmlformats.org/officeDocument/2006/relationships/image" Target="../media/image4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Estudo - Mateus 28.19\batismo-trindade-ou-jesu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tângulo 2"/>
          <p:cNvSpPr/>
          <p:nvPr/>
        </p:nvSpPr>
        <p:spPr>
          <a:xfrm>
            <a:off x="142844" y="214290"/>
            <a:ext cx="8786874" cy="29289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0" kern="10" dirty="0" smtClean="0">
                <a:ln w="9525">
                  <a:solidFill>
                    <a:srgbClr val="000000"/>
                  </a:solidFill>
                  <a:round/>
                  <a:headEnd/>
                  <a:tailEnd/>
                </a:ln>
                <a:solidFill>
                  <a:srgbClr val="FFFFFF"/>
                </a:solidFill>
                <a:latin typeface="Arial Black"/>
              </a:rPr>
              <a:t>O BATISMO DA APOSTASIA</a:t>
            </a:r>
            <a:endParaRPr lang="pt-BR" sz="8000" kern="10" dirty="0">
              <a:ln w="9525">
                <a:solidFill>
                  <a:srgbClr val="000000"/>
                </a:solidFill>
                <a:round/>
                <a:headEnd/>
                <a:tailEnd/>
              </a:ln>
              <a:solidFill>
                <a:srgbClr val="FFFFFF"/>
              </a:solidFill>
              <a:latin typeface="Arial Black"/>
            </a:endParaRPr>
          </a:p>
        </p:txBody>
      </p:sp>
      <p:sp>
        <p:nvSpPr>
          <p:cNvPr id="4" name="Retângulo 3"/>
          <p:cNvSpPr/>
          <p:nvPr/>
        </p:nvSpPr>
        <p:spPr>
          <a:xfrm>
            <a:off x="928662" y="2786058"/>
            <a:ext cx="1643074" cy="4143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E:\Estudo - Mateus 28.19\estudos . babilonia e suas filhas e Mateus 28.19\ma9.jpg"/>
          <p:cNvPicPr>
            <a:picLocks noChangeAspect="1" noChangeArrowheads="1"/>
          </p:cNvPicPr>
          <p:nvPr/>
        </p:nvPicPr>
        <p:blipFill>
          <a:blip r:embed="rId2"/>
          <a:srcRect/>
          <a:stretch>
            <a:fillRect/>
          </a:stretch>
        </p:blipFill>
        <p:spPr bwMode="auto">
          <a:xfrm>
            <a:off x="5429256" y="2500306"/>
            <a:ext cx="3357566" cy="2857520"/>
          </a:xfrm>
          <a:prstGeom prst="rect">
            <a:avLst/>
          </a:prstGeom>
          <a:noFill/>
          <a:ln w="76200">
            <a:solidFill>
              <a:schemeClr val="bg1"/>
            </a:solidFill>
          </a:ln>
        </p:spPr>
      </p:pic>
      <p:sp>
        <p:nvSpPr>
          <p:cNvPr id="4" name="CaixaDeTexto 3"/>
          <p:cNvSpPr txBox="1"/>
          <p:nvPr/>
        </p:nvSpPr>
        <p:spPr>
          <a:xfrm>
            <a:off x="534804" y="447055"/>
            <a:ext cx="8429684" cy="461665"/>
          </a:xfrm>
          <a:prstGeom prst="rect">
            <a:avLst/>
          </a:prstGeom>
          <a:noFill/>
        </p:spPr>
        <p:txBody>
          <a:bodyPr wrap="square" rtlCol="0">
            <a:spAutoFit/>
          </a:bodyPr>
          <a:lstStyle/>
          <a:p>
            <a:r>
              <a:rPr lang="pt-BR" sz="2400" b="1" dirty="0" smtClean="0">
                <a:solidFill>
                  <a:schemeClr val="bg1"/>
                </a:solidFill>
                <a:effectLst>
                  <a:outerShdw blurRad="38100" dist="38100" dir="2700000" algn="tl">
                    <a:srgbClr val="000000">
                      <a:alpha val="43137"/>
                    </a:srgbClr>
                  </a:outerShdw>
                </a:effectLst>
                <a:latin typeface="Agency FB" pitchFamily="34" charset="0"/>
              </a:rPr>
              <a:t>O BATISMO POR ASPERÇÃO ENTROU NA IGREJA CATÓLICA NO SÉCULO XII D.C..</a:t>
            </a:r>
          </a:p>
        </p:txBody>
      </p:sp>
      <p:sp>
        <p:nvSpPr>
          <p:cNvPr id="5" name="Retângulo 4"/>
          <p:cNvSpPr/>
          <p:nvPr/>
        </p:nvSpPr>
        <p:spPr>
          <a:xfrm>
            <a:off x="285720" y="1785926"/>
            <a:ext cx="4857784" cy="4429156"/>
          </a:xfrm>
          <a:prstGeom prst="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b="1" dirty="0" smtClean="0">
                <a:solidFill>
                  <a:schemeClr val="bg1"/>
                </a:solidFill>
                <a:effectLst>
                  <a:outerShdw blurRad="38100" dist="38100" dir="2700000" algn="tl">
                    <a:srgbClr val="000000">
                      <a:alpha val="43137"/>
                    </a:srgbClr>
                  </a:outerShdw>
                </a:effectLst>
                <a:latin typeface="Agency FB" pitchFamily="34" charset="0"/>
              </a:rPr>
              <a:t>“Por vários séculos depois do estabelecimento da cristandade, </a:t>
            </a:r>
            <a:r>
              <a:rPr lang="pt-BR" b="1" dirty="0" smtClean="0">
                <a:solidFill>
                  <a:srgbClr val="FFFF00"/>
                </a:solidFill>
                <a:effectLst>
                  <a:outerShdw blurRad="38100" dist="38100" dir="2700000" algn="tl">
                    <a:srgbClr val="000000">
                      <a:alpha val="43137"/>
                    </a:srgbClr>
                  </a:outerShdw>
                </a:effectLst>
                <a:latin typeface="Agency FB" pitchFamily="34" charset="0"/>
              </a:rPr>
              <a:t>o batismo era feito usualmente </a:t>
            </a:r>
            <a:r>
              <a:rPr lang="pt-BR" b="1" u="sng" dirty="0" smtClean="0">
                <a:solidFill>
                  <a:srgbClr val="FFFF00"/>
                </a:solidFill>
                <a:effectLst>
                  <a:outerShdw blurRad="38100" dist="38100" dir="2700000" algn="tl">
                    <a:srgbClr val="000000">
                      <a:alpha val="43137"/>
                    </a:srgbClr>
                  </a:outerShdw>
                </a:effectLst>
                <a:latin typeface="Agency FB" pitchFamily="34" charset="0"/>
              </a:rPr>
              <a:t>por imersão</a:t>
            </a:r>
            <a:r>
              <a:rPr lang="pt-BR" b="1" dirty="0" smtClean="0">
                <a:solidFill>
                  <a:srgbClr val="FFFF00"/>
                </a:solidFill>
                <a:effectLst>
                  <a:outerShdw blurRad="38100" dist="38100" dir="2700000" algn="tl">
                    <a:srgbClr val="000000">
                      <a:alpha val="43137"/>
                    </a:srgbClr>
                  </a:outerShdw>
                </a:effectLst>
                <a:latin typeface="Agency FB" pitchFamily="34" charset="0"/>
              </a:rPr>
              <a:t>; mas desde o século XII, a prática de batizar por aspersão (pulverizar) predominou na Igreja Católica</a:t>
            </a:r>
            <a:r>
              <a:rPr lang="pt-BR" b="1" dirty="0" smtClean="0">
                <a:solidFill>
                  <a:schemeClr val="bg1"/>
                </a:solidFill>
                <a:effectLst>
                  <a:outerShdw blurRad="38100" dist="38100" dir="2700000" algn="tl">
                    <a:srgbClr val="000000">
                      <a:alpha val="43137"/>
                    </a:srgbClr>
                  </a:outerShdw>
                </a:effectLst>
                <a:latin typeface="Agency FB" pitchFamily="34" charset="0"/>
              </a:rPr>
              <a:t>, pois esse método é mas conveniente que o batismo por imersão.</a:t>
            </a:r>
          </a:p>
          <a:p>
            <a:pPr algn="ctr"/>
            <a:r>
              <a:rPr lang="pt-BR" b="1" dirty="0" smtClean="0">
                <a:solidFill>
                  <a:schemeClr val="bg1"/>
                </a:solidFill>
                <a:effectLst>
                  <a:outerShdw blurRad="38100" dist="38100" dir="2700000" algn="tl">
                    <a:srgbClr val="000000">
                      <a:alpha val="43137"/>
                    </a:srgbClr>
                  </a:outerShdw>
                </a:effectLst>
                <a:latin typeface="Agency FB" pitchFamily="34" charset="0"/>
              </a:rPr>
              <a:t>A Igreja emprega a sua liberdade ao adotar o modo mas conveniente de acordo com as circunstancias do lugar e do tempo.”</a:t>
            </a:r>
          </a:p>
          <a:p>
            <a:pPr algn="ctr"/>
            <a:r>
              <a:rPr lang="pt-BR" b="1" dirty="0" smtClean="0">
                <a:solidFill>
                  <a:schemeClr val="bg1"/>
                </a:solidFill>
                <a:effectLst>
                  <a:outerShdw blurRad="38100" dist="38100" dir="2700000" algn="tl">
                    <a:srgbClr val="000000">
                      <a:alpha val="43137"/>
                    </a:srgbClr>
                  </a:outerShdw>
                </a:effectLst>
                <a:latin typeface="Agency FB" pitchFamily="34" charset="0"/>
              </a:rPr>
              <a:t>Cardeal James </a:t>
            </a:r>
            <a:r>
              <a:rPr lang="pt-BR" b="1" dirty="0" err="1" smtClean="0">
                <a:solidFill>
                  <a:schemeClr val="bg1"/>
                </a:solidFill>
                <a:effectLst>
                  <a:outerShdw blurRad="38100" dist="38100" dir="2700000" algn="tl">
                    <a:srgbClr val="000000">
                      <a:alpha val="43137"/>
                    </a:srgbClr>
                  </a:outerShdw>
                </a:effectLst>
                <a:latin typeface="Agency FB" pitchFamily="34" charset="0"/>
              </a:rPr>
              <a:t>Gibbons</a:t>
            </a:r>
            <a:r>
              <a:rPr lang="pt-BR" b="1" dirty="0" smtClean="0">
                <a:solidFill>
                  <a:schemeClr val="bg1"/>
                </a:solidFill>
                <a:effectLst>
                  <a:outerShdw blurRad="38100" dist="38100" dir="2700000" algn="tl">
                    <a:srgbClr val="000000">
                      <a:alpha val="43137"/>
                    </a:srgbClr>
                  </a:outerShdw>
                </a:effectLst>
                <a:latin typeface="Agency FB" pitchFamily="34" charset="0"/>
              </a:rPr>
              <a:t>, </a:t>
            </a:r>
            <a:r>
              <a:rPr lang="pt-BR" b="1" dirty="0" err="1" smtClean="0">
                <a:solidFill>
                  <a:schemeClr val="bg1"/>
                </a:solidFill>
                <a:effectLst>
                  <a:outerShdw blurRad="38100" dist="38100" dir="2700000" algn="tl">
                    <a:srgbClr val="000000">
                      <a:alpha val="43137"/>
                    </a:srgbClr>
                  </a:outerShdw>
                </a:effectLst>
                <a:latin typeface="Agency FB" pitchFamily="34" charset="0"/>
              </a:rPr>
              <a:t>The</a:t>
            </a:r>
            <a:r>
              <a:rPr lang="pt-BR" b="1" dirty="0" smtClean="0">
                <a:solidFill>
                  <a:schemeClr val="bg1"/>
                </a:solidFill>
                <a:effectLst>
                  <a:outerShdw blurRad="38100" dist="38100" dir="2700000" algn="tl">
                    <a:srgbClr val="000000">
                      <a:alpha val="43137"/>
                    </a:srgbClr>
                  </a:outerShdw>
                </a:effectLst>
                <a:latin typeface="Agency FB" pitchFamily="34" charset="0"/>
              </a:rPr>
              <a:t> </a:t>
            </a:r>
            <a:r>
              <a:rPr lang="pt-BR" b="1" dirty="0" err="1" smtClean="0">
                <a:solidFill>
                  <a:schemeClr val="bg1"/>
                </a:solidFill>
                <a:effectLst>
                  <a:outerShdw blurRad="38100" dist="38100" dir="2700000" algn="tl">
                    <a:srgbClr val="000000">
                      <a:alpha val="43137"/>
                    </a:srgbClr>
                  </a:outerShdw>
                </a:effectLst>
                <a:latin typeface="Agency FB" pitchFamily="34" charset="0"/>
              </a:rPr>
              <a:t>Faith</a:t>
            </a:r>
            <a:r>
              <a:rPr lang="pt-BR" b="1" dirty="0" smtClean="0">
                <a:solidFill>
                  <a:schemeClr val="bg1"/>
                </a:solidFill>
                <a:effectLst>
                  <a:outerShdw blurRad="38100" dist="38100" dir="2700000" algn="tl">
                    <a:srgbClr val="000000">
                      <a:alpha val="43137"/>
                    </a:srgbClr>
                  </a:outerShdw>
                </a:effectLst>
                <a:latin typeface="Agency FB" pitchFamily="34" charset="0"/>
              </a:rPr>
              <a:t> </a:t>
            </a:r>
            <a:r>
              <a:rPr lang="pt-BR" b="1" dirty="0" err="1" smtClean="0">
                <a:solidFill>
                  <a:schemeClr val="bg1"/>
                </a:solidFill>
                <a:effectLst>
                  <a:outerShdw blurRad="38100" dist="38100" dir="2700000" algn="tl">
                    <a:srgbClr val="000000">
                      <a:alpha val="43137"/>
                    </a:srgbClr>
                  </a:outerShdw>
                </a:effectLst>
                <a:latin typeface="Agency FB" pitchFamily="34" charset="0"/>
              </a:rPr>
              <a:t>of</a:t>
            </a:r>
            <a:r>
              <a:rPr lang="pt-BR" b="1" dirty="0" smtClean="0">
                <a:solidFill>
                  <a:schemeClr val="bg1"/>
                </a:solidFill>
                <a:effectLst>
                  <a:outerShdw blurRad="38100" dist="38100" dir="2700000" algn="tl">
                    <a:srgbClr val="000000">
                      <a:alpha val="43137"/>
                    </a:srgbClr>
                  </a:outerShdw>
                </a:effectLst>
                <a:latin typeface="Agency FB" pitchFamily="34" charset="0"/>
              </a:rPr>
              <a:t> </a:t>
            </a:r>
            <a:r>
              <a:rPr lang="pt-BR" b="1" dirty="0" err="1" smtClean="0">
                <a:solidFill>
                  <a:schemeClr val="bg1"/>
                </a:solidFill>
                <a:effectLst>
                  <a:outerShdw blurRad="38100" dist="38100" dir="2700000" algn="tl">
                    <a:srgbClr val="000000">
                      <a:alpha val="43137"/>
                    </a:srgbClr>
                  </a:outerShdw>
                </a:effectLst>
                <a:latin typeface="Agency FB" pitchFamily="34" charset="0"/>
              </a:rPr>
              <a:t>Our</a:t>
            </a:r>
            <a:r>
              <a:rPr lang="pt-BR" b="1" dirty="0" smtClean="0">
                <a:solidFill>
                  <a:schemeClr val="bg1"/>
                </a:solidFill>
                <a:effectLst>
                  <a:outerShdw blurRad="38100" dist="38100" dir="2700000" algn="tl">
                    <a:srgbClr val="000000">
                      <a:alpha val="43137"/>
                    </a:srgbClr>
                  </a:outerShdw>
                </a:effectLst>
                <a:latin typeface="Agency FB" pitchFamily="34" charset="0"/>
              </a:rPr>
              <a:t> </a:t>
            </a:r>
            <a:r>
              <a:rPr lang="pt-BR" b="1" dirty="0" err="1" smtClean="0">
                <a:solidFill>
                  <a:schemeClr val="bg1"/>
                </a:solidFill>
                <a:effectLst>
                  <a:outerShdw blurRad="38100" dist="38100" dir="2700000" algn="tl">
                    <a:srgbClr val="000000">
                      <a:alpha val="43137"/>
                    </a:srgbClr>
                  </a:outerShdw>
                </a:effectLst>
                <a:latin typeface="Agency FB" pitchFamily="34" charset="0"/>
              </a:rPr>
              <a:t>Fathers</a:t>
            </a:r>
            <a:r>
              <a:rPr lang="pt-BR" b="1" dirty="0" smtClean="0">
                <a:solidFill>
                  <a:schemeClr val="bg1"/>
                </a:solidFill>
                <a:effectLst>
                  <a:outerShdw blurRad="38100" dist="38100" dir="2700000" algn="tl">
                    <a:srgbClr val="000000">
                      <a:alpha val="43137"/>
                    </a:srgbClr>
                  </a:outerShdw>
                </a:effectLst>
                <a:latin typeface="Agency FB" pitchFamily="34" charset="0"/>
              </a:rPr>
              <a:t>  (A Fé de Nossos Pais), Edição 1892, p.277.</a:t>
            </a:r>
          </a:p>
          <a:p>
            <a:pPr algn="ctr"/>
            <a:endParaRPr lang="pt-BR"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Os Pioneiros Antig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10595" name="Text Box 3"/>
          <p:cNvSpPr txBox="1">
            <a:spLocks noChangeArrowheads="1"/>
          </p:cNvSpPr>
          <p:nvPr/>
        </p:nvSpPr>
        <p:spPr bwMode="auto">
          <a:xfrm>
            <a:off x="-168275" y="255588"/>
            <a:ext cx="9123363" cy="1311275"/>
          </a:xfrm>
          <a:prstGeom prst="rect">
            <a:avLst/>
          </a:prstGeom>
          <a:noFill/>
          <a:ln w="9525">
            <a:noFill/>
            <a:miter lim="800000"/>
            <a:headEnd/>
            <a:tailEnd/>
          </a:ln>
          <a:effectLst/>
        </p:spPr>
        <p:txBody>
          <a:bodyPr wrap="none">
            <a:spAutoFit/>
          </a:bodyPr>
          <a:lstStyle/>
          <a:p>
            <a:pPr algn="ctr"/>
            <a:r>
              <a:rPr lang="pt-BR" sz="2000" dirty="0">
                <a:solidFill>
                  <a:schemeClr val="bg2"/>
                </a:solidFill>
                <a:latin typeface="Arial" charset="0"/>
              </a:rPr>
              <a:t>    </a:t>
            </a:r>
            <a:r>
              <a:rPr lang="pt-BR" sz="2000" dirty="0">
                <a:latin typeface="Arial" charset="0"/>
              </a:rPr>
              <a:t>Estudo formatado pelos Adventistas do 7º Dia Históricos de Florianópolis-SC</a:t>
            </a:r>
          </a:p>
          <a:p>
            <a:pPr algn="ctr"/>
            <a:r>
              <a:rPr lang="pt-BR" sz="2000" dirty="0">
                <a:latin typeface="Arial" charset="0"/>
              </a:rPr>
              <a:t>Contato: </a:t>
            </a:r>
            <a:r>
              <a:rPr lang="pt-BR" sz="2000" dirty="0" smtClean="0">
                <a:latin typeface="Arial" charset="0"/>
              </a:rPr>
              <a:t>restaurandoaverdade@gmail.com</a:t>
            </a:r>
            <a:endParaRPr lang="pt-BR" sz="2000" dirty="0">
              <a:latin typeface="Arial" charset="0"/>
            </a:endParaRPr>
          </a:p>
          <a:p>
            <a:pPr algn="ctr"/>
            <a:endParaRPr lang="pt-BR" sz="2000" dirty="0">
              <a:latin typeface="Arial" charset="0"/>
            </a:endParaRPr>
          </a:p>
          <a:p>
            <a:pPr algn="ctr"/>
            <a:r>
              <a:rPr lang="pt-BR" sz="2000" dirty="0">
                <a:latin typeface="Arial" charset="0"/>
              </a:rPr>
              <a:t>Visite: </a:t>
            </a:r>
            <a:r>
              <a:rPr lang="pt-BR" sz="2000" b="1" dirty="0">
                <a:latin typeface="Arial" charset="0"/>
              </a:rPr>
              <a:t>WWW.ADVENTISTAS-HISTORICOS.COM</a:t>
            </a:r>
          </a:p>
        </p:txBody>
      </p:sp>
      <p:pic>
        <p:nvPicPr>
          <p:cNvPr id="110596" name="Picture 4" descr="tres_anjos"/>
          <p:cNvPicPr>
            <a:picLocks noChangeAspect="1" noChangeArrowheads="1"/>
          </p:cNvPicPr>
          <p:nvPr/>
        </p:nvPicPr>
        <p:blipFill>
          <a:blip r:embed="rId3"/>
          <a:srcRect/>
          <a:stretch>
            <a:fillRect/>
          </a:stretch>
        </p:blipFill>
        <p:spPr bwMode="auto">
          <a:xfrm>
            <a:off x="3203575" y="1557338"/>
            <a:ext cx="2409825" cy="8763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É NECESSÁRIO O BATISMO?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t>
            </a:r>
            <a:r>
              <a:rPr lang="pt-BR" sz="2400" b="1" dirty="0" smtClean="0">
                <a:solidFill>
                  <a:srgbClr val="FFFF00"/>
                </a:solidFill>
                <a:effectLst>
                  <a:outerShdw blurRad="38100" dist="38100" dir="2700000" algn="tl">
                    <a:srgbClr val="000000">
                      <a:alpha val="43137"/>
                    </a:srgbClr>
                  </a:outerShdw>
                </a:effectLst>
                <a:latin typeface="Agency FB" pitchFamily="34" charset="0"/>
              </a:rPr>
              <a:t>Quem crer </a:t>
            </a:r>
            <a:r>
              <a:rPr lang="pt-BR" sz="2400" b="1" u="sng" dirty="0" smtClean="0">
                <a:solidFill>
                  <a:srgbClr val="FFFF00"/>
                </a:solidFill>
                <a:effectLst>
                  <a:outerShdw blurRad="38100" dist="38100" dir="2700000" algn="tl">
                    <a:srgbClr val="000000">
                      <a:alpha val="43137"/>
                    </a:srgbClr>
                  </a:outerShdw>
                </a:effectLst>
                <a:latin typeface="Agency FB" pitchFamily="34" charset="0"/>
              </a:rPr>
              <a:t>e for batizado </a:t>
            </a:r>
            <a:r>
              <a:rPr lang="pt-BR" sz="2400" b="1" dirty="0" smtClean="0">
                <a:solidFill>
                  <a:srgbClr val="FFFF00"/>
                </a:solidFill>
                <a:effectLst>
                  <a:outerShdw blurRad="38100" dist="38100" dir="2700000" algn="tl">
                    <a:srgbClr val="000000">
                      <a:alpha val="43137"/>
                    </a:srgbClr>
                  </a:outerShdw>
                </a:effectLst>
                <a:latin typeface="Agency FB" pitchFamily="34" charset="0"/>
              </a:rPr>
              <a:t>será salvo</a:t>
            </a:r>
            <a:r>
              <a:rPr lang="pt-BR" sz="2400" b="1" dirty="0" smtClean="0">
                <a:solidFill>
                  <a:schemeClr val="bg1"/>
                </a:solidFill>
                <a:effectLst>
                  <a:outerShdw blurRad="38100" dist="38100" dir="2700000" algn="tl">
                    <a:srgbClr val="000000">
                      <a:alpha val="43137"/>
                    </a:srgbClr>
                  </a:outerShdw>
                </a:effectLst>
                <a:latin typeface="Agency FB" pitchFamily="34" charset="0"/>
              </a:rPr>
              <a:t>; mas quem não crer será condenado.”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Marcos 16:16.</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“Jesus respondeu, e disse-lhe: </a:t>
            </a:r>
            <a:r>
              <a:rPr lang="pt-BR" sz="2400" b="1" dirty="0" smtClean="0">
                <a:solidFill>
                  <a:srgbClr val="FFFF00"/>
                </a:solidFill>
                <a:effectLst>
                  <a:outerShdw blurRad="38100" dist="38100" dir="2700000" algn="tl">
                    <a:srgbClr val="000000">
                      <a:alpha val="43137"/>
                    </a:srgbClr>
                  </a:outerShdw>
                </a:effectLst>
                <a:latin typeface="Agency FB" pitchFamily="34" charset="0"/>
              </a:rPr>
              <a:t>Na verdade, na verdade te digo que aquele que não nascer de novo, não pode ver o reino de Deus</a:t>
            </a:r>
            <a:r>
              <a:rPr lang="pt-BR" sz="2400" b="1" dirty="0" smtClean="0">
                <a:solidFill>
                  <a:schemeClr val="bg1"/>
                </a:solidFill>
                <a:effectLst>
                  <a:outerShdw blurRad="38100" dist="38100" dir="2700000" algn="tl">
                    <a:srgbClr val="000000">
                      <a:alpha val="43137"/>
                    </a:srgbClr>
                  </a:outerShdw>
                </a:effectLst>
                <a:latin typeface="Agency FB" pitchFamily="34" charset="0"/>
              </a:rPr>
              <a:t>.  Disse-lhe Nicodemos: Como pode um homem nascer, sendo velho?  Pode, porventura, tornar a entrar no ventre de sua mãe, e nascer?  Jesus respondeu: </a:t>
            </a:r>
            <a:r>
              <a:rPr lang="pt-BR" sz="2400" b="1" dirty="0" smtClean="0">
                <a:solidFill>
                  <a:srgbClr val="FFFF00"/>
                </a:solidFill>
                <a:effectLst>
                  <a:outerShdw blurRad="38100" dist="38100" dir="2700000" algn="tl">
                    <a:srgbClr val="000000">
                      <a:alpha val="43137"/>
                    </a:srgbClr>
                  </a:outerShdw>
                </a:effectLst>
                <a:latin typeface="Agency FB" pitchFamily="34" charset="0"/>
              </a:rPr>
              <a:t>Na verdade, na verdade te digo que aquele que não </a:t>
            </a:r>
            <a:r>
              <a:rPr lang="pt-BR" sz="2400" b="1" u="sng" dirty="0" smtClean="0">
                <a:solidFill>
                  <a:srgbClr val="FFFF00"/>
                </a:solidFill>
                <a:effectLst>
                  <a:outerShdw blurRad="38100" dist="38100" dir="2700000" algn="tl">
                    <a:srgbClr val="000000">
                      <a:alpha val="43137"/>
                    </a:srgbClr>
                  </a:outerShdw>
                </a:effectLst>
                <a:latin typeface="Agency FB" pitchFamily="34" charset="0"/>
              </a:rPr>
              <a:t>nascer da água </a:t>
            </a:r>
            <a:r>
              <a:rPr lang="pt-BR" sz="2400" b="1" dirty="0" smtClean="0">
                <a:solidFill>
                  <a:srgbClr val="FFFF00"/>
                </a:solidFill>
                <a:effectLst>
                  <a:outerShdw blurRad="38100" dist="38100" dir="2700000" algn="tl">
                    <a:srgbClr val="000000">
                      <a:alpha val="43137"/>
                    </a:srgbClr>
                  </a:outerShdw>
                </a:effectLst>
                <a:latin typeface="Agency FB" pitchFamily="34" charset="0"/>
              </a:rPr>
              <a:t>e do Espírito, não pode entrar no reino de Deus</a:t>
            </a:r>
            <a:r>
              <a:rPr lang="pt-BR" sz="2400" b="1" dirty="0" smtClean="0">
                <a:solidFill>
                  <a:schemeClr val="bg1"/>
                </a:solidFill>
                <a:effectLst>
                  <a:outerShdw blurRad="38100" dist="38100" dir="2700000" algn="tl">
                    <a:srgbClr val="000000">
                      <a:alpha val="43137"/>
                    </a:srgbClr>
                  </a:outerShdw>
                </a:effectLst>
                <a:latin typeface="Agency FB" pitchFamily="34" charset="0"/>
              </a:rPr>
              <a:t>.”</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João 3:03-05.</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3200" b="1" dirty="0" smtClean="0">
                <a:solidFill>
                  <a:srgbClr val="FFFF00"/>
                </a:solidFill>
                <a:effectLst>
                  <a:outerShdw blurRad="38100" dist="38100" dir="2700000" algn="tl">
                    <a:srgbClr val="000000">
                      <a:alpha val="43137"/>
                    </a:srgbClr>
                  </a:outerShdw>
                </a:effectLst>
                <a:latin typeface="Agency FB" pitchFamily="34" charset="0"/>
              </a:rPr>
              <a:t>O BATISMO É UM REQUISITO OPCIONAL?  NÃO!  É UM REQUISITO OBRIGATÓRIO.</a:t>
            </a:r>
            <a:endParaRPr lang="pt-BR" sz="32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POR QUE FOI NECESSÁRIO QUE JESUS CRISTO FOSSE BATIZADO?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“Então veio Jesus da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Galiléia</a:t>
            </a:r>
            <a:r>
              <a:rPr lang="pt-BR" sz="2400" b="1" dirty="0" smtClean="0">
                <a:solidFill>
                  <a:schemeClr val="bg1"/>
                </a:solidFill>
                <a:effectLst>
                  <a:outerShdw blurRad="38100" dist="38100" dir="2700000" algn="tl">
                    <a:srgbClr val="000000">
                      <a:alpha val="43137"/>
                    </a:srgbClr>
                  </a:outerShdw>
                </a:effectLst>
                <a:latin typeface="Agency FB" pitchFamily="34" charset="0"/>
              </a:rPr>
              <a:t> ter com João, junto do Jordão, para ser batizado por ele.  Mas João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opunha-se-lhe</a:t>
            </a:r>
            <a:r>
              <a:rPr lang="pt-BR" sz="2400" b="1" dirty="0" smtClean="0">
                <a:solidFill>
                  <a:schemeClr val="bg1"/>
                </a:solidFill>
                <a:effectLst>
                  <a:outerShdw blurRad="38100" dist="38100" dir="2700000" algn="tl">
                    <a:srgbClr val="000000">
                      <a:alpha val="43137"/>
                    </a:srgbClr>
                  </a:outerShdw>
                </a:effectLst>
                <a:latin typeface="Agency FB" pitchFamily="34" charset="0"/>
              </a:rPr>
              <a:t>, dizendo: Eu careço de ser batizado por ti, e vens tu a mim?  </a:t>
            </a:r>
            <a:r>
              <a:rPr lang="pt-BR" sz="2400" b="1" dirty="0" smtClean="0">
                <a:solidFill>
                  <a:srgbClr val="FFFF00"/>
                </a:solidFill>
                <a:effectLst>
                  <a:outerShdw blurRad="38100" dist="38100" dir="2700000" algn="tl">
                    <a:srgbClr val="000000">
                      <a:alpha val="43137"/>
                    </a:srgbClr>
                  </a:outerShdw>
                </a:effectLst>
                <a:latin typeface="Agency FB" pitchFamily="34" charset="0"/>
              </a:rPr>
              <a:t>Jesus, porém, respondendo, disse-lhe: Deixa por agora, porque assim nos convém cumprir toda a justiça</a:t>
            </a:r>
            <a:r>
              <a:rPr lang="pt-BR" sz="2400" b="1" dirty="0" smtClean="0">
                <a:solidFill>
                  <a:schemeClr val="bg1"/>
                </a:solidFill>
                <a:effectLst>
                  <a:outerShdw blurRad="38100" dist="38100" dir="2700000" algn="tl">
                    <a:srgbClr val="000000">
                      <a:alpha val="43137"/>
                    </a:srgbClr>
                  </a:outerShdw>
                </a:effectLst>
                <a:latin typeface="Agency FB" pitchFamily="34" charset="0"/>
              </a:rPr>
              <a:t>.  Então ele o permitiu.”</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Mateus 3:13-15.</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Jesus deu exemplo para benefício de Seus seguidores, ou seja, Ele é o nosso exemplo em tudo.</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bg1"/>
                </a:solidFill>
                <a:effectLst>
                  <a:outerShdw blurRad="38100" dist="38100" dir="2700000" algn="tl">
                    <a:srgbClr val="000000">
                      <a:alpha val="43137"/>
                    </a:srgbClr>
                  </a:outerShdw>
                </a:effectLst>
                <a:latin typeface="Agency FB" pitchFamily="34" charset="0"/>
              </a:rPr>
              <a:t>“Jesus não recebeu o batismo como </a:t>
            </a:r>
            <a:r>
              <a:rPr lang="pt-BR" sz="3600" b="1" dirty="0" smtClean="0">
                <a:solidFill>
                  <a:schemeClr val="bg1"/>
                </a:solidFill>
                <a:effectLst>
                  <a:outerShdw blurRad="38100" dist="38100" dir="2700000" algn="tl">
                    <a:srgbClr val="000000">
                      <a:alpha val="43137"/>
                    </a:srgbClr>
                  </a:outerShdw>
                </a:effectLst>
                <a:latin typeface="Agency FB" pitchFamily="34" charset="0"/>
              </a:rPr>
              <a:t>confissão </a:t>
            </a:r>
            <a:r>
              <a:rPr lang="pt-BR" sz="3600" b="1" dirty="0" smtClean="0">
                <a:solidFill>
                  <a:schemeClr val="bg1"/>
                </a:solidFill>
                <a:effectLst>
                  <a:outerShdw blurRad="38100" dist="38100" dir="2700000" algn="tl">
                    <a:srgbClr val="000000">
                      <a:alpha val="43137"/>
                    </a:srgbClr>
                  </a:outerShdw>
                </a:effectLst>
                <a:latin typeface="Agency FB" pitchFamily="34" charset="0"/>
              </a:rPr>
              <a:t>de culpa própria.  Se identificou com os pecadores, dando os passos que devemos dar, e fazendo a obra que devemos fazer.  </a:t>
            </a:r>
            <a:r>
              <a:rPr lang="pt-BR" sz="3600" b="1" dirty="0" smtClean="0">
                <a:solidFill>
                  <a:srgbClr val="FFFF00"/>
                </a:solidFill>
                <a:effectLst>
                  <a:outerShdw blurRad="38100" dist="38100" dir="2700000" algn="tl">
                    <a:srgbClr val="000000">
                      <a:alpha val="43137"/>
                    </a:srgbClr>
                  </a:outerShdw>
                </a:effectLst>
                <a:latin typeface="Agency FB" pitchFamily="34" charset="0"/>
              </a:rPr>
              <a:t>Sua vida de sofrimento e paciente tolerância depois de seu batismo, foi também um exemplo para nós</a:t>
            </a:r>
            <a:r>
              <a:rPr lang="pt-BR" sz="3600" b="1" dirty="0" smtClean="0">
                <a:solidFill>
                  <a:schemeClr val="bg1"/>
                </a:solidFill>
                <a:effectLst>
                  <a:outerShdw blurRad="38100" dist="38100" dir="2700000" algn="tl">
                    <a:srgbClr val="000000">
                      <a:alpha val="43137"/>
                    </a:srgbClr>
                  </a:outerShdw>
                </a:effectLst>
                <a:latin typeface="Agency FB" pitchFamily="34" charset="0"/>
              </a:rPr>
              <a:t>.”</a:t>
            </a:r>
          </a:p>
          <a:p>
            <a:pPr algn="ctr"/>
            <a:r>
              <a:rPr lang="pt-BR" sz="3600" b="1" dirty="0" smtClean="0">
                <a:solidFill>
                  <a:schemeClr val="bg1"/>
                </a:solidFill>
                <a:effectLst>
                  <a:outerShdw blurRad="38100" dist="38100" dir="2700000" algn="tl">
                    <a:srgbClr val="000000">
                      <a:alpha val="43137"/>
                    </a:srgbClr>
                  </a:outerShdw>
                </a:effectLst>
                <a:latin typeface="Agency FB" pitchFamily="34" charset="0"/>
              </a:rPr>
              <a:t>O </a:t>
            </a:r>
            <a:r>
              <a:rPr lang="pt-BR" sz="3600" b="1" dirty="0" smtClean="0">
                <a:solidFill>
                  <a:schemeClr val="bg1"/>
                </a:solidFill>
                <a:effectLst>
                  <a:outerShdw blurRad="38100" dist="38100" dir="2700000" algn="tl">
                    <a:srgbClr val="000000">
                      <a:alpha val="43137"/>
                    </a:srgbClr>
                  </a:outerShdw>
                </a:effectLst>
                <a:latin typeface="Agency FB" pitchFamily="34" charset="0"/>
              </a:rPr>
              <a:t>Desejado de Todas as Nações, p. 85.</a:t>
            </a:r>
            <a:endParaRPr lang="pt-BR" sz="36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200" b="1" dirty="0" smtClean="0">
                <a:solidFill>
                  <a:srgbClr val="FFFF00"/>
                </a:solidFill>
                <a:effectLst>
                  <a:outerShdw blurRad="38100" dist="38100" dir="2700000" algn="tl">
                    <a:srgbClr val="000000">
                      <a:alpha val="43137"/>
                    </a:srgbClr>
                  </a:outerShdw>
                </a:effectLst>
                <a:latin typeface="Agency FB" pitchFamily="34" charset="0"/>
              </a:rPr>
              <a:t>EM QUE NOME DEVEMOS SER BATIZADOS?</a:t>
            </a:r>
          </a:p>
          <a:p>
            <a:pPr algn="ctr"/>
            <a:endParaRPr lang="pt-BR" sz="5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4400" b="1" dirty="0" smtClean="0">
                <a:solidFill>
                  <a:schemeClr val="bg1"/>
                </a:solidFill>
                <a:effectLst>
                  <a:outerShdw blurRad="38100" dist="38100" dir="2700000" algn="tl">
                    <a:srgbClr val="000000">
                      <a:alpha val="43137"/>
                    </a:srgbClr>
                  </a:outerShdw>
                </a:effectLst>
                <a:latin typeface="Agency FB" pitchFamily="34" charset="0"/>
              </a:rPr>
              <a:t>VOU CHAMAR AS TESTEMUNHAS  PARA RESPONDER ESSA PERGUNTA.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1º Testemunha – Paulo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“Ou não sabeis </a:t>
            </a:r>
            <a:r>
              <a:rPr lang="pt-BR" sz="2400" b="1" dirty="0" smtClean="0">
                <a:solidFill>
                  <a:srgbClr val="FFFF00"/>
                </a:solidFill>
                <a:effectLst>
                  <a:outerShdw blurRad="38100" dist="38100" dir="2700000" algn="tl">
                    <a:srgbClr val="000000">
                      <a:alpha val="43137"/>
                    </a:srgbClr>
                  </a:outerShdw>
                </a:effectLst>
                <a:latin typeface="Agency FB" pitchFamily="34" charset="0"/>
              </a:rPr>
              <a:t>que todos quantos fomos batizados em Jesus Cristo </a:t>
            </a:r>
            <a:r>
              <a:rPr lang="pt-BR" sz="2400" b="1" dirty="0" smtClean="0">
                <a:solidFill>
                  <a:schemeClr val="bg1"/>
                </a:solidFill>
                <a:effectLst>
                  <a:outerShdw blurRad="38100" dist="38100" dir="2700000" algn="tl">
                    <a:srgbClr val="000000">
                      <a:alpha val="43137"/>
                    </a:srgbClr>
                  </a:outerShdw>
                </a:effectLst>
                <a:latin typeface="Agency FB" pitchFamily="34" charset="0"/>
              </a:rPr>
              <a:t>fomos batizados na sua morte?  De sorte que fomos sepultados com ele pelo batismo na morte; para que, como Cristo foi ressuscitado dentre os mortos, pela glória do Pai, assim andemos nós também em novidade de vida.”  Romanos 6:03-04.</a:t>
            </a: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1º Testemunha Paulo, que nasceu em Tarso, descendente da tribo de Benjamim, discípulo de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Gamaliel</a:t>
            </a:r>
            <a:r>
              <a:rPr lang="pt-BR" sz="2400" b="1" dirty="0" smtClean="0">
                <a:solidFill>
                  <a:schemeClr val="bg1"/>
                </a:solidFill>
                <a:effectLst>
                  <a:outerShdw blurRad="38100" dist="38100" dir="2700000" algn="tl">
                    <a:srgbClr val="000000">
                      <a:alpha val="43137"/>
                    </a:srgbClr>
                  </a:outerShdw>
                </a:effectLst>
                <a:latin typeface="Agency FB" pitchFamily="34" charset="0"/>
              </a:rPr>
              <a:t>, afirma: </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“...que todos quantos fomos batizados em Jesus Cristo...”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2º Testemunha – Paulo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“No qual também estais circuncidados com a circuncisão não feita por mão no despojo do corpo dos pecados da carne, </a:t>
            </a:r>
            <a:r>
              <a:rPr lang="pt-BR" sz="2400" b="1" dirty="0" smtClean="0">
                <a:solidFill>
                  <a:srgbClr val="FFFF00"/>
                </a:solidFill>
                <a:effectLst>
                  <a:outerShdw blurRad="38100" dist="38100" dir="2700000" algn="tl">
                    <a:srgbClr val="000000">
                      <a:alpha val="43137"/>
                    </a:srgbClr>
                  </a:outerShdw>
                </a:effectLst>
                <a:latin typeface="Agency FB" pitchFamily="34" charset="0"/>
              </a:rPr>
              <a:t>pela circuncisão de Cristo; Sepultados com ele no batismo</a:t>
            </a:r>
            <a:r>
              <a:rPr lang="pt-BR" sz="2400" b="1" dirty="0" smtClean="0">
                <a:solidFill>
                  <a:schemeClr val="bg1"/>
                </a:solidFill>
                <a:effectLst>
                  <a:outerShdw blurRad="38100" dist="38100" dir="2700000" algn="tl">
                    <a:srgbClr val="000000">
                      <a:alpha val="43137"/>
                    </a:srgbClr>
                  </a:outerShdw>
                </a:effectLst>
                <a:latin typeface="Agency FB" pitchFamily="34" charset="0"/>
              </a:rPr>
              <a:t>, nele também ressuscitastes pela fé </a:t>
            </a:r>
            <a:r>
              <a:rPr lang="pt-BR" sz="2400" b="1" dirty="0" smtClean="0">
                <a:solidFill>
                  <a:srgbClr val="FFFF00"/>
                </a:solidFill>
                <a:effectLst>
                  <a:outerShdw blurRad="38100" dist="38100" dir="2700000" algn="tl">
                    <a:srgbClr val="000000">
                      <a:alpha val="43137"/>
                    </a:srgbClr>
                  </a:outerShdw>
                </a:effectLst>
                <a:latin typeface="Agency FB" pitchFamily="34" charset="0"/>
              </a:rPr>
              <a:t>no poder de Deus, que o ressuscitou dentre os mortos</a:t>
            </a:r>
            <a:r>
              <a:rPr lang="pt-BR" sz="2400" b="1" dirty="0" smtClean="0">
                <a:solidFill>
                  <a:schemeClr val="bg1"/>
                </a:solidFill>
                <a:effectLst>
                  <a:outerShdw blurRad="38100" dist="38100" dir="2700000" algn="tl">
                    <a:srgbClr val="000000">
                      <a:alpha val="43137"/>
                    </a:srgbClr>
                  </a:outerShdw>
                </a:effectLst>
                <a:latin typeface="Agency FB" pitchFamily="34" charset="0"/>
              </a:rPr>
              <a:t>.”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Colossenses</a:t>
            </a:r>
            <a:r>
              <a:rPr lang="pt-BR" sz="2400" b="1" dirty="0" smtClean="0">
                <a:solidFill>
                  <a:schemeClr val="bg1"/>
                </a:solidFill>
                <a:effectLst>
                  <a:outerShdw blurRad="38100" dist="38100" dir="2700000" algn="tl">
                    <a:srgbClr val="000000">
                      <a:alpha val="43137"/>
                    </a:srgbClr>
                  </a:outerShdw>
                </a:effectLst>
                <a:latin typeface="Agency FB" pitchFamily="34" charset="0"/>
              </a:rPr>
              <a:t> 2:11-12.</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Paulo novamente afirma que:</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 “...Sepultados com ele [Cristo] no batismo...”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effectLst>
                  <a:outerShdw blurRad="38100" dist="38100" dir="2700000" algn="tl">
                    <a:srgbClr val="000000">
                      <a:alpha val="43137"/>
                    </a:srgbClr>
                  </a:outerShdw>
                </a:effectLst>
                <a:latin typeface="Agency FB" pitchFamily="34" charset="0"/>
              </a:rPr>
              <a:t>3º Testemunha – Paulo</a:t>
            </a:r>
          </a:p>
          <a:p>
            <a:pPr algn="ctr"/>
            <a:r>
              <a:rPr lang="pt-BR" sz="2400" b="1" dirty="0" smtClean="0">
                <a:effectLst>
                  <a:outerShdw blurRad="38100" dist="38100" dir="2700000" algn="tl">
                    <a:srgbClr val="000000">
                      <a:alpha val="43137"/>
                    </a:srgbClr>
                  </a:outerShdw>
                </a:effectLst>
                <a:latin typeface="Agency FB" pitchFamily="34" charset="0"/>
              </a:rPr>
              <a:t>“E é o que alguns têm sido; </a:t>
            </a:r>
            <a:r>
              <a:rPr lang="pt-BR" sz="2400" b="1" dirty="0" smtClean="0">
                <a:solidFill>
                  <a:srgbClr val="FFFF00"/>
                </a:solidFill>
                <a:effectLst>
                  <a:outerShdw blurRad="38100" dist="38100" dir="2700000" algn="tl">
                    <a:srgbClr val="000000">
                      <a:alpha val="43137"/>
                    </a:srgbClr>
                  </a:outerShdw>
                </a:effectLst>
                <a:latin typeface="Agency FB" pitchFamily="34" charset="0"/>
              </a:rPr>
              <a:t>mas haveis sido lavados</a:t>
            </a:r>
            <a:r>
              <a:rPr lang="pt-BR" sz="2400" b="1" dirty="0" smtClean="0">
                <a:effectLst>
                  <a:outerShdw blurRad="38100" dist="38100" dir="2700000" algn="tl">
                    <a:srgbClr val="000000">
                      <a:alpha val="43137"/>
                    </a:srgbClr>
                  </a:outerShdw>
                </a:effectLst>
                <a:latin typeface="Agency FB" pitchFamily="34" charset="0"/>
              </a:rPr>
              <a:t>, mas haveis sido santificados, mas haveis sido justificados </a:t>
            </a:r>
            <a:r>
              <a:rPr lang="pt-BR" sz="2400" b="1" dirty="0" smtClean="0">
                <a:solidFill>
                  <a:srgbClr val="FFFF00"/>
                </a:solidFill>
                <a:effectLst>
                  <a:outerShdw blurRad="38100" dist="38100" dir="2700000" algn="tl">
                    <a:srgbClr val="000000">
                      <a:alpha val="43137"/>
                    </a:srgbClr>
                  </a:outerShdw>
                </a:effectLst>
                <a:latin typeface="Agency FB" pitchFamily="34" charset="0"/>
              </a:rPr>
              <a:t>em nome do Senhor Jesus</a:t>
            </a:r>
            <a:r>
              <a:rPr lang="pt-BR" sz="2400" b="1" dirty="0" smtClean="0">
                <a:effectLst>
                  <a:outerShdw blurRad="38100" dist="38100" dir="2700000" algn="tl">
                    <a:srgbClr val="000000">
                      <a:alpha val="43137"/>
                    </a:srgbClr>
                  </a:outerShdw>
                </a:effectLst>
                <a:latin typeface="Agency FB" pitchFamily="34" charset="0"/>
              </a:rPr>
              <a:t>, e </a:t>
            </a:r>
            <a:r>
              <a:rPr lang="pt-BR" sz="2400" b="1" dirty="0" smtClean="0">
                <a:solidFill>
                  <a:srgbClr val="FFFF00"/>
                </a:solidFill>
                <a:effectLst>
                  <a:outerShdw blurRad="38100" dist="38100" dir="2700000" algn="tl">
                    <a:srgbClr val="000000">
                      <a:alpha val="43137"/>
                    </a:srgbClr>
                  </a:outerShdw>
                </a:effectLst>
                <a:latin typeface="Agency FB" pitchFamily="34" charset="0"/>
              </a:rPr>
              <a:t>pelo Espírito do nosso Deus</a:t>
            </a:r>
            <a:r>
              <a:rPr lang="pt-BR" sz="2400" b="1" dirty="0" smtClean="0">
                <a:effectLst>
                  <a:outerShdw blurRad="38100" dist="38100" dir="2700000" algn="tl">
                    <a:srgbClr val="000000">
                      <a:alpha val="43137"/>
                    </a:srgbClr>
                  </a:outerShdw>
                </a:effectLst>
                <a:latin typeface="Agency FB" pitchFamily="34" charset="0"/>
              </a:rPr>
              <a:t>.”  I Coríntios 6:11. </a:t>
            </a:r>
          </a:p>
          <a:p>
            <a:pPr algn="ctr"/>
            <a:endParaRPr lang="pt-BR" sz="2400" b="1" dirty="0" smtClean="0">
              <a:effectLst>
                <a:outerShdw blurRad="38100" dist="38100" dir="2700000" algn="tl">
                  <a:srgbClr val="000000">
                    <a:alpha val="43137"/>
                  </a:srgbClr>
                </a:outerShdw>
              </a:effectLst>
              <a:latin typeface="Agency FB" pitchFamily="34" charset="0"/>
            </a:endParaRPr>
          </a:p>
          <a:p>
            <a:pPr algn="ctr"/>
            <a:r>
              <a:rPr lang="pt-BR" sz="2400" b="1" dirty="0" smtClean="0">
                <a:effectLst>
                  <a:outerShdw blurRad="38100" dist="38100" dir="2700000" algn="tl">
                    <a:srgbClr val="000000">
                      <a:alpha val="43137"/>
                    </a:srgbClr>
                  </a:outerShdw>
                </a:effectLst>
                <a:latin typeface="Agency FB" pitchFamily="34" charset="0"/>
              </a:rPr>
              <a:t>Paulo afirma:</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“...haveis sido lavados ... em nome do Senhor Jesus Cristo...”</a:t>
            </a:r>
            <a:endParaRPr lang="pt-BR" sz="36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4º Testemunha – Paulo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“Porque todos sois filhos de Deus pela fé em Cristo Jesus.  </a:t>
            </a:r>
            <a:r>
              <a:rPr lang="pt-BR" sz="2400" b="1" dirty="0" smtClean="0">
                <a:solidFill>
                  <a:srgbClr val="FFFF00"/>
                </a:solidFill>
                <a:effectLst>
                  <a:outerShdw blurRad="38100" dist="38100" dir="2700000" algn="tl">
                    <a:srgbClr val="000000">
                      <a:alpha val="43137"/>
                    </a:srgbClr>
                  </a:outerShdw>
                </a:effectLst>
                <a:latin typeface="Agency FB" pitchFamily="34" charset="0"/>
              </a:rPr>
              <a:t>Porque todos quantos fostes batizados em Cristo</a:t>
            </a:r>
            <a:r>
              <a:rPr lang="pt-BR" sz="2400" b="1" dirty="0" smtClean="0">
                <a:solidFill>
                  <a:schemeClr val="bg1"/>
                </a:solidFill>
                <a:effectLst>
                  <a:outerShdw blurRad="38100" dist="38100" dir="2700000" algn="tl">
                    <a:srgbClr val="000000">
                      <a:alpha val="43137"/>
                    </a:srgbClr>
                  </a:outerShdw>
                </a:effectLst>
                <a:latin typeface="Agency FB" pitchFamily="34" charset="0"/>
              </a:rPr>
              <a:t> já vos revestistes de Cristo.”  Gálatas 3:26-27.</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Paulo afirma novamente:</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“...Porque todos quantos fostes batizados em Cristo...”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Quando me batizo em Cristo estou revestidos de quem?  De Cristo!</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5º Testemunha – Paulo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“E, quando fizerdes por palavras ou por obras, </a:t>
            </a:r>
            <a:r>
              <a:rPr lang="pt-BR" sz="2400" b="1" dirty="0" smtClean="0">
                <a:solidFill>
                  <a:srgbClr val="FFFF00"/>
                </a:solidFill>
                <a:effectLst>
                  <a:outerShdw blurRad="38100" dist="38100" dir="2700000" algn="tl">
                    <a:srgbClr val="000000">
                      <a:alpha val="43137"/>
                    </a:srgbClr>
                  </a:outerShdw>
                </a:effectLst>
                <a:latin typeface="Agency FB" pitchFamily="34" charset="0"/>
              </a:rPr>
              <a:t>fazei tudo em nome do Senhor Jesus</a:t>
            </a:r>
            <a:r>
              <a:rPr lang="pt-BR" sz="2400" b="1" dirty="0" smtClean="0">
                <a:solidFill>
                  <a:schemeClr val="bg1"/>
                </a:solidFill>
                <a:effectLst>
                  <a:outerShdw blurRad="38100" dist="38100" dir="2700000" algn="tl">
                    <a:srgbClr val="000000">
                      <a:alpha val="43137"/>
                    </a:srgbClr>
                  </a:outerShdw>
                </a:effectLst>
                <a:latin typeface="Agency FB" pitchFamily="34" charset="0"/>
              </a:rPr>
              <a:t>, dando por ele graças a Deus Pai.”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Colossenses</a:t>
            </a:r>
            <a:r>
              <a:rPr lang="pt-BR" sz="2400" b="1" dirty="0" smtClean="0">
                <a:solidFill>
                  <a:schemeClr val="bg1"/>
                </a:solidFill>
                <a:effectLst>
                  <a:outerShdw blurRad="38100" dist="38100" dir="2700000" algn="tl">
                    <a:srgbClr val="000000">
                      <a:alpha val="43137"/>
                    </a:srgbClr>
                  </a:outerShdw>
                </a:effectLst>
                <a:latin typeface="Agency FB" pitchFamily="34" charset="0"/>
              </a:rPr>
              <a:t> 3:17.</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Paulo afirma:</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“...fazei tudo em nome do Senhor Jesus...”</a:t>
            </a:r>
            <a:endParaRPr lang="pt-BR" sz="36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Fotos para PPTs de\1620515_402569379887488_1227907966_n.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CaixaDeTexto 4"/>
          <p:cNvSpPr txBox="1"/>
          <p:nvPr/>
        </p:nvSpPr>
        <p:spPr>
          <a:xfrm>
            <a:off x="928662" y="214290"/>
            <a:ext cx="8003660" cy="2308324"/>
          </a:xfrm>
          <a:prstGeom prst="rect">
            <a:avLst/>
          </a:prstGeom>
          <a:noFill/>
        </p:spPr>
        <p:txBody>
          <a:bodyPr wrap="square" rtlCol="0">
            <a:spAutoFit/>
          </a:bodyPr>
          <a:lstStyle/>
          <a:p>
            <a:pPr algn="ctr"/>
            <a:r>
              <a:rPr lang="pt-BR" sz="2400" b="1" dirty="0" smtClean="0">
                <a:effectLst>
                  <a:outerShdw blurRad="38100" dist="38100" dir="2700000" algn="tl">
                    <a:srgbClr val="000000">
                      <a:alpha val="43137"/>
                    </a:srgbClr>
                  </a:outerShdw>
                </a:effectLst>
                <a:latin typeface="Berlin Sans FB Demi" pitchFamily="34" charset="0"/>
              </a:rPr>
              <a:t>“Assim diz o Senhor: ponde-vos nos caminhos, e</a:t>
            </a:r>
          </a:p>
          <a:p>
            <a:pPr algn="ctr"/>
            <a:r>
              <a:rPr lang="pt-BR" sz="2400" b="1" dirty="0">
                <a:effectLst>
                  <a:outerShdw blurRad="38100" dist="38100" dir="2700000" algn="tl">
                    <a:srgbClr val="000000">
                      <a:alpha val="43137"/>
                    </a:srgbClr>
                  </a:outerShdw>
                </a:effectLst>
                <a:latin typeface="Berlin Sans FB Demi" pitchFamily="34" charset="0"/>
              </a:rPr>
              <a:t>v</a:t>
            </a:r>
            <a:r>
              <a:rPr lang="pt-BR" sz="2400" b="1" dirty="0" smtClean="0">
                <a:effectLst>
                  <a:outerShdw blurRad="38100" dist="38100" dir="2700000" algn="tl">
                    <a:srgbClr val="000000">
                      <a:alpha val="43137"/>
                    </a:srgbClr>
                  </a:outerShdw>
                </a:effectLst>
                <a:latin typeface="Berlin Sans FB Demi" pitchFamily="34" charset="0"/>
              </a:rPr>
              <a:t>ede, </a:t>
            </a:r>
            <a:r>
              <a:rPr lang="pt-BR" sz="2400" b="1" dirty="0" smtClean="0">
                <a:solidFill>
                  <a:srgbClr val="FF0000"/>
                </a:solidFill>
                <a:effectLst>
                  <a:outerShdw blurRad="38100" dist="38100" dir="2700000" algn="tl">
                    <a:srgbClr val="000000">
                      <a:alpha val="43137"/>
                    </a:srgbClr>
                  </a:outerShdw>
                </a:effectLst>
                <a:latin typeface="Berlin Sans FB Demi" pitchFamily="34" charset="0"/>
              </a:rPr>
              <a:t>e perguntai pelas veredas antigas</a:t>
            </a:r>
            <a:r>
              <a:rPr lang="pt-BR" sz="2400" b="1" dirty="0" smtClean="0">
                <a:effectLst>
                  <a:outerShdw blurRad="38100" dist="38100" dir="2700000" algn="tl">
                    <a:srgbClr val="000000">
                      <a:alpha val="43137"/>
                    </a:srgbClr>
                  </a:outerShdw>
                </a:effectLst>
                <a:latin typeface="Berlin Sans FB Demi" pitchFamily="34" charset="0"/>
              </a:rPr>
              <a:t>, qual é</a:t>
            </a:r>
          </a:p>
          <a:p>
            <a:pPr algn="ctr"/>
            <a:r>
              <a:rPr lang="pt-BR" sz="2400" b="1" dirty="0">
                <a:effectLst>
                  <a:outerShdw blurRad="38100" dist="38100" dir="2700000" algn="tl">
                    <a:srgbClr val="000000">
                      <a:alpha val="43137"/>
                    </a:srgbClr>
                  </a:outerShdw>
                </a:effectLst>
                <a:latin typeface="Berlin Sans FB Demi" pitchFamily="34" charset="0"/>
              </a:rPr>
              <a:t>o</a:t>
            </a:r>
            <a:r>
              <a:rPr lang="pt-BR" sz="2400" b="1" dirty="0" smtClean="0">
                <a:effectLst>
                  <a:outerShdw blurRad="38100" dist="38100" dir="2700000" algn="tl">
                    <a:srgbClr val="000000">
                      <a:alpha val="43137"/>
                    </a:srgbClr>
                  </a:outerShdw>
                </a:effectLst>
                <a:latin typeface="Berlin Sans FB Demi" pitchFamily="34" charset="0"/>
              </a:rPr>
              <a:t> bom caminho, e andai por ele; e achareis</a:t>
            </a:r>
          </a:p>
          <a:p>
            <a:pPr algn="ctr"/>
            <a:r>
              <a:rPr lang="pt-BR" sz="2400" b="1" dirty="0">
                <a:effectLst>
                  <a:outerShdw blurRad="38100" dist="38100" dir="2700000" algn="tl">
                    <a:srgbClr val="000000">
                      <a:alpha val="43137"/>
                    </a:srgbClr>
                  </a:outerShdw>
                </a:effectLst>
                <a:latin typeface="Berlin Sans FB Demi" pitchFamily="34" charset="0"/>
              </a:rPr>
              <a:t>d</a:t>
            </a:r>
            <a:r>
              <a:rPr lang="pt-BR" sz="2400" b="1" dirty="0" smtClean="0">
                <a:effectLst>
                  <a:outerShdw blurRad="38100" dist="38100" dir="2700000" algn="tl">
                    <a:srgbClr val="000000">
                      <a:alpha val="43137"/>
                    </a:srgbClr>
                  </a:outerShdw>
                </a:effectLst>
                <a:latin typeface="Berlin Sans FB Demi" pitchFamily="34" charset="0"/>
              </a:rPr>
              <a:t>escanso para as vossas almas; mas eles dizem:</a:t>
            </a:r>
          </a:p>
          <a:p>
            <a:pPr algn="ctr"/>
            <a:r>
              <a:rPr lang="pt-BR" sz="2400" b="1" dirty="0" smtClean="0">
                <a:effectLst>
                  <a:outerShdw blurRad="38100" dist="38100" dir="2700000" algn="tl">
                    <a:srgbClr val="000000">
                      <a:alpha val="43137"/>
                    </a:srgbClr>
                  </a:outerShdw>
                </a:effectLst>
                <a:latin typeface="Berlin Sans FB Demi" pitchFamily="34" charset="0"/>
              </a:rPr>
              <a:t>Não andaremos nele.”</a:t>
            </a:r>
          </a:p>
          <a:p>
            <a:pPr algn="ctr"/>
            <a:r>
              <a:rPr lang="pt-BR" sz="2400" b="1" dirty="0" smtClean="0">
                <a:solidFill>
                  <a:srgbClr val="FFFF00"/>
                </a:solidFill>
                <a:effectLst>
                  <a:outerShdw blurRad="38100" dist="38100" dir="2700000" algn="tl">
                    <a:srgbClr val="000000">
                      <a:alpha val="43137"/>
                    </a:srgbClr>
                  </a:outerShdw>
                </a:effectLst>
                <a:latin typeface="Berlin Sans FB Demi" pitchFamily="34" charset="0"/>
              </a:rPr>
              <a:t>Jeremias 6:16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6º Testemunha – Pedro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“E disse-lhes Pedro: Arrependei-vos, </a:t>
            </a:r>
            <a:r>
              <a:rPr lang="pt-BR" sz="2400" b="1" dirty="0" smtClean="0">
                <a:solidFill>
                  <a:srgbClr val="FFFF00"/>
                </a:solidFill>
                <a:effectLst>
                  <a:outerShdw blurRad="38100" dist="38100" dir="2700000" algn="tl">
                    <a:srgbClr val="000000">
                      <a:alpha val="43137"/>
                    </a:srgbClr>
                  </a:outerShdw>
                </a:effectLst>
                <a:latin typeface="Agency FB" pitchFamily="34" charset="0"/>
              </a:rPr>
              <a:t>e cada um de vós seja batizado em nome de Jesus Cristo</a:t>
            </a:r>
            <a:r>
              <a:rPr lang="pt-BR" sz="2400" b="1" dirty="0" smtClean="0">
                <a:solidFill>
                  <a:schemeClr val="bg1"/>
                </a:solidFill>
                <a:effectLst>
                  <a:outerShdw blurRad="38100" dist="38100" dir="2700000" algn="tl">
                    <a:srgbClr val="000000">
                      <a:alpha val="43137"/>
                    </a:srgbClr>
                  </a:outerShdw>
                </a:effectLst>
                <a:latin typeface="Agency FB" pitchFamily="34" charset="0"/>
              </a:rPr>
              <a:t>, para perdão dos pecados; e recebereis o dom do Espírito Santo;”  </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Atos 2:38</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 6º testemunha, Simão Pedro, filho de Jonas, irmão de André, afirma:</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“...e cada um de vós seja batizado em nome de Jesus Cristo...”</a:t>
            </a:r>
            <a:endParaRPr lang="pt-BR" sz="36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7º Testemunha – Lucas</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“Os apóstolos, pois, que estavam em Jerusalém, ouvindo que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Samaria</a:t>
            </a:r>
            <a:r>
              <a:rPr lang="pt-BR" sz="2400" b="1" dirty="0" smtClean="0">
                <a:solidFill>
                  <a:schemeClr val="bg1"/>
                </a:solidFill>
                <a:effectLst>
                  <a:outerShdw blurRad="38100" dist="38100" dir="2700000" algn="tl">
                    <a:srgbClr val="000000">
                      <a:alpha val="43137"/>
                    </a:srgbClr>
                  </a:outerShdw>
                </a:effectLst>
                <a:latin typeface="Agency FB" pitchFamily="34" charset="0"/>
              </a:rPr>
              <a:t> recebera a palavra de Deus, enviaram para lá Pedro e João.  Os quais, tendo descido, oraram por eles para que recebessem o Espírito Santo (Porque sobre nenhum deles tinha ainda descido; mas somente </a:t>
            </a:r>
            <a:r>
              <a:rPr lang="pt-BR" sz="2400" b="1" dirty="0" smtClean="0">
                <a:solidFill>
                  <a:srgbClr val="FFFF00"/>
                </a:solidFill>
                <a:effectLst>
                  <a:outerShdw blurRad="38100" dist="38100" dir="2700000" algn="tl">
                    <a:srgbClr val="000000">
                      <a:alpha val="43137"/>
                    </a:srgbClr>
                  </a:outerShdw>
                </a:effectLst>
                <a:latin typeface="Agency FB" pitchFamily="34" charset="0"/>
              </a:rPr>
              <a:t>eram batizados em nome do Senhor Jesus</a:t>
            </a:r>
            <a:r>
              <a:rPr lang="pt-BR" sz="2400" b="1" dirty="0" smtClean="0">
                <a:solidFill>
                  <a:schemeClr val="bg1"/>
                </a:solidFill>
                <a:effectLst>
                  <a:outerShdw blurRad="38100" dist="38100" dir="2700000" algn="tl">
                    <a:srgbClr val="000000">
                      <a:alpha val="43137"/>
                    </a:srgbClr>
                  </a:outerShdw>
                </a:effectLst>
                <a:latin typeface="Agency FB" pitchFamily="34" charset="0"/>
              </a:rPr>
              <a:t>).  Então lhes impuseram as mãos, e receberam o Espírito Santo.”  Atos 8:14-17.</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7º testemunha, Lucas, o médico amado, cooperador de Paulo, afirma:</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“...eram batizados em nome do Senhor Jesus...”</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8º Testemunha – Paulo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“Mas Paulo disse: Certamente João batizou com o batismo de arrependimento, dizendo ao povo que cresse no que após ele havia de vir, isto é, em Jesus Cristo.  </a:t>
            </a:r>
            <a:r>
              <a:rPr lang="pt-BR" sz="2400" b="1" dirty="0" smtClean="0">
                <a:solidFill>
                  <a:srgbClr val="FFFF00"/>
                </a:solidFill>
                <a:effectLst>
                  <a:outerShdw blurRad="38100" dist="38100" dir="2700000" algn="tl">
                    <a:srgbClr val="000000">
                      <a:alpha val="43137"/>
                    </a:srgbClr>
                  </a:outerShdw>
                </a:effectLst>
                <a:latin typeface="Agency FB" pitchFamily="34" charset="0"/>
              </a:rPr>
              <a:t>E os que ouviram foram batizados em nome do Senhor Jesus</a:t>
            </a:r>
            <a:r>
              <a:rPr lang="pt-BR" sz="2400" b="1" dirty="0" smtClean="0">
                <a:solidFill>
                  <a:schemeClr val="bg1"/>
                </a:solidFill>
                <a:effectLst>
                  <a:outerShdw blurRad="38100" dist="38100" dir="2700000" algn="tl">
                    <a:srgbClr val="000000">
                      <a:alpha val="43137"/>
                    </a:srgbClr>
                  </a:outerShdw>
                </a:effectLst>
                <a:latin typeface="Agency FB" pitchFamily="34" charset="0"/>
              </a:rPr>
              <a:t>.”  Atos 19:04-05.</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Paulo afirma novamente:</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“...foram batizados em nome do Senhor Jesus.”</a:t>
            </a:r>
            <a:endParaRPr lang="pt-BR" sz="36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9º Testemunha – Paulo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t>
            </a:r>
            <a:r>
              <a:rPr lang="pt-BR" sz="2400" b="1" dirty="0" smtClean="0">
                <a:solidFill>
                  <a:srgbClr val="FFFF00"/>
                </a:solidFill>
                <a:effectLst>
                  <a:outerShdw blurRad="38100" dist="38100" dir="2700000" algn="tl">
                    <a:srgbClr val="000000">
                      <a:alpha val="43137"/>
                    </a:srgbClr>
                  </a:outerShdw>
                </a:effectLst>
                <a:latin typeface="Agency FB" pitchFamily="34" charset="0"/>
              </a:rPr>
              <a:t>Está Cristo dividido?  </a:t>
            </a:r>
            <a:r>
              <a:rPr lang="pt-BR" sz="2400" b="1" dirty="0" smtClean="0">
                <a:solidFill>
                  <a:schemeClr val="bg1"/>
                </a:solidFill>
                <a:effectLst>
                  <a:outerShdw blurRad="38100" dist="38100" dir="2700000" algn="tl">
                    <a:srgbClr val="000000">
                      <a:alpha val="43137"/>
                    </a:srgbClr>
                  </a:outerShdw>
                </a:effectLst>
                <a:latin typeface="Agency FB" pitchFamily="34" charset="0"/>
              </a:rPr>
              <a:t>Foi Paulo </a:t>
            </a:r>
            <a:r>
              <a:rPr lang="pt-BR" sz="2400" b="1" dirty="0" smtClean="0">
                <a:solidFill>
                  <a:srgbClr val="FFFF00"/>
                </a:solidFill>
                <a:effectLst>
                  <a:outerShdw blurRad="38100" dist="38100" dir="2700000" algn="tl">
                    <a:srgbClr val="000000">
                      <a:alpha val="43137"/>
                    </a:srgbClr>
                  </a:outerShdw>
                </a:effectLst>
                <a:latin typeface="Agency FB" pitchFamily="34" charset="0"/>
              </a:rPr>
              <a:t>crucificado </a:t>
            </a:r>
            <a:r>
              <a:rPr lang="pt-BR" sz="2400" b="1" dirty="0" smtClean="0">
                <a:solidFill>
                  <a:schemeClr val="bg1"/>
                </a:solidFill>
                <a:effectLst>
                  <a:outerShdw blurRad="38100" dist="38100" dir="2700000" algn="tl">
                    <a:srgbClr val="000000">
                      <a:alpha val="43137"/>
                    </a:srgbClr>
                  </a:outerShdw>
                </a:effectLst>
                <a:latin typeface="Agency FB" pitchFamily="34" charset="0"/>
              </a:rPr>
              <a:t>por vós?  </a:t>
            </a:r>
            <a:r>
              <a:rPr lang="pt-BR" sz="2400" b="1" dirty="0" smtClean="0">
                <a:solidFill>
                  <a:srgbClr val="FFFF00"/>
                </a:solidFill>
                <a:effectLst>
                  <a:outerShdw blurRad="38100" dist="38100" dir="2700000" algn="tl">
                    <a:srgbClr val="000000">
                      <a:alpha val="43137"/>
                    </a:srgbClr>
                  </a:outerShdw>
                </a:effectLst>
                <a:latin typeface="Agency FB" pitchFamily="34" charset="0"/>
              </a:rPr>
              <a:t>Ou fostes vós batizados em nome de Paulo?</a:t>
            </a:r>
            <a:r>
              <a:rPr lang="pt-BR" sz="2400" b="1" dirty="0" smtClean="0">
                <a:solidFill>
                  <a:schemeClr val="bg1"/>
                </a:solidFill>
                <a:effectLst>
                  <a:outerShdw blurRad="38100" dist="38100" dir="2700000" algn="tl">
                    <a:srgbClr val="000000">
                      <a:alpha val="43137"/>
                    </a:srgbClr>
                  </a:outerShdw>
                </a:effectLst>
                <a:latin typeface="Agency FB" pitchFamily="34" charset="0"/>
              </a:rPr>
              <a:t>”  I Coríntios 1:13.</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Paulo afirma:</a:t>
            </a:r>
          </a:p>
          <a:p>
            <a:pPr algn="ctr"/>
            <a:r>
              <a:rPr lang="pt-BR" sz="3600" b="1" dirty="0" smtClean="0">
                <a:solidFill>
                  <a:srgbClr val="FFFF00"/>
                </a:solidFill>
                <a:effectLst>
                  <a:outerShdw blurRad="38100" dist="38100" dir="2700000" algn="tl">
                    <a:srgbClr val="000000">
                      <a:alpha val="43137"/>
                    </a:srgbClr>
                  </a:outerShdw>
                </a:effectLst>
                <a:latin typeface="Agency FB" pitchFamily="34" charset="0"/>
              </a:rPr>
              <a:t>“Está Cristo dividido? ... Ou fostes vós batizados em nome de Paulo?”</a:t>
            </a: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Paulo faz uma afirmação, do nome de quem devemos ser batizados deve ser no nome de quem foi crucificado por nós!</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FOI CRUCIFICADO POR NÓS?</a:t>
            </a:r>
          </a:p>
          <a:p>
            <a:pPr algn="ctr"/>
            <a:endParaRPr lang="pt-BR" sz="48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FOI CRUCIFICADO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p>
          <a:p>
            <a:pPr algn="ctr"/>
            <a:endParaRPr lang="pt-BR" sz="48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FOI CRUCIFICADO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MORREU POR NÓS?</a:t>
            </a:r>
          </a:p>
          <a:p>
            <a:pPr algn="ctr"/>
            <a:endParaRPr lang="pt-BR" sz="48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FOI CRUCIFICADO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MORREU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p>
          <a:p>
            <a:pPr algn="ctr"/>
            <a:endParaRPr lang="pt-BR" sz="48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FOI CRUCIFICADO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MORREU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TOMOU A HUMANIDADE SOBRE SI?</a:t>
            </a:r>
            <a:endParaRPr lang="pt-BR" sz="4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FOI CRUCIFICADO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MORREU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PAI TOMOU A HUMANIDADE SOBRE SI?</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NÃO.</a:t>
            </a:r>
            <a:endParaRPr lang="pt-BR" sz="4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assunto que vamos começar a estudar é de suma importância para salvação eterna ou para a perdição eterna.  Esse é um momento histórico, pois vamos estudar um assunto que quase ninguém se atreve a discutir.</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Deus tem dado uma luz enorme para os estudantes sinceros nesses últimos dias.  Para sabermos se o inimigo da alma colocou a sua mão sobre o assunto que vamos estudar, temos que examinar a Bíblia Sagrada, seguindo o conselho de Deus:</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rgbClr val="FFFF00"/>
                </a:solidFill>
                <a:effectLst>
                  <a:outerShdw blurRad="38100" dist="38100" dir="2700000" algn="tl">
                    <a:srgbClr val="000000">
                      <a:alpha val="43137"/>
                    </a:srgbClr>
                  </a:outerShdw>
                </a:effectLst>
                <a:latin typeface="Agency FB" pitchFamily="34" charset="0"/>
              </a:rPr>
              <a:t>“Assim, pois, a palavra do SENHOR lhes será mandamento sobre mandamento, mandamento sobre mandamento, regra sobre regra, regra sobre regra, um pouco aqui, um pouco ali; para que vão, e caiam para trás, e se quebrantem e se enlacem, e sejam presos.”  Isaías 28:13 e 10. </a:t>
            </a:r>
            <a:endParaRPr lang="pt-BR" sz="24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O PAI FOI CRUCIFICADO POR NÓS?</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O PAI MORREU POR NÓS?</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O PAI TOMOU A HUMANIDADE SOBRE SI?</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PODEMOS SER BATIZADOS NO NOME DO PAI?</a:t>
            </a:r>
            <a:endParaRPr lang="pt-BR" sz="36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effectLst>
                  <a:outerShdw blurRad="38100" dist="38100" dir="2700000" algn="tl">
                    <a:srgbClr val="000000">
                      <a:alpha val="43137"/>
                    </a:srgbClr>
                  </a:outerShdw>
                </a:effectLst>
                <a:latin typeface="Agency FB" pitchFamily="34" charset="0"/>
              </a:rPr>
              <a:t>O PAI FOI CRUCIFICADO POR NÓS?</a:t>
            </a:r>
          </a:p>
          <a:p>
            <a:pPr algn="ctr"/>
            <a:r>
              <a:rPr lang="pt-BR" sz="32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3200" b="1" dirty="0" smtClean="0">
                <a:solidFill>
                  <a:schemeClr val="tx1"/>
                </a:solidFill>
                <a:effectLst>
                  <a:outerShdw blurRad="38100" dist="38100" dir="2700000" algn="tl">
                    <a:srgbClr val="000000">
                      <a:alpha val="43137"/>
                    </a:srgbClr>
                  </a:outerShdw>
                </a:effectLst>
                <a:latin typeface="Agency FB" pitchFamily="34" charset="0"/>
              </a:rPr>
              <a:t>O PAI MORREU POR NÓS?</a:t>
            </a:r>
          </a:p>
          <a:p>
            <a:pPr algn="ctr"/>
            <a:r>
              <a:rPr lang="pt-BR" sz="32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3200" b="1" dirty="0" smtClean="0">
                <a:solidFill>
                  <a:schemeClr val="tx1"/>
                </a:solidFill>
                <a:effectLst>
                  <a:outerShdw blurRad="38100" dist="38100" dir="2700000" algn="tl">
                    <a:srgbClr val="000000">
                      <a:alpha val="43137"/>
                    </a:srgbClr>
                  </a:outerShdw>
                </a:effectLst>
                <a:latin typeface="Agency FB" pitchFamily="34" charset="0"/>
              </a:rPr>
              <a:t>O PAI TOMOU A HUMANIDADE SOBRE SI?</a:t>
            </a:r>
          </a:p>
          <a:p>
            <a:pPr algn="ctr"/>
            <a:r>
              <a:rPr lang="pt-BR" sz="3200" b="1" dirty="0" smtClean="0">
                <a:solidFill>
                  <a:schemeClr val="tx1"/>
                </a:solidFill>
                <a:effectLst>
                  <a:outerShdw blurRad="38100" dist="38100" dir="2700000" algn="tl">
                    <a:srgbClr val="000000">
                      <a:alpha val="43137"/>
                    </a:srgbClr>
                  </a:outerShdw>
                </a:effectLst>
                <a:latin typeface="Agency FB" pitchFamily="34" charset="0"/>
              </a:rPr>
              <a:t>NÃO.</a:t>
            </a:r>
          </a:p>
          <a:p>
            <a:pPr algn="ctr"/>
            <a:r>
              <a:rPr lang="pt-BR" sz="3200" b="1" dirty="0" smtClean="0">
                <a:solidFill>
                  <a:schemeClr val="tx1"/>
                </a:solidFill>
                <a:effectLst>
                  <a:outerShdw blurRad="38100" dist="38100" dir="2700000" algn="tl">
                    <a:srgbClr val="000000">
                      <a:alpha val="43137"/>
                    </a:srgbClr>
                  </a:outerShdw>
                </a:effectLst>
                <a:latin typeface="Agency FB" pitchFamily="34" charset="0"/>
              </a:rPr>
              <a:t>PODEMOS SER BATIZADOS NO NOME DO PAI?</a:t>
            </a:r>
          </a:p>
          <a:p>
            <a:pPr algn="ctr"/>
            <a:r>
              <a:rPr lang="pt-BR" sz="3200" b="1" dirty="0" smtClean="0">
                <a:solidFill>
                  <a:schemeClr val="tx1"/>
                </a:solidFill>
                <a:effectLst>
                  <a:outerShdw blurRad="38100" dist="38100" dir="2700000" algn="tl">
                    <a:srgbClr val="000000">
                      <a:alpha val="43137"/>
                    </a:srgbClr>
                  </a:outerShdw>
                </a:effectLst>
                <a:latin typeface="Agency FB" pitchFamily="34" charset="0"/>
              </a:rPr>
              <a:t>NÃO.</a:t>
            </a:r>
            <a:endParaRPr lang="pt-BR" sz="32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smtClean="0">
                <a:solidFill>
                  <a:schemeClr val="tx1"/>
                </a:solidFill>
                <a:effectLst>
                  <a:outerShdw blurRad="38100" dist="38100" dir="2700000" algn="tl">
                    <a:srgbClr val="000000">
                      <a:alpha val="43137"/>
                    </a:srgbClr>
                  </a:outerShdw>
                </a:effectLst>
                <a:latin typeface="Agency FB" pitchFamily="34" charset="0"/>
              </a:rPr>
              <a:t>“Ora, ao Rei dos séculos, </a:t>
            </a:r>
            <a:r>
              <a:rPr lang="pt-BR" sz="4800" b="1" dirty="0" smtClean="0">
                <a:solidFill>
                  <a:srgbClr val="FF0000"/>
                </a:solidFill>
                <a:effectLst>
                  <a:outerShdw blurRad="38100" dist="38100" dir="2700000" algn="tl">
                    <a:srgbClr val="000000">
                      <a:alpha val="43137"/>
                    </a:srgbClr>
                  </a:outerShdw>
                </a:effectLst>
                <a:latin typeface="Agency FB" pitchFamily="34" charset="0"/>
              </a:rPr>
              <a:t>imortal, invisível, ao único Deus</a:t>
            </a:r>
            <a:r>
              <a:rPr lang="pt-BR" sz="4800" b="1" dirty="0" smtClean="0">
                <a:solidFill>
                  <a:schemeClr val="tx1"/>
                </a:solidFill>
                <a:effectLst>
                  <a:outerShdw blurRad="38100" dist="38100" dir="2700000" algn="tl">
                    <a:srgbClr val="000000">
                      <a:alpha val="43137"/>
                    </a:srgbClr>
                  </a:outerShdw>
                </a:effectLst>
                <a:latin typeface="Agency FB" pitchFamily="34" charset="0"/>
              </a:rPr>
              <a:t> sábio, seja honra e glória para todo o sempre.  Amém.”  </a:t>
            </a:r>
          </a:p>
          <a:p>
            <a:pPr algn="ctr"/>
            <a:r>
              <a:rPr lang="pt-BR" sz="4800" b="1" dirty="0" smtClean="0">
                <a:solidFill>
                  <a:schemeClr val="tx1"/>
                </a:solidFill>
                <a:effectLst>
                  <a:outerShdw blurRad="38100" dist="38100" dir="2700000" algn="tl">
                    <a:srgbClr val="000000">
                      <a:alpha val="43137"/>
                    </a:srgbClr>
                  </a:outerShdw>
                </a:effectLst>
                <a:latin typeface="Agency FB" pitchFamily="34" charset="0"/>
              </a:rPr>
              <a:t>I Timóteo 1:17.</a:t>
            </a:r>
            <a:endParaRPr lang="pt-BR" sz="48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47667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dirty="0" smtClean="0">
                <a:solidFill>
                  <a:schemeClr val="tx1"/>
                </a:solidFill>
                <a:effectLst>
                  <a:outerShdw blurRad="38100" dist="38100" dir="2700000" algn="tl">
                    <a:srgbClr val="000000">
                      <a:alpha val="43137"/>
                    </a:srgbClr>
                  </a:outerShdw>
                </a:effectLst>
                <a:latin typeface="Agency FB" pitchFamily="34" charset="0"/>
              </a:rPr>
              <a:t>“Aquele que tem, ele só, </a:t>
            </a:r>
            <a:r>
              <a:rPr lang="pt-BR" sz="4400" b="1" dirty="0" smtClean="0">
                <a:solidFill>
                  <a:srgbClr val="FF0000"/>
                </a:solidFill>
                <a:effectLst>
                  <a:outerShdw blurRad="38100" dist="38100" dir="2700000" algn="tl">
                    <a:srgbClr val="000000">
                      <a:alpha val="43137"/>
                    </a:srgbClr>
                  </a:outerShdw>
                </a:effectLst>
                <a:latin typeface="Agency FB" pitchFamily="34" charset="0"/>
              </a:rPr>
              <a:t>a imortalidade</a:t>
            </a:r>
            <a:r>
              <a:rPr lang="pt-BR" sz="4400" b="1" dirty="0" smtClean="0">
                <a:solidFill>
                  <a:schemeClr val="tx1"/>
                </a:solidFill>
                <a:effectLst>
                  <a:outerShdw blurRad="38100" dist="38100" dir="2700000" algn="tl">
                    <a:srgbClr val="000000">
                      <a:alpha val="43137"/>
                    </a:srgbClr>
                  </a:outerShdw>
                </a:effectLst>
                <a:latin typeface="Agency FB" pitchFamily="34" charset="0"/>
              </a:rPr>
              <a:t>, e habita na luz inacessível; </a:t>
            </a:r>
            <a:r>
              <a:rPr lang="pt-BR" sz="4400" b="1" dirty="0" smtClean="0">
                <a:solidFill>
                  <a:srgbClr val="FF0000"/>
                </a:solidFill>
                <a:effectLst>
                  <a:outerShdw blurRad="38100" dist="38100" dir="2700000" algn="tl">
                    <a:srgbClr val="000000">
                      <a:alpha val="43137"/>
                    </a:srgbClr>
                  </a:outerShdw>
                </a:effectLst>
                <a:latin typeface="Agency FB" pitchFamily="34" charset="0"/>
              </a:rPr>
              <a:t>a quem nenhum dos homens viu nem pode ver</a:t>
            </a:r>
            <a:r>
              <a:rPr lang="pt-BR" sz="4400" b="1" dirty="0" smtClean="0">
                <a:solidFill>
                  <a:schemeClr val="tx1"/>
                </a:solidFill>
                <a:effectLst>
                  <a:outerShdw blurRad="38100" dist="38100" dir="2700000" algn="tl">
                    <a:srgbClr val="000000">
                      <a:alpha val="43137"/>
                    </a:srgbClr>
                  </a:outerShdw>
                </a:effectLst>
                <a:latin typeface="Agency FB" pitchFamily="34" charset="0"/>
              </a:rPr>
              <a:t>, ao qual seja honra e poder sempiterno.  Amém</a:t>
            </a:r>
            <a:r>
              <a:rPr lang="pt-BR" sz="2800" b="1" dirty="0" smtClean="0">
                <a:solidFill>
                  <a:schemeClr val="tx1"/>
                </a:solidFill>
                <a:effectLst>
                  <a:outerShdw blurRad="38100" dist="38100" dir="2700000" algn="tl">
                    <a:srgbClr val="000000">
                      <a:alpha val="43137"/>
                    </a:srgbClr>
                  </a:outerShdw>
                </a:effectLst>
                <a:latin typeface="Agency FB" pitchFamily="34" charset="0"/>
              </a:rPr>
              <a:t>.”  </a:t>
            </a:r>
          </a:p>
          <a:p>
            <a:pPr algn="ctr"/>
            <a:r>
              <a:rPr lang="pt-BR" sz="2800" b="1" dirty="0" smtClean="0">
                <a:solidFill>
                  <a:schemeClr val="tx1"/>
                </a:solidFill>
                <a:effectLst>
                  <a:outerShdw blurRad="38100" dist="38100" dir="2700000" algn="tl">
                    <a:srgbClr val="000000">
                      <a:alpha val="43137"/>
                    </a:srgbClr>
                  </a:outerShdw>
                </a:effectLst>
                <a:latin typeface="Agency FB" pitchFamily="34" charset="0"/>
              </a:rPr>
              <a:t>I Timóteo 6:16.</a:t>
            </a:r>
            <a:endParaRPr lang="pt-BR" sz="28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FILHO DE DEUS MORREU POR NÓS?</a:t>
            </a:r>
            <a:endParaRPr lang="pt-BR" sz="4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FILHO DE DEUS MORREU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SIM.</a:t>
            </a:r>
            <a:endParaRPr lang="pt-BR" sz="4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FILHO DE DEUS MORREU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SIM.</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FILHO DE DEUS RESSUSCITOU?</a:t>
            </a:r>
            <a:endParaRPr lang="pt-BR" sz="4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FILHO DE DEUS MORREU POR NÓS?</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SIM.</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O FILHO DE DEUS RESSUSCITOU?</a:t>
            </a:r>
          </a:p>
          <a:p>
            <a:pPr algn="ctr"/>
            <a:r>
              <a:rPr lang="pt-BR" sz="4000" b="1" dirty="0" smtClean="0">
                <a:solidFill>
                  <a:schemeClr val="tx1"/>
                </a:solidFill>
                <a:effectLst>
                  <a:outerShdw blurRad="38100" dist="38100" dir="2700000" algn="tl">
                    <a:srgbClr val="000000">
                      <a:alpha val="43137"/>
                    </a:srgbClr>
                  </a:outerShdw>
                </a:effectLst>
                <a:latin typeface="Agency FB" pitchFamily="34" charset="0"/>
              </a:rPr>
              <a:t>SIM.</a:t>
            </a:r>
            <a:endParaRPr lang="pt-BR" sz="4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O FILHO DE DEUS MORREU POR NÓS?</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SIM.</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O FILHO DE DEUS RESSUSCITOU?</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SIM.</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EU DEVO ME BATIZAR NO NOME DO FILHO DE DEUS, NOSSO SENHOR JESUS CRISTO?</a:t>
            </a:r>
            <a:endParaRPr lang="pt-BR" sz="36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O FILHO DE DEUS MORREU POR NÓS?</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SIM.</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O FILHO DE DEUS RESSUSCITOU?</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SIM.</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EU DEVO ME BATIZAR NO NOME DO FILHO DE DEUS, NOSSO SENHOR JESUS CRISTO?</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SIM.</a:t>
            </a:r>
            <a:endParaRPr lang="pt-BR" sz="36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povo de Deus no fim dos tempos terá uma luz especial, uma luz que ninguém teve antes.</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rgbClr val="FFFF00"/>
                </a:solidFill>
                <a:effectLst>
                  <a:outerShdw blurRad="38100" dist="38100" dir="2700000" algn="tl">
                    <a:srgbClr val="000000">
                      <a:alpha val="43137"/>
                    </a:srgbClr>
                  </a:outerShdw>
                </a:effectLst>
                <a:latin typeface="Agency FB" pitchFamily="34" charset="0"/>
              </a:rPr>
              <a:t>“E depois destas coisas vi descer do céu outro anjo, que tinha grande poder, e a terra foi iluminada com a sua glória.”  Apocalipse 18:01.</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Isso significa que Deus enviou uma luz que não foi enviada antes.  A luz do quarto anjo é para os nossos dias.  Os Pioneiros do movimento adventista não tinham a luz sobre o assunto que vamos estudar!</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500034" y="500042"/>
            <a:ext cx="8072494" cy="5929354"/>
          </a:xfrm>
          <a:prstGeom prst="rect">
            <a:avLst/>
          </a:prstGeom>
          <a:blipFill>
            <a:blip r:embed="rId2"/>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dirty="0" smtClean="0">
                <a:solidFill>
                  <a:schemeClr val="tx1"/>
                </a:solidFill>
                <a:effectLst>
                  <a:outerShdw blurRad="38100" dist="38100" dir="2700000" algn="tl">
                    <a:srgbClr val="000000">
                      <a:alpha val="43137"/>
                    </a:srgbClr>
                  </a:outerShdw>
                </a:effectLst>
                <a:latin typeface="Agency FB" pitchFamily="34" charset="0"/>
              </a:rPr>
              <a:t>“Porque todos sois filhos de Deus pela fé em Cristo Jesus.  Porque todos quantos fostes </a:t>
            </a:r>
            <a:r>
              <a:rPr lang="pt-BR" sz="4400" b="1" dirty="0" smtClean="0">
                <a:solidFill>
                  <a:srgbClr val="FF0000"/>
                </a:solidFill>
                <a:effectLst>
                  <a:outerShdw blurRad="38100" dist="38100" dir="2700000" algn="tl">
                    <a:srgbClr val="000000">
                      <a:alpha val="43137"/>
                    </a:srgbClr>
                  </a:outerShdw>
                </a:effectLst>
                <a:latin typeface="Agency FB" pitchFamily="34" charset="0"/>
              </a:rPr>
              <a:t>batizados em Cristo </a:t>
            </a:r>
            <a:r>
              <a:rPr lang="pt-BR" sz="4400" b="1" dirty="0" smtClean="0">
                <a:solidFill>
                  <a:schemeClr val="tx1"/>
                </a:solidFill>
                <a:effectLst>
                  <a:outerShdw blurRad="38100" dist="38100" dir="2700000" algn="tl">
                    <a:srgbClr val="000000">
                      <a:alpha val="43137"/>
                    </a:srgbClr>
                  </a:outerShdw>
                </a:effectLst>
                <a:latin typeface="Agency FB" pitchFamily="34" charset="0"/>
              </a:rPr>
              <a:t>já vos revestistes de Cristo.”</a:t>
            </a:r>
          </a:p>
          <a:p>
            <a:pPr algn="ctr"/>
            <a:r>
              <a:rPr lang="pt-BR" sz="4400" b="1" dirty="0" smtClean="0">
                <a:solidFill>
                  <a:schemeClr val="tx1"/>
                </a:solidFill>
                <a:effectLst>
                  <a:outerShdw blurRad="38100" dist="38100" dir="2700000" algn="tl">
                    <a:srgbClr val="000000">
                      <a:alpha val="43137"/>
                    </a:srgbClr>
                  </a:outerShdw>
                </a:effectLst>
                <a:latin typeface="Agency FB" pitchFamily="34" charset="0"/>
              </a:rPr>
              <a:t>Gálatas 3:26-27.</a:t>
            </a:r>
            <a:endParaRPr lang="pt-BR" sz="44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É importante entender o seguinte: </a:t>
            </a:r>
            <a:r>
              <a:rPr lang="pt-BR" sz="2000" b="1" dirty="0" smtClean="0">
                <a:solidFill>
                  <a:srgbClr val="FFFF00"/>
                </a:solidFill>
                <a:effectLst>
                  <a:outerShdw blurRad="38100" dist="38100" dir="2700000" algn="tl">
                    <a:srgbClr val="000000">
                      <a:alpha val="43137"/>
                    </a:srgbClr>
                  </a:outerShdw>
                </a:effectLst>
                <a:latin typeface="Agency FB" pitchFamily="34" charset="0"/>
              </a:rPr>
              <a:t>nenhuma doutrina da Escritura sagrada é fundamentada em uma única passagem</a:t>
            </a:r>
            <a:r>
              <a:rPr lang="pt-BR" sz="2000" b="1" dirty="0" smtClean="0">
                <a:solidFill>
                  <a:schemeClr val="bg1"/>
                </a:solidFill>
                <a:effectLst>
                  <a:outerShdw blurRad="38100" dist="38100" dir="2700000" algn="tl">
                    <a:srgbClr val="000000">
                      <a:alpha val="43137"/>
                    </a:srgbClr>
                  </a:outerShdw>
                </a:effectLst>
                <a:latin typeface="Agency FB" pitchFamily="34" charset="0"/>
              </a:rPr>
              <a:t>.  Portanto, nenhum mortal pode defender um ensino, e atribuir a Deus, tendo por base um único verso da Bíblia.  </a:t>
            </a:r>
            <a:r>
              <a:rPr lang="pt-BR" sz="2000" b="1" dirty="0" smtClean="0">
                <a:solidFill>
                  <a:srgbClr val="FFFF00"/>
                </a:solidFill>
                <a:effectLst>
                  <a:outerShdw blurRad="38100" dist="38100" dir="2700000" algn="tl">
                    <a:srgbClr val="000000">
                      <a:alpha val="43137"/>
                    </a:srgbClr>
                  </a:outerShdw>
                </a:effectLst>
                <a:latin typeface="Agency FB" pitchFamily="34" charset="0"/>
              </a:rPr>
              <a:t>Isso não é UM CLARO ASSIM DIZ O SENHOR.</a:t>
            </a: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Caso muito interessante é o que foi editado pela Divisão Sul-Americana.  Como segue, citação abaixo:</a:t>
            </a: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“No Novo Testamento o batismo era realizado </a:t>
            </a:r>
            <a:r>
              <a:rPr lang="pt-BR" sz="2000" b="1" dirty="0" smtClean="0">
                <a:solidFill>
                  <a:srgbClr val="FFFF00"/>
                </a:solidFill>
                <a:effectLst>
                  <a:outerShdw blurRad="38100" dist="38100" dir="2700000" algn="tl">
                    <a:srgbClr val="000000">
                      <a:alpha val="43137"/>
                    </a:srgbClr>
                  </a:outerShdw>
                </a:effectLst>
                <a:latin typeface="Agency FB" pitchFamily="34" charset="0"/>
              </a:rPr>
              <a:t>em muitos lugares diferentes </a:t>
            </a:r>
            <a:r>
              <a:rPr lang="pt-BR" sz="2000" b="1" dirty="0" smtClean="0">
                <a:solidFill>
                  <a:schemeClr val="bg1"/>
                </a:solidFill>
                <a:effectLst>
                  <a:outerShdw blurRad="38100" dist="38100" dir="2700000" algn="tl">
                    <a:srgbClr val="000000">
                      <a:alpha val="43137"/>
                    </a:srgbClr>
                  </a:outerShdw>
                </a:effectLst>
                <a:latin typeface="Agency FB" pitchFamily="34" charset="0"/>
              </a:rPr>
              <a:t>(Atos 2:04; 8:36-38; 16:29-34).  </a:t>
            </a:r>
            <a:r>
              <a:rPr lang="pt-BR" sz="2000" b="1" dirty="0" smtClean="0">
                <a:solidFill>
                  <a:srgbClr val="FFFF00"/>
                </a:solidFill>
                <a:effectLst>
                  <a:outerShdw blurRad="38100" dist="38100" dir="2700000" algn="tl">
                    <a:srgbClr val="000000">
                      <a:alpha val="43137"/>
                    </a:srgbClr>
                  </a:outerShdw>
                </a:effectLst>
                <a:latin typeface="Agency FB" pitchFamily="34" charset="0"/>
              </a:rPr>
              <a:t>A fórmula que nos é familiar é mencionada </a:t>
            </a:r>
            <a:r>
              <a:rPr lang="pt-BR" sz="2000" b="1" u="sng" dirty="0" smtClean="0">
                <a:solidFill>
                  <a:srgbClr val="FFFF00"/>
                </a:solidFill>
                <a:effectLst>
                  <a:outerShdw blurRad="38100" dist="38100" dir="2700000" algn="tl">
                    <a:srgbClr val="000000">
                      <a:alpha val="43137"/>
                    </a:srgbClr>
                  </a:outerShdw>
                </a:effectLst>
                <a:latin typeface="Agency FB" pitchFamily="34" charset="0"/>
              </a:rPr>
              <a:t>somente uma vez</a:t>
            </a:r>
            <a:r>
              <a:rPr lang="pt-BR" sz="2000" b="1" dirty="0" smtClean="0">
                <a:solidFill>
                  <a:srgbClr val="FFFF00"/>
                </a:solidFill>
                <a:effectLst>
                  <a:outerShdw blurRad="38100" dist="38100" dir="2700000" algn="tl">
                    <a:srgbClr val="000000">
                      <a:alpha val="43137"/>
                    </a:srgbClr>
                  </a:outerShdw>
                </a:effectLst>
                <a:latin typeface="Agency FB" pitchFamily="34" charset="0"/>
              </a:rPr>
              <a:t> (Mateus 28:19</a:t>
            </a:r>
            <a:r>
              <a:rPr lang="pt-BR" sz="2000" b="1" dirty="0" smtClean="0">
                <a:solidFill>
                  <a:schemeClr val="bg1"/>
                </a:solidFill>
                <a:effectLst>
                  <a:outerShdw blurRad="38100" dist="38100" dir="2700000" algn="tl">
                    <a:srgbClr val="000000">
                      <a:alpha val="43137"/>
                    </a:srgbClr>
                  </a:outerShdw>
                </a:effectLst>
                <a:latin typeface="Agency FB" pitchFamily="34" charset="0"/>
              </a:rPr>
              <a:t>).” - (Citação extraída de uma folha que foi distribuída na IASD – Central de Brasília – [Material extraído da apostila “Pensemos na Adoração”, editada pelo Centro Adventista de Educação Contínua da Divisão Sul – Americana, </a:t>
            </a:r>
            <a:r>
              <a:rPr lang="pt-BR" sz="2000" b="1" dirty="0" err="1" smtClean="0">
                <a:solidFill>
                  <a:schemeClr val="bg1"/>
                </a:solidFill>
                <a:effectLst>
                  <a:outerShdw blurRad="38100" dist="38100" dir="2700000" algn="tl">
                    <a:srgbClr val="000000">
                      <a:alpha val="43137"/>
                    </a:srgbClr>
                  </a:outerShdw>
                </a:effectLst>
                <a:latin typeface="Agency FB" pitchFamily="34" charset="0"/>
              </a:rPr>
              <a:t>págs</a:t>
            </a:r>
            <a:r>
              <a:rPr lang="pt-BR" sz="2000" b="1" dirty="0" smtClean="0">
                <a:solidFill>
                  <a:schemeClr val="bg1"/>
                </a:solidFill>
                <a:effectLst>
                  <a:outerShdw blurRad="38100" dist="38100" dir="2700000" algn="tl">
                    <a:srgbClr val="000000">
                      <a:alpha val="43137"/>
                    </a:srgbClr>
                  </a:outerShdw>
                </a:effectLst>
                <a:latin typeface="Agency FB" pitchFamily="34" charset="0"/>
              </a:rPr>
              <a:t>. 72-74.]).</a:t>
            </a: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A própria citação acima esta confirmando que o batismo trinitário (Mateus 28:19) </a:t>
            </a:r>
            <a:r>
              <a:rPr lang="pt-BR" sz="2000" b="1" dirty="0" smtClean="0">
                <a:solidFill>
                  <a:srgbClr val="FFFF00"/>
                </a:solidFill>
                <a:effectLst>
                  <a:outerShdw blurRad="38100" dist="38100" dir="2700000" algn="tl">
                    <a:srgbClr val="000000">
                      <a:alpha val="43137"/>
                    </a:srgbClr>
                  </a:outerShdw>
                </a:effectLst>
                <a:latin typeface="Agency FB" pitchFamily="34" charset="0"/>
              </a:rPr>
              <a:t>“é mencionado somente uma vez”.</a:t>
            </a:r>
            <a:endParaRPr lang="pt-BR" sz="20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 Bíblia Sagrada afirma que necessita de pelos menos duas testemunhas para o testemunho ser verdadeiro.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t>
            </a:r>
            <a:r>
              <a:rPr lang="pt-BR" sz="2400" b="1" dirty="0" smtClean="0">
                <a:solidFill>
                  <a:srgbClr val="FFFF00"/>
                </a:solidFill>
                <a:effectLst>
                  <a:outerShdw blurRad="38100" dist="38100" dir="2700000" algn="tl">
                    <a:srgbClr val="000000">
                      <a:alpha val="43137"/>
                    </a:srgbClr>
                  </a:outerShdw>
                </a:effectLst>
                <a:latin typeface="Agency FB" pitchFamily="34" charset="0"/>
              </a:rPr>
              <a:t>Uma só testemunha não se levantará contra alguém por qualquer iniqüidade ou por qualquer pecado</a:t>
            </a:r>
            <a:r>
              <a:rPr lang="pt-BR" sz="2400" b="1" dirty="0" smtClean="0">
                <a:solidFill>
                  <a:schemeClr val="bg1"/>
                </a:solidFill>
                <a:effectLst>
                  <a:outerShdw blurRad="38100" dist="38100" dir="2700000" algn="tl">
                    <a:srgbClr val="000000">
                      <a:alpha val="43137"/>
                    </a:srgbClr>
                  </a:outerShdw>
                </a:effectLst>
                <a:latin typeface="Agency FB" pitchFamily="34" charset="0"/>
              </a:rPr>
              <a:t>, seja qual for que cometer; </a:t>
            </a:r>
            <a:r>
              <a:rPr lang="pt-BR" sz="2400" b="1" dirty="0" smtClean="0">
                <a:solidFill>
                  <a:srgbClr val="FFFF00"/>
                </a:solidFill>
                <a:effectLst>
                  <a:outerShdw blurRad="38100" dist="38100" dir="2700000" algn="tl">
                    <a:srgbClr val="000000">
                      <a:alpha val="43137"/>
                    </a:srgbClr>
                  </a:outerShdw>
                </a:effectLst>
                <a:latin typeface="Agency FB" pitchFamily="34" charset="0"/>
              </a:rPr>
              <a:t>pelo depoimento de duas ou três testemunhas se estabelecerá o fato</a:t>
            </a:r>
            <a:r>
              <a:rPr lang="pt-BR" sz="2400" b="1" dirty="0" smtClean="0">
                <a:solidFill>
                  <a:schemeClr val="bg1"/>
                </a:solidFill>
                <a:effectLst>
                  <a:outerShdw blurRad="38100" dist="38100" dir="2700000" algn="tl">
                    <a:srgbClr val="000000">
                      <a:alpha val="43137"/>
                    </a:srgbClr>
                  </a:outerShdw>
                </a:effectLst>
                <a:latin typeface="Agency FB" pitchFamily="34" charset="0"/>
              </a:rPr>
              <a:t>.”</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Deuteronômio 19:15; 17:06.</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apóstolo Paulo, também declarou:</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“Esta é a terceira vez que vou ter convosco.  </a:t>
            </a:r>
            <a:r>
              <a:rPr lang="pt-BR" sz="2400" b="1" dirty="0" smtClean="0">
                <a:solidFill>
                  <a:srgbClr val="FFFF00"/>
                </a:solidFill>
                <a:effectLst>
                  <a:outerShdw blurRad="38100" dist="38100" dir="2700000" algn="tl">
                    <a:srgbClr val="000000">
                      <a:alpha val="43137"/>
                    </a:srgbClr>
                  </a:outerShdw>
                </a:effectLst>
                <a:latin typeface="Agency FB" pitchFamily="34" charset="0"/>
              </a:rPr>
              <a:t>Por boca de duas ou três testemunhas, </a:t>
            </a:r>
            <a:r>
              <a:rPr lang="pt-BR" sz="2400" b="1" u="sng" dirty="0" smtClean="0">
                <a:solidFill>
                  <a:srgbClr val="FFFF00"/>
                </a:solidFill>
                <a:effectLst>
                  <a:outerShdw blurRad="38100" dist="38100" dir="2700000" algn="tl">
                    <a:srgbClr val="000000">
                      <a:alpha val="43137"/>
                    </a:srgbClr>
                  </a:outerShdw>
                </a:effectLst>
                <a:latin typeface="Agency FB" pitchFamily="34" charset="0"/>
              </a:rPr>
              <a:t>toda questão será decidida</a:t>
            </a:r>
            <a:r>
              <a:rPr lang="pt-BR" sz="2400" b="1" dirty="0" smtClean="0">
                <a:solidFill>
                  <a:schemeClr val="bg1"/>
                </a:solidFill>
                <a:effectLst>
                  <a:outerShdw blurRad="38100" dist="38100" dir="2700000" algn="tl">
                    <a:srgbClr val="000000">
                      <a:alpha val="43137"/>
                    </a:srgbClr>
                  </a:outerShdw>
                </a:effectLst>
                <a:latin typeface="Agency FB" pitchFamily="34" charset="0"/>
              </a:rPr>
              <a:t>.”  II Coríntios 13:01; I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Tim</a:t>
            </a:r>
            <a:r>
              <a:rPr lang="pt-BR" sz="2400" b="1" dirty="0" smtClean="0">
                <a:solidFill>
                  <a:schemeClr val="bg1"/>
                </a:solidFill>
                <a:effectLst>
                  <a:outerShdw blurRad="38100" dist="38100" dir="2700000" algn="tl">
                    <a:srgbClr val="000000">
                      <a:alpha val="43137"/>
                    </a:srgbClr>
                  </a:outerShdw>
                </a:effectLst>
                <a:latin typeface="Agency FB" pitchFamily="34" charset="0"/>
              </a:rPr>
              <a:t>. 5:19.</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Filho de Deus assim declarou:</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“Se, porém, não te ouvir, toma ainda contigo uma ou duas pessoas, </a:t>
            </a:r>
            <a:r>
              <a:rPr lang="pt-BR" sz="2400" b="1" dirty="0" smtClean="0">
                <a:solidFill>
                  <a:srgbClr val="FFFF00"/>
                </a:solidFill>
                <a:effectLst>
                  <a:outerShdw blurRad="38100" dist="38100" dir="2700000" algn="tl">
                    <a:srgbClr val="000000">
                      <a:alpha val="43137"/>
                    </a:srgbClr>
                  </a:outerShdw>
                </a:effectLst>
                <a:latin typeface="Agency FB" pitchFamily="34" charset="0"/>
              </a:rPr>
              <a:t>para que, pelo depoimento de duas ou três testemunhas, </a:t>
            </a:r>
            <a:r>
              <a:rPr lang="pt-BR" sz="2400" b="1" u="sng" dirty="0" smtClean="0">
                <a:solidFill>
                  <a:srgbClr val="FFFF00"/>
                </a:solidFill>
                <a:effectLst>
                  <a:outerShdw blurRad="38100" dist="38100" dir="2700000" algn="tl">
                    <a:srgbClr val="000000">
                      <a:alpha val="43137"/>
                    </a:srgbClr>
                  </a:outerShdw>
                </a:effectLst>
                <a:latin typeface="Agency FB" pitchFamily="34" charset="0"/>
              </a:rPr>
              <a:t>toda palavra se estabeleça</a:t>
            </a:r>
            <a:r>
              <a:rPr lang="pt-BR" sz="2400" b="1" dirty="0" smtClean="0">
                <a:solidFill>
                  <a:schemeClr val="bg1"/>
                </a:solidFill>
                <a:effectLst>
                  <a:outerShdw blurRad="38100" dist="38100" dir="2700000" algn="tl">
                    <a:srgbClr val="000000">
                      <a:alpha val="43137"/>
                    </a:srgbClr>
                  </a:outerShdw>
                </a:effectLst>
                <a:latin typeface="Agency FB" pitchFamily="34" charset="0"/>
              </a:rPr>
              <a:t>.”  Mateus 18:16.</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Como já foi dito, não se pode defender uma doutrina em uma passagem, além do mais, fora do seu contexto.  Agora vamos citar o único testemunho da maior falsidade dada pelos homens.   Mateus 28:19!  O único texto em toda a Bíblia da maior falsificação de todos os tempos!</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Retângulo 2"/>
          <p:cNvSpPr/>
          <p:nvPr/>
        </p:nvSpPr>
        <p:spPr>
          <a:xfrm>
            <a:off x="428596" y="3000372"/>
            <a:ext cx="8215370" cy="278608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a:t>
            </a:r>
            <a:r>
              <a:rPr lang="pt-BR" sz="3200" b="1" dirty="0" smtClean="0">
                <a:solidFill>
                  <a:schemeClr val="tx1"/>
                </a:solidFill>
                <a:effectLst>
                  <a:outerShdw blurRad="38100" dist="38100" dir="2700000" algn="tl">
                    <a:srgbClr val="000000">
                      <a:alpha val="43137"/>
                    </a:srgbClr>
                  </a:outerShdw>
                </a:effectLst>
                <a:latin typeface="Agency FB" pitchFamily="34" charset="0"/>
              </a:rPr>
              <a:t>Portanto</a:t>
            </a:r>
            <a:r>
              <a:rPr lang="pt-BR" sz="3600" b="1" dirty="0" smtClean="0">
                <a:solidFill>
                  <a:schemeClr val="tx1"/>
                </a:solidFill>
                <a:effectLst>
                  <a:outerShdw blurRad="38100" dist="38100" dir="2700000" algn="tl">
                    <a:srgbClr val="000000">
                      <a:alpha val="43137"/>
                    </a:srgbClr>
                  </a:outerShdw>
                </a:effectLst>
                <a:latin typeface="Agency FB" pitchFamily="34" charset="0"/>
              </a:rPr>
              <a:t> ide, fazei discípulos de todas as nações, batizando-os em nome do Pai, e do Filho, e do Espírito Santo;”</a:t>
            </a:r>
          </a:p>
          <a:p>
            <a:pPr algn="ctr"/>
            <a:r>
              <a:rPr lang="pt-BR" sz="3600" b="1" dirty="0" smtClean="0">
                <a:solidFill>
                  <a:schemeClr val="tx1"/>
                </a:solidFill>
                <a:effectLst>
                  <a:outerShdw blurRad="38100" dist="38100" dir="2700000" algn="tl">
                    <a:srgbClr val="000000">
                      <a:alpha val="43137"/>
                    </a:srgbClr>
                  </a:outerShdw>
                </a:effectLst>
                <a:latin typeface="Agency FB" pitchFamily="34" charset="0"/>
              </a:rPr>
              <a:t>Mateus 28:19.</a:t>
            </a:r>
            <a:endParaRPr lang="pt-BR" sz="36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7" name="Picture 3" descr="C:\Documents and Settings\Machado\Meus documentos\a-verdade-sobre-mateus-28-19.jpg"/>
          <p:cNvPicPr>
            <a:picLocks noChangeAspect="1" noChangeArrowheads="1"/>
          </p:cNvPicPr>
          <p:nvPr/>
        </p:nvPicPr>
        <p:blipFill>
          <a:blip r:embed="rId2"/>
          <a:srcRect/>
          <a:stretch>
            <a:fillRect/>
          </a:stretch>
        </p:blipFill>
        <p:spPr bwMode="auto">
          <a:xfrm>
            <a:off x="2143108" y="214289"/>
            <a:ext cx="4857784" cy="6357983"/>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Mateus 28:19 é o versículo mas importante dos trinitarianos.  Agora temos que examinar a Bíblia de capa a capa, por que se realmente Jesus disse isso, os discípulos foram desobedientes, e vão se perder.  Se Cristo deu uma ordem específica que todos fossem batizados em nome do Pai, do Filho e do Espírito Santo, por que os discípulos batizaram em nome de Jesus?  Isso significa uma desobediência?</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 menos então que essa ordem de Mateus 28:19 não foi pronunciado pelo nosso Mestre, o Senhor Jesus Cristo.  Na verdade Jesus nunca pronunciou essas palavras.  A partir de agora vamos de mostrar isso de vários ângulos.</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Os trinitarianos provam com esse versículo duas coisas:</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1- O batismo deve ser em nome do Pai, do Filho e do Espírito Santo;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2- Que existe um Deus que é 3 em 1 ou 1 em 3, ou seja, uma trindade.</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7384"/>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Todos sabem que não devemos fazer uma doutrina usando um só versículo.  Por exemplo, se fizermos uma doutrina com um só versículo em Atos 20:07 teremos que guardar o domingo, se lermos de forma apressada.  Em Mateus 16:18, se lermos de forma apressada e sem entendimento como fazem todos os católicos, da para afirma que Pedro é a Rocha onde Cristo fundou a Sua Igreja.  E também se lermos apressadamente, Lucas 16:19-31, diz que existe vida depois da morte.  </a:t>
            </a: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Então não devemos basear uma doutrina em um só versículo, ou seja, com um só testemunho.  A Bíblia se contra diz?  Se ela não se contra diz, temos um problema com Mateus 28:19 e o restante da Bíblia.</a:t>
            </a: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Retângulo 2"/>
          <p:cNvSpPr/>
          <p:nvPr/>
        </p:nvSpPr>
        <p:spPr>
          <a:xfrm>
            <a:off x="642910" y="3740402"/>
            <a:ext cx="7929618" cy="2928958"/>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a:t>
            </a:r>
            <a:r>
              <a:rPr lang="pt-BR" sz="2000" b="1" dirty="0" smtClean="0">
                <a:solidFill>
                  <a:srgbClr val="FF0000"/>
                </a:solidFill>
                <a:effectLst>
                  <a:outerShdw blurRad="38100" dist="38100" dir="2700000" algn="tl">
                    <a:srgbClr val="000000">
                      <a:alpha val="43137"/>
                    </a:srgbClr>
                  </a:outerShdw>
                </a:effectLst>
                <a:latin typeface="Agency FB" pitchFamily="34" charset="0"/>
              </a:rPr>
              <a:t>Se  alguém ensina alguma outra doutrina, e se não conforma com as são palavras de nosso Senhor Jesus Cristo, e com a doutrina que é segundo a piedade, é soberbo, e nada sabe</a:t>
            </a:r>
            <a:r>
              <a:rPr lang="pt-BR" sz="2000" b="1" dirty="0" smtClean="0">
                <a:solidFill>
                  <a:schemeClr val="tx1"/>
                </a:solidFill>
                <a:effectLst>
                  <a:outerShdw blurRad="38100" dist="38100" dir="2700000" algn="tl">
                    <a:srgbClr val="000000">
                      <a:alpha val="43137"/>
                    </a:srgbClr>
                  </a:outerShdw>
                </a:effectLst>
                <a:latin typeface="Agency FB" pitchFamily="34" charset="0"/>
              </a:rPr>
              <a:t>, mas delira acerca de questões e contendas de palavras, das quais nascem invejas, porfias, blasfêmias, ruins suspeitas, perversas contendas de homens corruptos de entendimento, </a:t>
            </a:r>
            <a:r>
              <a:rPr lang="pt-BR" sz="2000" b="1" dirty="0" smtClean="0">
                <a:solidFill>
                  <a:srgbClr val="FF0000"/>
                </a:solidFill>
                <a:effectLst>
                  <a:outerShdw blurRad="38100" dist="38100" dir="2700000" algn="tl">
                    <a:srgbClr val="000000">
                      <a:alpha val="43137"/>
                    </a:srgbClr>
                  </a:outerShdw>
                </a:effectLst>
                <a:latin typeface="Agency FB" pitchFamily="34" charset="0"/>
              </a:rPr>
              <a:t>e privados da verdade</a:t>
            </a:r>
            <a:r>
              <a:rPr lang="pt-BR" sz="2000" b="1" dirty="0" smtClean="0">
                <a:solidFill>
                  <a:schemeClr val="tx1"/>
                </a:solidFill>
                <a:effectLst>
                  <a:outerShdw blurRad="38100" dist="38100" dir="2700000" algn="tl">
                    <a:srgbClr val="000000">
                      <a:alpha val="43137"/>
                    </a:srgbClr>
                  </a:outerShdw>
                </a:effectLst>
                <a:latin typeface="Agency FB" pitchFamily="34" charset="0"/>
              </a:rPr>
              <a:t>, cuidando que a piedade seja causa de ganho; </a:t>
            </a:r>
            <a:r>
              <a:rPr lang="pt-BR" sz="2000" b="1" dirty="0" smtClean="0">
                <a:solidFill>
                  <a:srgbClr val="FF0000"/>
                </a:solidFill>
                <a:effectLst>
                  <a:outerShdw blurRad="38100" dist="38100" dir="2700000" algn="tl">
                    <a:srgbClr val="000000">
                      <a:alpha val="43137"/>
                    </a:srgbClr>
                  </a:outerShdw>
                </a:effectLst>
                <a:latin typeface="Agency FB" pitchFamily="34" charset="0"/>
              </a:rPr>
              <a:t>aparta-te dos tais</a:t>
            </a:r>
            <a:r>
              <a:rPr lang="pt-BR" sz="2000" b="1" dirty="0" smtClean="0">
                <a:solidFill>
                  <a:schemeClr val="tx1"/>
                </a:solidFill>
                <a:effectLst>
                  <a:outerShdw blurRad="38100" dist="38100" dir="2700000" algn="tl">
                    <a:srgbClr val="000000">
                      <a:alpha val="43137"/>
                    </a:srgbClr>
                  </a:outerShdw>
                </a:effectLst>
                <a:latin typeface="Agency FB" pitchFamily="34" charset="0"/>
              </a:rPr>
              <a:t>.”  I Timóteo 6:03-05.</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Como provar que Jesus disse “em meu nome”?  Vamos chamar novamente as testemunhas.  Nos livros de Lucas 24:47 e Marcos 16:15-17, esta relatando o mesmo fato de Mateus 28:19.  Vamos ler estes dois textos para comparar com Mateus 28:19:</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Retângulo 2"/>
          <p:cNvSpPr/>
          <p:nvPr/>
        </p:nvSpPr>
        <p:spPr>
          <a:xfrm>
            <a:off x="500034" y="1643050"/>
            <a:ext cx="8143932" cy="128588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10º Testemunha:</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 </a:t>
            </a:r>
            <a:r>
              <a:rPr lang="pt-BR" sz="2000" b="1" dirty="0" smtClean="0">
                <a:solidFill>
                  <a:srgbClr val="FF0000"/>
                </a:solidFill>
                <a:effectLst>
                  <a:outerShdw blurRad="38100" dist="38100" dir="2700000" algn="tl">
                    <a:srgbClr val="000000">
                      <a:alpha val="43137"/>
                    </a:srgbClr>
                  </a:outerShdw>
                </a:effectLst>
                <a:latin typeface="Agency FB" pitchFamily="34" charset="0"/>
              </a:rPr>
              <a:t>em seu nome </a:t>
            </a:r>
            <a:r>
              <a:rPr lang="pt-BR" sz="2000" b="1" dirty="0" smtClean="0">
                <a:solidFill>
                  <a:schemeClr val="tx1"/>
                </a:solidFill>
                <a:effectLst>
                  <a:outerShdw blurRad="38100" dist="38100" dir="2700000" algn="tl">
                    <a:srgbClr val="000000">
                      <a:alpha val="43137"/>
                    </a:srgbClr>
                  </a:outerShdw>
                </a:effectLst>
                <a:latin typeface="Agency FB" pitchFamily="34" charset="0"/>
              </a:rPr>
              <a:t>se pregasse o arrependimento e a remissão dos pecados, em todas as nações, começando por Jerusalém.”  Lucas 24:47.</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4" name="Retângulo 3"/>
          <p:cNvSpPr/>
          <p:nvPr/>
        </p:nvSpPr>
        <p:spPr>
          <a:xfrm>
            <a:off x="500034" y="3143248"/>
            <a:ext cx="8143932" cy="1857388"/>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11º Testemunha:</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 disse-lhes: Ide por todo o mundo, pregai o evangelho a toda criatura.  Quem crer e for batizado será salvo; mas quem não crer será condenado.  E estes sinais seguirão aos que crerem: </a:t>
            </a:r>
            <a:r>
              <a:rPr lang="pt-BR" sz="2000" b="1" dirty="0" smtClean="0">
                <a:solidFill>
                  <a:srgbClr val="FF0000"/>
                </a:solidFill>
                <a:effectLst>
                  <a:outerShdw blurRad="38100" dist="38100" dir="2700000" algn="tl">
                    <a:srgbClr val="000000">
                      <a:alpha val="43137"/>
                    </a:srgbClr>
                  </a:outerShdw>
                </a:effectLst>
                <a:latin typeface="Agency FB" pitchFamily="34" charset="0"/>
              </a:rPr>
              <a:t>Em meu nome </a:t>
            </a:r>
            <a:r>
              <a:rPr lang="pt-BR" sz="2000" b="1" dirty="0" smtClean="0">
                <a:solidFill>
                  <a:schemeClr val="tx1"/>
                </a:solidFill>
                <a:effectLst>
                  <a:outerShdw blurRad="38100" dist="38100" dir="2700000" algn="tl">
                    <a:srgbClr val="000000">
                      <a:alpha val="43137"/>
                    </a:srgbClr>
                  </a:outerShdw>
                </a:effectLst>
                <a:latin typeface="Agency FB" pitchFamily="34" charset="0"/>
              </a:rPr>
              <a:t>expulsarão os demônios; falarão novas línguas;”  Marcos 16:15-17.</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5" name="CaixaDeTexto 4"/>
          <p:cNvSpPr txBox="1"/>
          <p:nvPr/>
        </p:nvSpPr>
        <p:spPr>
          <a:xfrm>
            <a:off x="428596" y="5143512"/>
            <a:ext cx="8429684" cy="1477328"/>
          </a:xfrm>
          <a:prstGeom prst="rect">
            <a:avLst/>
          </a:prstGeom>
          <a:noFill/>
        </p:spPr>
        <p:txBody>
          <a:bodyPr wrap="square" rtlCol="0">
            <a:spAutoFit/>
          </a:bodyPr>
          <a:lstStyle/>
          <a:p>
            <a:pPr algn="ctr"/>
            <a:r>
              <a:rPr lang="pt-BR" b="1" dirty="0" smtClean="0">
                <a:solidFill>
                  <a:schemeClr val="bg1"/>
                </a:solidFill>
                <a:effectLst>
                  <a:outerShdw blurRad="38100" dist="38100" dir="2700000" algn="tl">
                    <a:srgbClr val="000000">
                      <a:alpha val="43137"/>
                    </a:srgbClr>
                  </a:outerShdw>
                </a:effectLst>
                <a:latin typeface="Agency FB" pitchFamily="34" charset="0"/>
              </a:rPr>
              <a:t>Há, no entanto, uma controvérsia nos dois textos que lemos com respeito a </a:t>
            </a:r>
          </a:p>
          <a:p>
            <a:pPr algn="ctr"/>
            <a:r>
              <a:rPr lang="pt-BR" b="1" dirty="0" smtClean="0">
                <a:solidFill>
                  <a:schemeClr val="bg1"/>
                </a:solidFill>
                <a:effectLst>
                  <a:outerShdw blurRad="38100" dist="38100" dir="2700000" algn="tl">
                    <a:srgbClr val="000000">
                      <a:alpha val="43137"/>
                    </a:srgbClr>
                  </a:outerShdw>
                </a:effectLst>
                <a:latin typeface="Agency FB" pitchFamily="34" charset="0"/>
              </a:rPr>
              <a:t>Mateus 28:19.  A ordem de Mateus é batizar “em nome do Pai, e do Filho, e do</a:t>
            </a:r>
          </a:p>
          <a:p>
            <a:pPr algn="ctr"/>
            <a:r>
              <a:rPr lang="pt-BR" b="1" dirty="0" smtClean="0">
                <a:solidFill>
                  <a:schemeClr val="bg1"/>
                </a:solidFill>
                <a:effectLst>
                  <a:outerShdw blurRad="38100" dist="38100" dir="2700000" algn="tl">
                    <a:srgbClr val="000000">
                      <a:alpha val="43137"/>
                    </a:srgbClr>
                  </a:outerShdw>
                </a:effectLst>
                <a:latin typeface="Agency FB" pitchFamily="34" charset="0"/>
              </a:rPr>
              <a:t>Espírito Santo”; já nos textos de Lucas e Marcos não consta essa </a:t>
            </a:r>
          </a:p>
          <a:p>
            <a:pPr algn="ctr"/>
            <a:r>
              <a:rPr lang="pt-BR" b="1" dirty="0" smtClean="0">
                <a:solidFill>
                  <a:schemeClr val="bg1"/>
                </a:solidFill>
                <a:effectLst>
                  <a:outerShdw blurRad="38100" dist="38100" dir="2700000" algn="tl">
                    <a:srgbClr val="000000">
                      <a:alpha val="43137"/>
                    </a:srgbClr>
                  </a:outerShdw>
                </a:effectLst>
                <a:latin typeface="Agency FB" pitchFamily="34" charset="0"/>
              </a:rPr>
              <a:t>ordem trinitária!</a:t>
            </a:r>
            <a:endParaRPr lang="pt-BR"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Estudo - Mateus 28.19\estudos . babilonia e suas filhas e Mateus 28.19\vaticano.jpg"/>
          <p:cNvPicPr>
            <a:picLocks noChangeAspect="1" noChangeArrowheads="1"/>
          </p:cNvPicPr>
          <p:nvPr/>
        </p:nvPicPr>
        <p:blipFill>
          <a:blip r:embed="rId2"/>
          <a:srcRect/>
          <a:stretch>
            <a:fillRect/>
          </a:stretch>
        </p:blipFill>
        <p:spPr bwMode="auto">
          <a:xfrm>
            <a:off x="1" y="1"/>
            <a:ext cx="9144000" cy="6715148"/>
          </a:xfrm>
          <a:prstGeom prst="rect">
            <a:avLst/>
          </a:prstGeom>
          <a:noFill/>
        </p:spPr>
      </p:pic>
      <p:sp>
        <p:nvSpPr>
          <p:cNvPr id="4" name="Retângulo 3"/>
          <p:cNvSpPr/>
          <p:nvPr/>
        </p:nvSpPr>
        <p:spPr>
          <a:xfrm>
            <a:off x="-2643238" y="2285992"/>
            <a:ext cx="14400827" cy="1569660"/>
          </a:xfrm>
          <a:prstGeom prst="rect">
            <a:avLst/>
          </a:prstGeom>
        </p:spPr>
        <p:txBody>
          <a:bodyPr wrap="square">
            <a:spAutoFit/>
          </a:bodyPr>
          <a:lstStyle/>
          <a:p>
            <a:pPr algn="ctr"/>
            <a:r>
              <a:rPr lang="pt-BR" sz="4800" kern="10" dirty="0" smtClean="0">
                <a:ln w="9525">
                  <a:solidFill>
                    <a:srgbClr val="000000"/>
                  </a:solidFill>
                  <a:round/>
                  <a:headEnd/>
                  <a:tailEnd/>
                </a:ln>
                <a:solidFill>
                  <a:srgbClr val="FFFF00"/>
                </a:solidFill>
                <a:latin typeface="Arial Black"/>
              </a:rPr>
              <a:t>A GRANDE FALSIFICAÇÃO</a:t>
            </a:r>
          </a:p>
          <a:p>
            <a:pPr algn="ctr"/>
            <a:r>
              <a:rPr lang="pt-BR" sz="4800" kern="10" dirty="0" smtClean="0">
                <a:ln w="9525">
                  <a:solidFill>
                    <a:srgbClr val="000000"/>
                  </a:solidFill>
                  <a:round/>
                  <a:headEnd/>
                  <a:tailEnd/>
                </a:ln>
                <a:solidFill>
                  <a:srgbClr val="FFFF00"/>
                </a:solidFill>
                <a:latin typeface="Arial Black"/>
              </a:rPr>
              <a:t>DE MATEUS 28:19</a:t>
            </a:r>
            <a:endParaRPr lang="pt-BR" sz="4800" kern="10" dirty="0">
              <a:ln w="9525">
                <a:solidFill>
                  <a:srgbClr val="000000"/>
                </a:solidFill>
                <a:round/>
                <a:headEnd/>
                <a:tailEnd/>
              </a:ln>
              <a:solidFill>
                <a:srgbClr val="FFFF00"/>
              </a:solidFill>
              <a:latin typeface="Arial Black"/>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p:cNvPicPr>
            <a:picLocks noChangeAspect="1" noChangeArrowheads="1"/>
          </p:cNvPicPr>
          <p:nvPr/>
        </p:nvPicPr>
        <p:blipFill>
          <a:blip r:embed="rId2"/>
          <a:srcRect/>
          <a:stretch>
            <a:fillRect/>
          </a:stretch>
        </p:blipFill>
        <p:spPr bwMode="auto">
          <a:xfrm>
            <a:off x="714348" y="714356"/>
            <a:ext cx="3786214" cy="5357850"/>
          </a:xfrm>
          <a:prstGeom prst="rect">
            <a:avLst/>
          </a:prstGeom>
          <a:noFill/>
          <a:ln w="76200">
            <a:solidFill>
              <a:schemeClr val="bg1"/>
            </a:solid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857752" y="714356"/>
            <a:ext cx="3643338" cy="5357850"/>
          </a:xfrm>
          <a:prstGeom prst="rect">
            <a:avLst/>
          </a:prstGeom>
          <a:noFill/>
          <a:ln w="76200">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pic>
        <p:nvPicPr>
          <p:cNvPr id="3074" name="Picture 2" descr="E:\Estudo - Mateus 28.19\estudos . babilonia e suas filhas e Mateus 28.19\ma2gif.gif"/>
          <p:cNvPicPr>
            <a:picLocks noChangeAspect="1" noChangeArrowheads="1"/>
          </p:cNvPicPr>
          <p:nvPr/>
        </p:nvPicPr>
        <p:blipFill>
          <a:blip r:embed="rId2"/>
          <a:srcRect/>
          <a:stretch>
            <a:fillRect/>
          </a:stretch>
        </p:blipFill>
        <p:spPr bwMode="auto">
          <a:xfrm>
            <a:off x="5715008" y="500042"/>
            <a:ext cx="2952754" cy="2714644"/>
          </a:xfrm>
          <a:prstGeom prst="rect">
            <a:avLst/>
          </a:prstGeom>
          <a:noFill/>
          <a:ln w="76200">
            <a:solidFill>
              <a:schemeClr val="bg1"/>
            </a:solidFill>
          </a:ln>
        </p:spPr>
      </p:pic>
      <p:pic>
        <p:nvPicPr>
          <p:cNvPr id="3075" name="Picture 3" descr="E:\Estudo - Mateus 28.19\estudos . babilonia e suas filhas e Mateus 28.19\ma1.gif"/>
          <p:cNvPicPr>
            <a:picLocks noChangeAspect="1" noChangeArrowheads="1"/>
          </p:cNvPicPr>
          <p:nvPr/>
        </p:nvPicPr>
        <p:blipFill>
          <a:blip r:embed="rId3"/>
          <a:srcRect/>
          <a:stretch>
            <a:fillRect/>
          </a:stretch>
        </p:blipFill>
        <p:spPr bwMode="auto">
          <a:xfrm>
            <a:off x="5715008" y="3714752"/>
            <a:ext cx="3000396" cy="2643206"/>
          </a:xfrm>
          <a:prstGeom prst="rect">
            <a:avLst/>
          </a:prstGeom>
          <a:noFill/>
          <a:ln w="76200">
            <a:solidFill>
              <a:schemeClr val="bg1"/>
            </a:solidFill>
          </a:ln>
        </p:spPr>
      </p:pic>
      <p:sp>
        <p:nvSpPr>
          <p:cNvPr id="5" name="Retângulo 4"/>
          <p:cNvSpPr/>
          <p:nvPr/>
        </p:nvSpPr>
        <p:spPr>
          <a:xfrm>
            <a:off x="357158" y="714356"/>
            <a:ext cx="4929222" cy="5357850"/>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Desde o século primeiro e o século terceiro, existe uma brecha de 300 anos (com respeito a Mateus 28:19), onde não se encontra nenhuma cópia dos originais.  Mas Deus sempre levanta a verdade!  Todos os manuscritos que temos hoje passaram pela Igreja Católica, passaram pelos que se fazem chamar “os primeiros pais”.  Os textos acrescentados ou modificados na Bíblia é com objetivo de favorecer a doutrina da Trindade!  </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98" name="Picture 2" descr="E:\Estudo - Mateus 28.19\Eusebius_of_Caesarea.jpg"/>
          <p:cNvPicPr>
            <a:picLocks noChangeAspect="1" noChangeArrowheads="1"/>
          </p:cNvPicPr>
          <p:nvPr/>
        </p:nvPicPr>
        <p:blipFill>
          <a:blip r:embed="rId2"/>
          <a:srcRect/>
          <a:stretch>
            <a:fillRect/>
          </a:stretch>
        </p:blipFill>
        <p:spPr bwMode="auto">
          <a:xfrm>
            <a:off x="6286512" y="1643050"/>
            <a:ext cx="2452688" cy="3000396"/>
          </a:xfrm>
          <a:prstGeom prst="rect">
            <a:avLst/>
          </a:prstGeom>
          <a:noFill/>
          <a:ln w="76200">
            <a:solidFill>
              <a:schemeClr val="bg1"/>
            </a:solidFill>
          </a:ln>
        </p:spPr>
      </p:pic>
      <p:sp>
        <p:nvSpPr>
          <p:cNvPr id="4" name="Retângulo 3"/>
          <p:cNvSpPr/>
          <p:nvPr/>
        </p:nvSpPr>
        <p:spPr>
          <a:xfrm>
            <a:off x="285720" y="357166"/>
            <a:ext cx="5715040" cy="6143668"/>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12º Testemunha: Eusébio de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Cesaréia</a:t>
            </a:r>
            <a:r>
              <a:rPr lang="pt-BR" sz="2000" b="1" dirty="0" smtClean="0">
                <a:solidFill>
                  <a:schemeClr val="tx1"/>
                </a:solidFill>
                <a:effectLst>
                  <a:outerShdw blurRad="38100" dist="38100" dir="2700000" algn="tl">
                    <a:srgbClr val="000000">
                      <a:alpha val="43137"/>
                    </a:srgbClr>
                  </a:outerShdw>
                </a:effectLst>
                <a:latin typeface="Agency FB" pitchFamily="34" charset="0"/>
              </a:rPr>
              <a:t>.</a:t>
            </a:r>
          </a:p>
          <a:p>
            <a:pPr algn="ct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Eusébio (265 -339 d.C.), foi um grande historiador da Igreja Católica, considerado o pai da história eclesiástica.  Ele esteve no Concílio de Nicéia (onde foi aprovado a doutrina da Trindade) no princípio ele apoiava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Ário</a:t>
            </a:r>
            <a:r>
              <a:rPr lang="pt-BR" sz="2000" b="1" dirty="0" smtClean="0">
                <a:solidFill>
                  <a:schemeClr val="tx1"/>
                </a:solidFill>
                <a:effectLst>
                  <a:outerShdw blurRad="38100" dist="38100" dir="2700000" algn="tl">
                    <a:srgbClr val="000000">
                      <a:alpha val="43137"/>
                    </a:srgbClr>
                  </a:outerShdw>
                </a:effectLst>
                <a:latin typeface="Agency FB" pitchFamily="34" charset="0"/>
              </a:rPr>
              <a:t>, mas depois apoiou a trindade, na verdade ele não aceitou totalmente essa doutrina.</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Ademais, Eusébio foi pressionado pelo bispo  cristão Atanásio (que teve participação no Concílio de Nicéia) a fazer a “inserção” trinitária, e, caso não a fizesse, seria exilado para a Espanha.</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Eusébio citou nos seus livros 21 vezes Mateus 28:19, e em nenhum momento ele cita essa interpolação de “em nome do Pai, e do Filho, e do Espírito Santo;”	</a:t>
            </a:r>
          </a:p>
          <a:p>
            <a:pPr algn="ct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22" name="Picture 2" descr="E:\Estudo - Mateus 28.19\eusebio_capa_do_livro.jpg"/>
          <p:cNvPicPr>
            <a:picLocks noChangeAspect="1" noChangeArrowheads="1"/>
          </p:cNvPicPr>
          <p:nvPr/>
        </p:nvPicPr>
        <p:blipFill>
          <a:blip r:embed="rId2"/>
          <a:srcRect/>
          <a:stretch>
            <a:fillRect/>
          </a:stretch>
        </p:blipFill>
        <p:spPr bwMode="auto">
          <a:xfrm>
            <a:off x="642910" y="928670"/>
            <a:ext cx="3786214" cy="5500726"/>
          </a:xfrm>
          <a:prstGeom prst="rect">
            <a:avLst/>
          </a:prstGeom>
          <a:noFill/>
          <a:ln w="76200">
            <a:solidFill>
              <a:schemeClr val="bg1"/>
            </a:solidFill>
          </a:ln>
        </p:spPr>
      </p:pic>
      <p:pic>
        <p:nvPicPr>
          <p:cNvPr id="5123" name="Picture 3" descr="E:\Estudo - Mateus 28.19\eusebio_contracapa.jpg"/>
          <p:cNvPicPr>
            <a:picLocks noChangeAspect="1" noChangeArrowheads="1"/>
          </p:cNvPicPr>
          <p:nvPr/>
        </p:nvPicPr>
        <p:blipFill>
          <a:blip r:embed="rId3"/>
          <a:srcRect/>
          <a:stretch>
            <a:fillRect/>
          </a:stretch>
        </p:blipFill>
        <p:spPr bwMode="auto">
          <a:xfrm>
            <a:off x="5000628" y="928670"/>
            <a:ext cx="3597275" cy="5441951"/>
          </a:xfrm>
          <a:prstGeom prst="rect">
            <a:avLst/>
          </a:prstGeom>
          <a:noFill/>
          <a:ln w="76200">
            <a:solidFill>
              <a:schemeClr val="bg1"/>
            </a:solidFill>
          </a:ln>
        </p:spPr>
      </p:pic>
      <p:sp>
        <p:nvSpPr>
          <p:cNvPr id="5" name="CaixaDeTexto 4"/>
          <p:cNvSpPr txBox="1"/>
          <p:nvPr/>
        </p:nvSpPr>
        <p:spPr>
          <a:xfrm>
            <a:off x="500034" y="214290"/>
            <a:ext cx="8340048" cy="461665"/>
          </a:xfrm>
          <a:prstGeom prst="rect">
            <a:avLst/>
          </a:prstGeom>
          <a:noFill/>
        </p:spPr>
        <p:txBody>
          <a:bodyPr wrap="square" rtlCol="0">
            <a:spAutoFit/>
          </a:bodyPr>
          <a:lstStyle/>
          <a:p>
            <a:r>
              <a:rPr lang="pt-BR" sz="2400" b="1" dirty="0" smtClean="0">
                <a:solidFill>
                  <a:schemeClr val="bg1"/>
                </a:solidFill>
                <a:effectLst>
                  <a:outerShdw blurRad="38100" dist="38100" dir="2700000" algn="tl">
                    <a:srgbClr val="000000">
                      <a:alpha val="43137"/>
                    </a:srgbClr>
                  </a:outerShdw>
                </a:effectLst>
                <a:latin typeface="Agency FB" pitchFamily="34" charset="0"/>
              </a:rPr>
              <a:t>  Vamos citar dois testemunhos de Eusébio de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Cesaréia</a:t>
            </a:r>
            <a:r>
              <a:rPr lang="pt-BR" sz="2400" b="1" dirty="0" smtClean="0">
                <a:solidFill>
                  <a:schemeClr val="bg1"/>
                </a:solidFill>
                <a:effectLst>
                  <a:outerShdw blurRad="38100" dist="38100" dir="2700000" algn="tl">
                    <a:srgbClr val="000000">
                      <a:alpha val="43137"/>
                    </a:srgbClr>
                  </a:outerShdw>
                </a:effectLst>
                <a:latin typeface="Agency FB" pitchFamily="34" charset="0"/>
              </a:rPr>
              <a:t>  sobre Mateus 28:19:</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146" name="Picture 2" descr="E:\Estudo - Mateus 28.19\eusebio_livro3cap5pag82.jpg"/>
          <p:cNvPicPr>
            <a:picLocks noChangeAspect="1" noChangeArrowheads="1"/>
          </p:cNvPicPr>
          <p:nvPr/>
        </p:nvPicPr>
        <p:blipFill>
          <a:blip r:embed="rId2"/>
          <a:srcRect/>
          <a:stretch>
            <a:fillRect/>
          </a:stretch>
        </p:blipFill>
        <p:spPr bwMode="auto">
          <a:xfrm>
            <a:off x="285720" y="571480"/>
            <a:ext cx="3597275" cy="5919787"/>
          </a:xfrm>
          <a:prstGeom prst="rect">
            <a:avLst/>
          </a:prstGeom>
          <a:noFill/>
          <a:ln w="76200">
            <a:solidFill>
              <a:schemeClr val="bg1"/>
            </a:solidFill>
          </a:ln>
        </p:spPr>
      </p:pic>
      <p:pic>
        <p:nvPicPr>
          <p:cNvPr id="6147" name="Picture 3" descr="E:\Estudo - Mateus 28.19\eusebio_livro3cap5pag83.jpg"/>
          <p:cNvPicPr>
            <a:picLocks noChangeAspect="1" noChangeArrowheads="1"/>
          </p:cNvPicPr>
          <p:nvPr/>
        </p:nvPicPr>
        <p:blipFill>
          <a:blip r:embed="rId3"/>
          <a:srcRect/>
          <a:stretch>
            <a:fillRect/>
          </a:stretch>
        </p:blipFill>
        <p:spPr bwMode="auto">
          <a:xfrm>
            <a:off x="4143373" y="142852"/>
            <a:ext cx="4786346" cy="6572296"/>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“Porém quando voltou meus olhos em direção a evidencia do poder da Palavra, que a multidões ganhou, e que enormes igrejas têm sido fundadas por aqueles iletrados discípulos de Jesus, não em obscuros e desconhecidos lugares, mas nas mais nobres cidades, quero dizer, a Roma Real, Alexandria, Antioquia, todo o Egito e Líbia, Europa e Ásia, em aldeias entre as nações, me vejo irresistivelmente forçado a voltar meus passos e buscar a razão, e a confessar que eles só puderam ter tido êxito em sua atrevida aventura, pelo poder mais divino e mais forte que o do homem, e pela colaboração daquele que disse: “Fazei discípulos de todas as nações </a:t>
            </a:r>
            <a:r>
              <a:rPr lang="pt-BR" sz="2400" b="1" u="sng" dirty="0" smtClean="0">
                <a:solidFill>
                  <a:srgbClr val="FFFF00"/>
                </a:solidFill>
                <a:effectLst>
                  <a:outerShdw blurRad="38100" dist="38100" dir="2700000" algn="tl">
                    <a:srgbClr val="000000">
                      <a:alpha val="43137"/>
                    </a:srgbClr>
                  </a:outerShdw>
                </a:effectLst>
                <a:latin typeface="Agency FB" pitchFamily="34" charset="0"/>
              </a:rPr>
              <a:t>em meu nome</a:t>
            </a:r>
            <a:r>
              <a:rPr lang="pt-BR" sz="2400" b="1" dirty="0" smtClean="0">
                <a:solidFill>
                  <a:schemeClr val="bg1"/>
                </a:solidFill>
                <a:effectLst>
                  <a:outerShdw blurRad="38100" dist="38100" dir="2700000" algn="tl">
                    <a:srgbClr val="000000">
                      <a:alpha val="43137"/>
                    </a:srgbClr>
                  </a:outerShdw>
                </a:effectLst>
                <a:latin typeface="Agency FB" pitchFamily="34" charset="0"/>
              </a:rPr>
              <a:t>.””</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Eusébio de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Cesaréia</a:t>
            </a:r>
            <a:r>
              <a:rPr lang="pt-BR" sz="2400" b="1" dirty="0" smtClean="0">
                <a:solidFill>
                  <a:schemeClr val="bg1"/>
                </a:solidFill>
                <a:effectLst>
                  <a:outerShdw blurRad="38100" dist="38100" dir="2700000" algn="tl">
                    <a:srgbClr val="000000">
                      <a:alpha val="43137"/>
                    </a:srgbClr>
                  </a:outerShdw>
                </a:effectLst>
                <a:latin typeface="Agency FB" pitchFamily="34" charset="0"/>
              </a:rPr>
              <a:t>, Demonstração do Evangelho, Livro III, Capítulo 7.</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Eusébio herdou uma biblioteca muita famosa, a biblioteca de Alexandria.  De quem Eusébio herdou essa biblioteca?  De </a:t>
            </a:r>
            <a:r>
              <a:rPr lang="pt-BR" sz="2000" b="1" dirty="0" err="1" smtClean="0">
                <a:solidFill>
                  <a:schemeClr val="bg1"/>
                </a:solidFill>
                <a:effectLst>
                  <a:outerShdw blurRad="38100" dist="38100" dir="2700000" algn="tl">
                    <a:srgbClr val="000000">
                      <a:alpha val="43137"/>
                    </a:srgbClr>
                  </a:outerShdw>
                </a:effectLst>
                <a:latin typeface="Agency FB" pitchFamily="34" charset="0"/>
              </a:rPr>
              <a:t>Panfilo</a:t>
            </a:r>
            <a:r>
              <a:rPr lang="pt-BR" sz="2000" b="1" dirty="0" smtClean="0">
                <a:solidFill>
                  <a:schemeClr val="bg1"/>
                </a:solidFill>
                <a:effectLst>
                  <a:outerShdw blurRad="38100" dist="38100" dir="2700000" algn="tl">
                    <a:srgbClr val="000000">
                      <a:alpha val="43137"/>
                    </a:srgbClr>
                  </a:outerShdw>
                </a:effectLst>
                <a:latin typeface="Agency FB" pitchFamily="34" charset="0"/>
              </a:rPr>
              <a:t>.  Quem foi </a:t>
            </a:r>
            <a:r>
              <a:rPr lang="pt-BR" sz="2000" b="1" dirty="0" err="1" smtClean="0">
                <a:solidFill>
                  <a:schemeClr val="bg1"/>
                </a:solidFill>
                <a:effectLst>
                  <a:outerShdw blurRad="38100" dist="38100" dir="2700000" algn="tl">
                    <a:srgbClr val="000000">
                      <a:alpha val="43137"/>
                    </a:srgbClr>
                  </a:outerShdw>
                </a:effectLst>
                <a:latin typeface="Agency FB" pitchFamily="34" charset="0"/>
              </a:rPr>
              <a:t>Panfilo</a:t>
            </a:r>
            <a:r>
              <a:rPr lang="pt-BR" sz="2000" b="1" dirty="0" smtClean="0">
                <a:solidFill>
                  <a:schemeClr val="bg1"/>
                </a:solidFill>
                <a:effectLst>
                  <a:outerShdw blurRad="38100" dist="38100" dir="2700000" algn="tl">
                    <a:srgbClr val="000000">
                      <a:alpha val="43137"/>
                    </a:srgbClr>
                  </a:outerShdw>
                </a:effectLst>
                <a:latin typeface="Agency FB" pitchFamily="34" charset="0"/>
              </a:rPr>
              <a:t>?  Ele foi um mártir, pois ele morreu por Cristo.  Depois da morte de </a:t>
            </a:r>
            <a:r>
              <a:rPr lang="pt-BR" sz="2000" b="1" dirty="0" err="1" smtClean="0">
                <a:solidFill>
                  <a:schemeClr val="bg1"/>
                </a:solidFill>
                <a:effectLst>
                  <a:outerShdw blurRad="38100" dist="38100" dir="2700000" algn="tl">
                    <a:srgbClr val="000000">
                      <a:alpha val="43137"/>
                    </a:srgbClr>
                  </a:outerShdw>
                </a:effectLst>
                <a:latin typeface="Agency FB" pitchFamily="34" charset="0"/>
              </a:rPr>
              <a:t>Panfilo</a:t>
            </a:r>
            <a:r>
              <a:rPr lang="pt-BR" sz="2000" b="1" dirty="0" smtClean="0">
                <a:solidFill>
                  <a:schemeClr val="bg1"/>
                </a:solidFill>
                <a:effectLst>
                  <a:outerShdw blurRad="38100" dist="38100" dir="2700000" algn="tl">
                    <a:srgbClr val="000000">
                      <a:alpha val="43137"/>
                    </a:srgbClr>
                  </a:outerShdw>
                </a:effectLst>
                <a:latin typeface="Agency FB" pitchFamily="34" charset="0"/>
              </a:rPr>
              <a:t> (por volta de 309 d.C.), seu aluno, Eusébio de </a:t>
            </a:r>
            <a:r>
              <a:rPr lang="pt-BR" sz="2000" b="1" dirty="0" err="1" smtClean="0">
                <a:solidFill>
                  <a:schemeClr val="bg1"/>
                </a:solidFill>
                <a:effectLst>
                  <a:outerShdw blurRad="38100" dist="38100" dir="2700000" algn="tl">
                    <a:srgbClr val="000000">
                      <a:alpha val="43137"/>
                    </a:srgbClr>
                  </a:outerShdw>
                </a:effectLst>
                <a:latin typeface="Agency FB" pitchFamily="34" charset="0"/>
              </a:rPr>
              <a:t>Cesaréia</a:t>
            </a:r>
            <a:r>
              <a:rPr lang="pt-BR" sz="2000" b="1" dirty="0" smtClean="0">
                <a:solidFill>
                  <a:schemeClr val="bg1"/>
                </a:solidFill>
                <a:effectLst>
                  <a:outerShdw blurRad="38100" dist="38100" dir="2700000" algn="tl">
                    <a:srgbClr val="000000">
                      <a:alpha val="43137"/>
                    </a:srgbClr>
                  </a:outerShdw>
                </a:effectLst>
                <a:latin typeface="Agency FB" pitchFamily="34" charset="0"/>
              </a:rPr>
              <a:t>, passou a cuidar da biblioteca de seu mestre.  Tão próximo de </a:t>
            </a:r>
            <a:r>
              <a:rPr lang="pt-BR" sz="2000" b="1" dirty="0" err="1" smtClean="0">
                <a:solidFill>
                  <a:schemeClr val="bg1"/>
                </a:solidFill>
                <a:effectLst>
                  <a:outerShdw blurRad="38100" dist="38100" dir="2700000" algn="tl">
                    <a:srgbClr val="000000">
                      <a:alpha val="43137"/>
                    </a:srgbClr>
                  </a:outerShdw>
                </a:effectLst>
                <a:latin typeface="Agency FB" pitchFamily="34" charset="0"/>
              </a:rPr>
              <a:t>Panfilo</a:t>
            </a:r>
            <a:r>
              <a:rPr lang="pt-BR" sz="2000" b="1" dirty="0" smtClean="0">
                <a:solidFill>
                  <a:schemeClr val="bg1"/>
                </a:solidFill>
                <a:effectLst>
                  <a:outerShdw blurRad="38100" dist="38100" dir="2700000" algn="tl">
                    <a:srgbClr val="000000">
                      <a:alpha val="43137"/>
                    </a:srgbClr>
                  </a:outerShdw>
                </a:effectLst>
                <a:latin typeface="Agency FB" pitchFamily="34" charset="0"/>
              </a:rPr>
              <a:t> era Eusébio que alguns historiadores o chamam Eusébio </a:t>
            </a:r>
            <a:r>
              <a:rPr lang="pt-BR" sz="2000" b="1" dirty="0" err="1" smtClean="0">
                <a:solidFill>
                  <a:schemeClr val="bg1"/>
                </a:solidFill>
                <a:effectLst>
                  <a:outerShdw blurRad="38100" dist="38100" dir="2700000" algn="tl">
                    <a:srgbClr val="000000">
                      <a:alpha val="43137"/>
                    </a:srgbClr>
                  </a:outerShdw>
                </a:effectLst>
                <a:latin typeface="Agency FB" pitchFamily="34" charset="0"/>
              </a:rPr>
              <a:t>Panfilii</a:t>
            </a:r>
            <a:r>
              <a:rPr lang="pt-BR" sz="2000" b="1" dirty="0" smtClean="0">
                <a:solidFill>
                  <a:schemeClr val="bg1"/>
                </a:solidFill>
                <a:effectLst>
                  <a:outerShdw blurRad="38100" dist="38100" dir="2700000" algn="tl">
                    <a:srgbClr val="000000">
                      <a:alpha val="43137"/>
                    </a:srgbClr>
                  </a:outerShdw>
                </a:effectLst>
                <a:latin typeface="Agency FB" pitchFamily="34" charset="0"/>
              </a:rPr>
              <a:t>.  Nessa biblioteca se encontrava uma cópia de Mateus, mas escrita em hebreu.  Na verdade o livro de Mateus foi escrito em hebraico, não em grego como a Igreja Católica quer que a gente acredite.</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Retângulo 2"/>
          <p:cNvSpPr/>
          <p:nvPr/>
        </p:nvSpPr>
        <p:spPr>
          <a:xfrm>
            <a:off x="357158" y="3143248"/>
            <a:ext cx="8429684" cy="128588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13º Testemunha – Irineu (185 d.C.)</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“Mateus publicou um evangelho escrito para os Hebreus </a:t>
            </a:r>
            <a:r>
              <a:rPr lang="pt-BR" sz="2000" b="1" dirty="0" smtClean="0">
                <a:solidFill>
                  <a:srgbClr val="FF0000"/>
                </a:solidFill>
                <a:effectLst>
                  <a:outerShdw blurRad="38100" dist="38100" dir="2700000" algn="tl">
                    <a:srgbClr val="000000">
                      <a:alpha val="43137"/>
                    </a:srgbClr>
                  </a:outerShdw>
                </a:effectLst>
                <a:latin typeface="Agency FB" pitchFamily="34" charset="0"/>
              </a:rPr>
              <a:t>em seu próprio dialeto</a:t>
            </a:r>
            <a:r>
              <a:rPr lang="pt-BR" sz="2000" b="1" dirty="0" smtClean="0">
                <a:solidFill>
                  <a:schemeClr val="tx1"/>
                </a:solidFill>
                <a:effectLst>
                  <a:outerShdw blurRad="38100" dist="38100" dir="2700000" algn="tl">
                    <a:srgbClr val="000000">
                      <a:alpha val="43137"/>
                    </a:srgbClr>
                  </a:outerShdw>
                </a:effectLst>
                <a:latin typeface="Agency FB" pitchFamily="34" charset="0"/>
              </a:rPr>
              <a:t>.”  Contra os Hereges, Livro III, Capítulo 1.1</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4" name="Retângulo 3"/>
          <p:cNvSpPr/>
          <p:nvPr/>
        </p:nvSpPr>
        <p:spPr>
          <a:xfrm>
            <a:off x="357158" y="4572008"/>
            <a:ext cx="8429684" cy="2143140"/>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14º Testemunha – Eusébio (325 d.C.)</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“Efetivamente, Mateus, primeiramente havia pregado aos hebreus, quando estava a ponto de sair para pregar aos gentios, </a:t>
            </a:r>
            <a:r>
              <a:rPr lang="pt-BR" sz="2000" b="1" dirty="0" smtClean="0">
                <a:solidFill>
                  <a:srgbClr val="FF0000"/>
                </a:solidFill>
                <a:effectLst>
                  <a:outerShdw blurRad="38100" dist="38100" dir="2700000" algn="tl">
                    <a:srgbClr val="000000">
                      <a:alpha val="43137"/>
                    </a:srgbClr>
                  </a:outerShdw>
                </a:effectLst>
                <a:latin typeface="Agency FB" pitchFamily="34" charset="0"/>
              </a:rPr>
              <a:t>entregou por escrito o seu Evangelho, em sua língua materna</a:t>
            </a:r>
            <a:r>
              <a:rPr lang="pt-BR" sz="2000" b="1" dirty="0" smtClean="0">
                <a:solidFill>
                  <a:schemeClr val="tx1"/>
                </a:solidFill>
                <a:effectLst>
                  <a:outerShdw blurRad="38100" dist="38100" dir="2700000" algn="tl">
                    <a:srgbClr val="000000">
                      <a:alpha val="43137"/>
                    </a:srgbClr>
                  </a:outerShdw>
                </a:effectLst>
                <a:latin typeface="Agency FB" pitchFamily="34" charset="0"/>
              </a:rPr>
              <a:t>, suprindo assim por meio da escrita o que faltava para aqueles que estavam longe.” História Eclesiástica, Livro III, Capítulo 24.6.</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Retângulo 2"/>
          <p:cNvSpPr/>
          <p:nvPr/>
        </p:nvSpPr>
        <p:spPr>
          <a:xfrm>
            <a:off x="428596" y="214290"/>
            <a:ext cx="8286808" cy="128588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latin typeface="Agency FB" pitchFamily="34" charset="0"/>
              </a:rPr>
              <a:t>15º Testemunha –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Epifanio</a:t>
            </a:r>
            <a:r>
              <a:rPr lang="pt-BR" sz="2400" b="1" dirty="0" smtClean="0">
                <a:solidFill>
                  <a:schemeClr val="tx1"/>
                </a:solidFill>
                <a:effectLst>
                  <a:outerShdw blurRad="38100" dist="38100" dir="2700000" algn="tl">
                    <a:srgbClr val="000000">
                      <a:alpha val="43137"/>
                    </a:srgbClr>
                  </a:outerShdw>
                </a:effectLst>
                <a:latin typeface="Agency FB" pitchFamily="34" charset="0"/>
              </a:rPr>
              <a:t> de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Salamina</a:t>
            </a:r>
            <a:r>
              <a:rPr lang="pt-BR" sz="2400" b="1" dirty="0" smtClean="0">
                <a:solidFill>
                  <a:schemeClr val="tx1"/>
                </a:solidFill>
                <a:effectLst>
                  <a:outerShdw blurRad="38100" dist="38100" dir="2700000" algn="tl">
                    <a:srgbClr val="000000">
                      <a:alpha val="43137"/>
                    </a:srgbClr>
                  </a:outerShdw>
                </a:effectLst>
                <a:latin typeface="Agency FB" pitchFamily="34" charset="0"/>
              </a:rPr>
              <a:t> (315 – 403 d.C.)</a:t>
            </a:r>
          </a:p>
          <a:p>
            <a:pPr algn="ctr"/>
            <a:r>
              <a:rPr lang="pt-BR" sz="2400" b="1" dirty="0" smtClean="0">
                <a:solidFill>
                  <a:schemeClr val="tx1"/>
                </a:solidFill>
                <a:effectLst>
                  <a:outerShdw blurRad="38100" dist="38100" dir="2700000" algn="tl">
                    <a:srgbClr val="000000">
                      <a:alpha val="43137"/>
                    </a:srgbClr>
                  </a:outerShdw>
                </a:effectLst>
                <a:latin typeface="Agency FB" pitchFamily="34" charset="0"/>
              </a:rPr>
              <a:t>“Mateus escreveu seu Evangelho </a:t>
            </a:r>
            <a:r>
              <a:rPr lang="pt-BR" sz="2400" b="1" dirty="0" smtClean="0">
                <a:solidFill>
                  <a:srgbClr val="FF0000"/>
                </a:solidFill>
                <a:effectLst>
                  <a:outerShdw blurRad="38100" dist="38100" dir="2700000" algn="tl">
                    <a:srgbClr val="000000">
                      <a:alpha val="43137"/>
                    </a:srgbClr>
                  </a:outerShdw>
                </a:effectLst>
                <a:latin typeface="Agency FB" pitchFamily="34" charset="0"/>
              </a:rPr>
              <a:t>na língua hebréia</a:t>
            </a:r>
            <a:r>
              <a:rPr lang="pt-BR" sz="2400" b="1" dirty="0" smtClean="0">
                <a:solidFill>
                  <a:schemeClr val="tx1"/>
                </a:solidFill>
                <a:effectLst>
                  <a:outerShdw blurRad="38100" dist="38100" dir="2700000" algn="tl">
                    <a:srgbClr val="000000">
                      <a:alpha val="43137"/>
                    </a:srgbClr>
                  </a:outerShdw>
                </a:effectLst>
                <a:latin typeface="Agency FB" pitchFamily="34" charset="0"/>
              </a:rPr>
              <a:t>.”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Panarion</a:t>
            </a:r>
            <a:r>
              <a:rPr lang="pt-BR" sz="2400" b="1" dirty="0" smtClean="0">
                <a:solidFill>
                  <a:schemeClr val="tx1"/>
                </a:solidFill>
                <a:effectLst>
                  <a:outerShdw blurRad="38100" dist="38100" dir="2700000" algn="tl">
                    <a:srgbClr val="000000">
                      <a:alpha val="43137"/>
                    </a:srgbClr>
                  </a:outerShdw>
                </a:effectLst>
                <a:latin typeface="Agency FB" pitchFamily="34" charset="0"/>
              </a:rPr>
              <a:t> 30. 13.  1-30. 22. </a:t>
            </a:r>
            <a:endParaRPr lang="pt-BR" sz="2400" b="1" dirty="0">
              <a:solidFill>
                <a:schemeClr val="tx1"/>
              </a:solidFill>
              <a:effectLst>
                <a:outerShdw blurRad="38100" dist="38100" dir="2700000" algn="tl">
                  <a:srgbClr val="000000">
                    <a:alpha val="43137"/>
                  </a:srgbClr>
                </a:outerShdw>
              </a:effectLst>
              <a:latin typeface="Agency FB" pitchFamily="34" charset="0"/>
            </a:endParaRPr>
          </a:p>
        </p:txBody>
      </p:sp>
      <p:sp>
        <p:nvSpPr>
          <p:cNvPr id="4" name="Retângulo 3"/>
          <p:cNvSpPr/>
          <p:nvPr/>
        </p:nvSpPr>
        <p:spPr>
          <a:xfrm>
            <a:off x="428596" y="1714488"/>
            <a:ext cx="8286808" cy="307183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16º Testemunha – Jerônimo (347 – 420 d.C.)</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“Mateus que também é conhecido como Levi, apóstolo,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ex-publicano</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smtClean="0">
                <a:solidFill>
                  <a:srgbClr val="FF0000"/>
                </a:solidFill>
                <a:effectLst>
                  <a:outerShdw blurRad="38100" dist="38100" dir="2700000" algn="tl">
                    <a:srgbClr val="000000">
                      <a:alpha val="43137"/>
                    </a:srgbClr>
                  </a:outerShdw>
                </a:effectLst>
                <a:latin typeface="Agency FB" pitchFamily="34" charset="0"/>
              </a:rPr>
              <a:t>escreveu o Evangelho do Messias em letras e palavras hebréias</a:t>
            </a:r>
            <a:r>
              <a:rPr lang="pt-BR" sz="2000" b="1" dirty="0" smtClean="0">
                <a:solidFill>
                  <a:schemeClr val="tx1"/>
                </a:solidFill>
                <a:effectLst>
                  <a:outerShdw blurRad="38100" dist="38100" dir="2700000" algn="tl">
                    <a:srgbClr val="000000">
                      <a:alpha val="43137"/>
                    </a:srgbClr>
                  </a:outerShdw>
                </a:effectLst>
                <a:latin typeface="Agency FB" pitchFamily="34" charset="0"/>
              </a:rPr>
              <a:t>, primeiro na Judéia para aqueles da circuncisão que criam.  </a:t>
            </a:r>
            <a:r>
              <a:rPr lang="pt-BR" sz="2000" b="1" dirty="0" smtClean="0">
                <a:solidFill>
                  <a:srgbClr val="FF0000"/>
                </a:solidFill>
                <a:effectLst>
                  <a:outerShdw blurRad="38100" dist="38100" dir="2700000" algn="tl">
                    <a:srgbClr val="000000">
                      <a:alpha val="43137"/>
                    </a:srgbClr>
                  </a:outerShdw>
                </a:effectLst>
                <a:latin typeface="Agency FB" pitchFamily="34" charset="0"/>
              </a:rPr>
              <a:t>Quem depois o traduziu para o grego é incerto</a:t>
            </a:r>
            <a:r>
              <a:rPr lang="pt-BR" sz="2000" b="1" dirty="0" smtClean="0">
                <a:solidFill>
                  <a:schemeClr val="tx1"/>
                </a:solidFill>
                <a:effectLst>
                  <a:outerShdw blurRad="38100" dist="38100" dir="2700000" algn="tl">
                    <a:srgbClr val="000000">
                      <a:alpha val="43137"/>
                    </a:srgbClr>
                  </a:outerShdw>
                </a:effectLst>
                <a:latin typeface="Agency FB" pitchFamily="34" charset="0"/>
              </a:rPr>
              <a:t>.  Mas, </a:t>
            </a:r>
            <a:r>
              <a:rPr lang="pt-BR" sz="2000" b="1" dirty="0" smtClean="0">
                <a:solidFill>
                  <a:srgbClr val="FF0000"/>
                </a:solidFill>
                <a:effectLst>
                  <a:outerShdw blurRad="38100" dist="38100" dir="2700000" algn="tl">
                    <a:srgbClr val="000000">
                      <a:alpha val="43137"/>
                    </a:srgbClr>
                  </a:outerShdw>
                </a:effectLst>
                <a:latin typeface="Agency FB" pitchFamily="34" charset="0"/>
              </a:rPr>
              <a:t>Mateus em hebreu, temos hoje na biblioteca de </a:t>
            </a:r>
            <a:r>
              <a:rPr lang="pt-BR" sz="2000" b="1" dirty="0" err="1" smtClean="0">
                <a:solidFill>
                  <a:srgbClr val="FF0000"/>
                </a:solidFill>
                <a:effectLst>
                  <a:outerShdw blurRad="38100" dist="38100" dir="2700000" algn="tl">
                    <a:srgbClr val="000000">
                      <a:alpha val="43137"/>
                    </a:srgbClr>
                  </a:outerShdw>
                </a:effectLst>
                <a:latin typeface="Agency FB" pitchFamily="34" charset="0"/>
              </a:rPr>
              <a:t>Cesaréia</a:t>
            </a:r>
            <a:r>
              <a:rPr lang="pt-BR" sz="2000" b="1" dirty="0" smtClean="0">
                <a:solidFill>
                  <a:srgbClr val="FF0000"/>
                </a:solidFill>
                <a:effectLst>
                  <a:outerShdw blurRad="38100" dist="38100" dir="2700000" algn="tl">
                    <a:srgbClr val="000000">
                      <a:alpha val="43137"/>
                    </a:srgbClr>
                  </a:outerShdw>
                </a:effectLst>
                <a:latin typeface="Agency FB" pitchFamily="34" charset="0"/>
              </a:rPr>
              <a:t>, a qual </a:t>
            </a:r>
            <a:r>
              <a:rPr lang="pt-BR" sz="2000" b="1" dirty="0" err="1" smtClean="0">
                <a:solidFill>
                  <a:srgbClr val="FF0000"/>
                </a:solidFill>
                <a:effectLst>
                  <a:outerShdw blurRad="38100" dist="38100" dir="2700000" algn="tl">
                    <a:srgbClr val="000000">
                      <a:alpha val="43137"/>
                    </a:srgbClr>
                  </a:outerShdw>
                </a:effectLst>
                <a:latin typeface="Agency FB" pitchFamily="34" charset="0"/>
              </a:rPr>
              <a:t>Panfilo</a:t>
            </a:r>
            <a:r>
              <a:rPr lang="pt-BR" sz="2000" b="1" dirty="0" smtClean="0">
                <a:solidFill>
                  <a:srgbClr val="FF0000"/>
                </a:solidFill>
                <a:effectLst>
                  <a:outerShdw blurRad="38100" dist="38100" dir="2700000" algn="tl">
                    <a:srgbClr val="000000">
                      <a:alpha val="43137"/>
                    </a:srgbClr>
                  </a:outerShdw>
                </a:effectLst>
                <a:latin typeface="Agency FB" pitchFamily="34" charset="0"/>
              </a:rPr>
              <a:t>, o mártir, organizou</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smtClean="0">
                <a:solidFill>
                  <a:srgbClr val="FF0000"/>
                </a:solidFill>
                <a:effectLst>
                  <a:outerShdw blurRad="38100" dist="38100" dir="2700000" algn="tl">
                    <a:srgbClr val="000000">
                      <a:alpha val="43137"/>
                    </a:srgbClr>
                  </a:outerShdw>
                </a:effectLst>
                <a:latin typeface="Agency FB" pitchFamily="34" charset="0"/>
              </a:rPr>
              <a:t>Eu também tive a oportunidade de copiar dos Nazarenos</a:t>
            </a:r>
            <a:r>
              <a:rPr lang="pt-BR" sz="2000" b="1" dirty="0" smtClean="0">
                <a:solidFill>
                  <a:schemeClr val="tx1"/>
                </a:solidFill>
                <a:effectLst>
                  <a:outerShdw blurRad="38100" dist="38100" dir="2700000" algn="tl">
                    <a:srgbClr val="000000">
                      <a:alpha val="43137"/>
                    </a:srgbClr>
                  </a:outerShdw>
                </a:effectLst>
                <a:latin typeface="Agency FB" pitchFamily="34" charset="0"/>
              </a:rPr>
              <a:t>, que utilizam um volume em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Boreia</a:t>
            </a:r>
            <a:r>
              <a:rPr lang="pt-BR" sz="2000" b="1" dirty="0" smtClean="0">
                <a:solidFill>
                  <a:schemeClr val="tx1"/>
                </a:solidFill>
                <a:effectLst>
                  <a:outerShdw blurRad="38100" dist="38100" dir="2700000" algn="tl">
                    <a:srgbClr val="000000">
                      <a:alpha val="43137"/>
                    </a:srgbClr>
                  </a:outerShdw>
                </a:effectLst>
                <a:latin typeface="Agency FB" pitchFamily="34" charset="0"/>
              </a:rPr>
              <a:t>, uma cidade da Síria.”</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5" name="CaixaDeTexto 4"/>
          <p:cNvSpPr txBox="1"/>
          <p:nvPr/>
        </p:nvSpPr>
        <p:spPr>
          <a:xfrm>
            <a:off x="214282" y="5129897"/>
            <a:ext cx="8704835" cy="1323439"/>
          </a:xfrm>
          <a:prstGeom prst="rect">
            <a:avLst/>
          </a:prstGeom>
          <a:noFill/>
        </p:spPr>
        <p:txBody>
          <a:bodyPr wrap="square" rtlCol="0">
            <a:spAutoFit/>
          </a:bodyPr>
          <a:lstStyle/>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O que podemos concluir é que a cópia que esta no Vaticano é falsa.  Pois </a:t>
            </a:r>
            <a:r>
              <a:rPr lang="pt-BR" sz="2000" b="1" dirty="0" smtClean="0">
                <a:solidFill>
                  <a:schemeClr val="bg1"/>
                </a:solidFill>
                <a:effectLst>
                  <a:outerShdw blurRad="38100" dist="38100" dir="2700000" algn="tl">
                    <a:srgbClr val="000000">
                      <a:alpha val="43137"/>
                    </a:srgbClr>
                  </a:outerShdw>
                </a:effectLst>
                <a:latin typeface="Agency FB" pitchFamily="34" charset="0"/>
              </a:rPr>
              <a:t>Mateus escreveu </a:t>
            </a:r>
            <a:r>
              <a:rPr lang="pt-BR" sz="2000" b="1" dirty="0" smtClean="0">
                <a:solidFill>
                  <a:schemeClr val="bg1"/>
                </a:solidFill>
                <a:effectLst>
                  <a:outerShdw blurRad="38100" dist="38100" dir="2700000" algn="tl">
                    <a:srgbClr val="000000">
                      <a:alpha val="43137"/>
                    </a:srgbClr>
                  </a:outerShdw>
                </a:effectLst>
                <a:latin typeface="Agency FB" pitchFamily="34" charset="0"/>
              </a:rPr>
              <a:t>o seu livro em hebraico, e não em </a:t>
            </a:r>
            <a:r>
              <a:rPr lang="pt-BR" sz="2000" b="1" dirty="0" smtClean="0">
                <a:solidFill>
                  <a:schemeClr val="bg1"/>
                </a:solidFill>
                <a:effectLst>
                  <a:outerShdw blurRad="38100" dist="38100" dir="2700000" algn="tl">
                    <a:srgbClr val="000000">
                      <a:alpha val="43137"/>
                    </a:srgbClr>
                  </a:outerShdw>
                </a:effectLst>
                <a:latin typeface="Agency FB" pitchFamily="34" charset="0"/>
              </a:rPr>
              <a:t/>
            </a:r>
            <a:br>
              <a:rPr lang="pt-BR" sz="2000" b="1" dirty="0" smtClean="0">
                <a:solidFill>
                  <a:schemeClr val="bg1"/>
                </a:solidFill>
                <a:effectLst>
                  <a:outerShdw blurRad="38100" dist="38100" dir="2700000" algn="tl">
                    <a:srgbClr val="000000">
                      <a:alpha val="43137"/>
                    </a:srgbClr>
                  </a:outerShdw>
                </a:effectLst>
                <a:latin typeface="Agency FB" pitchFamily="34" charset="0"/>
              </a:rPr>
            </a:br>
            <a:r>
              <a:rPr lang="pt-BR" sz="2000" b="1" dirty="0" smtClean="0">
                <a:solidFill>
                  <a:schemeClr val="bg1"/>
                </a:solidFill>
                <a:effectLst>
                  <a:outerShdw blurRad="38100" dist="38100" dir="2700000" algn="tl">
                    <a:srgbClr val="000000">
                      <a:alpha val="43137"/>
                    </a:srgbClr>
                  </a:outerShdw>
                </a:effectLst>
                <a:latin typeface="Agency FB" pitchFamily="34" charset="0"/>
              </a:rPr>
              <a:t>grego </a:t>
            </a:r>
            <a:r>
              <a:rPr lang="pt-BR" sz="2000" b="1" dirty="0" smtClean="0">
                <a:solidFill>
                  <a:schemeClr val="bg1"/>
                </a:solidFill>
                <a:effectLst>
                  <a:outerShdw blurRad="38100" dist="38100" dir="2700000" algn="tl">
                    <a:srgbClr val="000000">
                      <a:alpha val="43137"/>
                    </a:srgbClr>
                  </a:outerShdw>
                </a:effectLst>
                <a:latin typeface="Agency FB" pitchFamily="34" charset="0"/>
              </a:rPr>
              <a:t>como popularmente </a:t>
            </a:r>
            <a:r>
              <a:rPr lang="pt-BR" sz="2000" b="1" dirty="0" smtClean="0">
                <a:solidFill>
                  <a:schemeClr val="bg1"/>
                </a:solidFill>
                <a:effectLst>
                  <a:outerShdw blurRad="38100" dist="38100" dir="2700000" algn="tl">
                    <a:srgbClr val="000000">
                      <a:alpha val="43137"/>
                    </a:srgbClr>
                  </a:outerShdw>
                </a:effectLst>
                <a:latin typeface="Agency FB" pitchFamily="34" charset="0"/>
              </a:rPr>
              <a:t>é  </a:t>
            </a:r>
            <a:r>
              <a:rPr lang="pt-BR" sz="2000" b="1" dirty="0" smtClean="0">
                <a:solidFill>
                  <a:schemeClr val="bg1"/>
                </a:solidFill>
                <a:effectLst>
                  <a:outerShdw blurRad="38100" dist="38100" dir="2700000" algn="tl">
                    <a:srgbClr val="000000">
                      <a:alpha val="43137"/>
                    </a:srgbClr>
                  </a:outerShdw>
                </a:effectLst>
                <a:latin typeface="Agency FB" pitchFamily="34" charset="0"/>
              </a:rPr>
              <a:t>sugerido.  </a:t>
            </a:r>
            <a:r>
              <a:rPr lang="pt-BR" sz="2000" b="1" dirty="0" smtClean="0">
                <a:solidFill>
                  <a:schemeClr val="bg1"/>
                </a:solidFill>
                <a:effectLst>
                  <a:outerShdw blurRad="38100" dist="38100" dir="2700000" algn="tl">
                    <a:srgbClr val="000000">
                      <a:alpha val="43137"/>
                    </a:srgbClr>
                  </a:outerShdw>
                </a:effectLst>
                <a:latin typeface="Agency FB" pitchFamily="34" charset="0"/>
              </a:rPr>
              <a:t/>
            </a:r>
            <a:br>
              <a:rPr lang="pt-BR" sz="2000" b="1" dirty="0" smtClean="0">
                <a:solidFill>
                  <a:schemeClr val="bg1"/>
                </a:solidFill>
                <a:effectLst>
                  <a:outerShdw blurRad="38100" dist="38100" dir="2700000" algn="tl">
                    <a:srgbClr val="000000">
                      <a:alpha val="43137"/>
                    </a:srgbClr>
                  </a:outerShdw>
                </a:effectLst>
                <a:latin typeface="Agency FB" pitchFamily="34" charset="0"/>
              </a:rPr>
            </a:br>
            <a:r>
              <a:rPr lang="pt-BR" sz="2000" b="1" dirty="0" smtClean="0">
                <a:solidFill>
                  <a:schemeClr val="bg1"/>
                </a:solidFill>
                <a:effectLst>
                  <a:outerShdw blurRad="38100" dist="38100" dir="2700000" algn="tl">
                    <a:srgbClr val="000000">
                      <a:alpha val="43137"/>
                    </a:srgbClr>
                  </a:outerShdw>
                </a:effectLst>
                <a:latin typeface="Agency FB" pitchFamily="34" charset="0"/>
              </a:rPr>
              <a:t>No </a:t>
            </a:r>
            <a:r>
              <a:rPr lang="pt-BR" sz="2000" b="1" dirty="0" smtClean="0">
                <a:solidFill>
                  <a:schemeClr val="bg1"/>
                </a:solidFill>
                <a:effectLst>
                  <a:outerShdw blurRad="38100" dist="38100" dir="2700000" algn="tl">
                    <a:srgbClr val="000000">
                      <a:alpha val="43137"/>
                    </a:srgbClr>
                  </a:outerShdw>
                </a:effectLst>
                <a:latin typeface="Agency FB" pitchFamily="34" charset="0"/>
              </a:rPr>
              <a:t>livro de Mateus não consta a ordem trinitária!</a:t>
            </a:r>
            <a:endParaRPr lang="pt-BR" sz="20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QUE DIZEM ALGUNS ESCRITORES MODERNOS SOBRE MATEUS 28:19?</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Retângulo 2"/>
          <p:cNvSpPr/>
          <p:nvPr/>
        </p:nvSpPr>
        <p:spPr>
          <a:xfrm>
            <a:off x="428596" y="852102"/>
            <a:ext cx="8286808" cy="1928826"/>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17º Testemunha –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Knupfer</a:t>
            </a: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“Eusébio entre seus muitos outros escritos copilou um coleção de textos adulterados das Santas Escrituras, e </a:t>
            </a:r>
            <a:r>
              <a:rPr lang="pt-BR" sz="2000" b="1" dirty="0" smtClean="0">
                <a:solidFill>
                  <a:srgbClr val="FF0000"/>
                </a:solidFill>
                <a:effectLst>
                  <a:outerShdw blurRad="38100" dist="38100" dir="2700000" algn="tl">
                    <a:srgbClr val="000000">
                      <a:alpha val="43137"/>
                    </a:srgbClr>
                  </a:outerShdw>
                </a:effectLst>
                <a:latin typeface="Agency FB" pitchFamily="34" charset="0"/>
              </a:rPr>
              <a:t>“a mais séria de todas as falsificações denunciadas por ele é sem dúvida a tradicional passagem de Mateus 28:19</a:t>
            </a:r>
            <a:r>
              <a:rPr lang="pt-BR" sz="2000" b="1" dirty="0" smtClean="0">
                <a:solidFill>
                  <a:schemeClr val="tx1"/>
                </a:solidFill>
                <a:effectLst>
                  <a:outerShdw blurRad="38100" dist="38100" dir="2700000" algn="tl">
                    <a:srgbClr val="000000">
                      <a:alpha val="43137"/>
                    </a:srgbClr>
                  </a:outerShdw>
                </a:effectLst>
                <a:latin typeface="Agency FB" pitchFamily="34" charset="0"/>
              </a:rPr>
              <a:t>.””</a:t>
            </a:r>
          </a:p>
          <a:p>
            <a:pPr algn="ctr"/>
            <a:r>
              <a:rPr lang="pt-BR" sz="2000" b="1" dirty="0" err="1" smtClean="0">
                <a:solidFill>
                  <a:schemeClr val="tx1"/>
                </a:solidFill>
                <a:effectLst>
                  <a:outerShdw blurRad="38100" dist="38100" dir="2700000" algn="tl">
                    <a:srgbClr val="000000">
                      <a:alpha val="43137"/>
                    </a:srgbClr>
                  </a:outerShdw>
                </a:effectLst>
                <a:latin typeface="Agency FB" pitchFamily="34" charset="0"/>
              </a:rPr>
              <a:t>Christadelphian</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Monastshefte</a:t>
            </a:r>
            <a:r>
              <a:rPr lang="pt-BR" sz="2000" b="1" dirty="0" smtClean="0">
                <a:solidFill>
                  <a:schemeClr val="tx1"/>
                </a:solidFill>
                <a:effectLst>
                  <a:outerShdw blurRad="38100" dist="38100" dir="2700000" algn="tl">
                    <a:srgbClr val="000000">
                      <a:alpha val="43137"/>
                    </a:srgbClr>
                  </a:outerShdw>
                </a:effectLst>
                <a:latin typeface="Agency FB" pitchFamily="34" charset="0"/>
              </a:rPr>
              <a:t>.</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 </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4" name="Retângulo 3"/>
          <p:cNvSpPr/>
          <p:nvPr/>
        </p:nvSpPr>
        <p:spPr>
          <a:xfrm>
            <a:off x="428596" y="2954584"/>
            <a:ext cx="8286808" cy="3714776"/>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latin typeface="Agency FB" pitchFamily="34" charset="0"/>
              </a:rPr>
              <a:t>18º Testemunha – F. C. </a:t>
            </a:r>
            <a:r>
              <a:rPr lang="pt-BR" b="1" dirty="0" err="1" smtClean="0">
                <a:solidFill>
                  <a:schemeClr val="tx1"/>
                </a:solidFill>
                <a:effectLst>
                  <a:outerShdw blurRad="38100" dist="38100" dir="2700000" algn="tl">
                    <a:srgbClr val="000000">
                      <a:alpha val="43137"/>
                    </a:srgbClr>
                  </a:outerShdw>
                </a:effectLst>
                <a:latin typeface="Agency FB" pitchFamily="34" charset="0"/>
              </a:rPr>
              <a:t>Conybeare</a:t>
            </a:r>
            <a:r>
              <a:rPr lang="pt-BR" b="1" dirty="0" smtClean="0">
                <a:solidFill>
                  <a:schemeClr val="tx1"/>
                </a:solidFill>
                <a:effectLst>
                  <a:outerShdw blurRad="38100" dist="38100" dir="2700000" algn="tl">
                    <a:srgbClr val="000000">
                      <a:alpha val="43137"/>
                    </a:srgbClr>
                  </a:outerShdw>
                </a:effectLst>
                <a:latin typeface="Agency FB" pitchFamily="34" charset="0"/>
              </a:rPr>
              <a:t> (Investigador Bíblico)</a:t>
            </a:r>
          </a:p>
          <a:p>
            <a:pPr algn="ctr"/>
            <a:r>
              <a:rPr lang="pt-BR" b="1" dirty="0" smtClean="0">
                <a:solidFill>
                  <a:schemeClr val="tx1"/>
                </a:solidFill>
                <a:effectLst>
                  <a:outerShdw blurRad="38100" dist="38100" dir="2700000" algn="tl">
                    <a:srgbClr val="000000">
                      <a:alpha val="43137"/>
                    </a:srgbClr>
                  </a:outerShdw>
                </a:effectLst>
                <a:latin typeface="Agency FB" pitchFamily="34" charset="0"/>
              </a:rPr>
              <a:t>“Eusébio cita este texto (Mat. 28:19) vez traz vez em obras escritas entre os anos 300 e 336, nominadamente em seus longos comentários sobre Salmos, Isaías, sua </a:t>
            </a:r>
            <a:r>
              <a:rPr lang="pt-BR" b="1" dirty="0" err="1" smtClean="0">
                <a:solidFill>
                  <a:schemeClr val="tx1"/>
                </a:solidFill>
                <a:effectLst>
                  <a:outerShdw blurRad="38100" dist="38100" dir="2700000" algn="tl">
                    <a:srgbClr val="000000">
                      <a:alpha val="43137"/>
                    </a:srgbClr>
                  </a:outerShdw>
                </a:effectLst>
                <a:latin typeface="Agency FB" pitchFamily="34" charset="0"/>
              </a:rPr>
              <a:t>Demonstratio</a:t>
            </a:r>
            <a:r>
              <a:rPr lang="pt-BR" b="1" dirty="0" smtClean="0">
                <a:solidFill>
                  <a:schemeClr val="tx1"/>
                </a:solidFill>
                <a:effectLst>
                  <a:outerShdw blurRad="38100" dist="38100" dir="2700000" algn="tl">
                    <a:srgbClr val="000000">
                      <a:alpha val="43137"/>
                    </a:srgbClr>
                  </a:outerShdw>
                </a:effectLst>
                <a:latin typeface="Agency FB" pitchFamily="34" charset="0"/>
              </a:rPr>
              <a:t> Evangélica, sua </a:t>
            </a:r>
            <a:r>
              <a:rPr lang="pt-BR" b="1" dirty="0" err="1" smtClean="0">
                <a:solidFill>
                  <a:schemeClr val="tx1"/>
                </a:solidFill>
                <a:effectLst>
                  <a:outerShdw blurRad="38100" dist="38100" dir="2700000" algn="tl">
                    <a:srgbClr val="000000">
                      <a:alpha val="43137"/>
                    </a:srgbClr>
                  </a:outerShdw>
                </a:effectLst>
                <a:latin typeface="Agency FB" pitchFamily="34" charset="0"/>
              </a:rPr>
              <a:t>Theophany</a:t>
            </a:r>
            <a:r>
              <a:rPr lang="pt-BR" b="1" dirty="0" smtClean="0">
                <a:solidFill>
                  <a:schemeClr val="tx1"/>
                </a:solidFill>
                <a:effectLst>
                  <a:outerShdw blurRad="38100" dist="38100" dir="2700000" algn="tl">
                    <a:srgbClr val="000000">
                      <a:alpha val="43137"/>
                    </a:srgbClr>
                  </a:outerShdw>
                </a:effectLst>
                <a:latin typeface="Agency FB" pitchFamily="34" charset="0"/>
              </a:rPr>
              <a:t>... em sua famosa história da Igreja... </a:t>
            </a:r>
            <a:r>
              <a:rPr lang="pt-BR" b="1" dirty="0" smtClean="0">
                <a:solidFill>
                  <a:srgbClr val="FF0000"/>
                </a:solidFill>
                <a:effectLst>
                  <a:outerShdw blurRad="38100" dist="38100" dir="2700000" algn="tl">
                    <a:srgbClr val="000000">
                      <a:alpha val="43137"/>
                    </a:srgbClr>
                  </a:outerShdw>
                </a:effectLst>
                <a:latin typeface="Agency FB" pitchFamily="34" charset="0"/>
              </a:rPr>
              <a:t>Eu tenho</a:t>
            </a:r>
            <a:r>
              <a:rPr lang="pt-BR" b="1" dirty="0" smtClean="0">
                <a:solidFill>
                  <a:schemeClr val="tx1"/>
                </a:solidFill>
                <a:effectLst>
                  <a:outerShdw blurRad="38100" dist="38100" dir="2700000" algn="tl">
                    <a:srgbClr val="000000">
                      <a:alpha val="43137"/>
                    </a:srgbClr>
                  </a:outerShdw>
                </a:effectLst>
                <a:latin typeface="Agency FB" pitchFamily="34" charset="0"/>
              </a:rPr>
              <a:t>, após uma pesquisa moderada nestas obras de Eusébio, </a:t>
            </a:r>
            <a:r>
              <a:rPr lang="pt-BR" b="1" dirty="0" smtClean="0">
                <a:solidFill>
                  <a:srgbClr val="FF0000"/>
                </a:solidFill>
                <a:effectLst>
                  <a:outerShdw blurRad="38100" dist="38100" dir="2700000" algn="tl">
                    <a:srgbClr val="000000">
                      <a:alpha val="43137"/>
                    </a:srgbClr>
                  </a:outerShdw>
                </a:effectLst>
                <a:latin typeface="Agency FB" pitchFamily="34" charset="0"/>
              </a:rPr>
              <a:t>encontrado dezoito citações de Mateus 28:19, e sempre da seguinte forma</a:t>
            </a:r>
            <a:r>
              <a:rPr lang="pt-BR" b="1" dirty="0" smtClean="0">
                <a:solidFill>
                  <a:schemeClr val="tx1"/>
                </a:solidFill>
                <a:effectLst>
                  <a:outerShdw blurRad="38100" dist="38100" dir="2700000" algn="tl">
                    <a:srgbClr val="000000">
                      <a:alpha val="43137"/>
                    </a:srgbClr>
                  </a:outerShdw>
                </a:effectLst>
                <a:latin typeface="Agency FB" pitchFamily="34" charset="0"/>
              </a:rPr>
              <a:t>: </a:t>
            </a:r>
          </a:p>
          <a:p>
            <a:pPr algn="ctr"/>
            <a:r>
              <a:rPr lang="pt-BR" b="1" dirty="0" smtClean="0">
                <a:solidFill>
                  <a:schemeClr val="tx1"/>
                </a:solidFill>
                <a:effectLst>
                  <a:outerShdw blurRad="38100" dist="38100" dir="2700000" algn="tl">
                    <a:srgbClr val="000000">
                      <a:alpha val="43137"/>
                    </a:srgbClr>
                  </a:outerShdw>
                </a:effectLst>
                <a:latin typeface="Agency FB" pitchFamily="34" charset="0"/>
              </a:rPr>
              <a:t>“Ide e fazei discípulos de todas as nações </a:t>
            </a:r>
            <a:r>
              <a:rPr lang="pt-BR" b="1" dirty="0" smtClean="0">
                <a:solidFill>
                  <a:srgbClr val="FF0000"/>
                </a:solidFill>
                <a:effectLst>
                  <a:outerShdw blurRad="38100" dist="38100" dir="2700000" algn="tl">
                    <a:srgbClr val="000000">
                      <a:alpha val="43137"/>
                    </a:srgbClr>
                  </a:outerShdw>
                </a:effectLst>
                <a:latin typeface="Agency FB" pitchFamily="34" charset="0"/>
              </a:rPr>
              <a:t>em meu nome</a:t>
            </a:r>
            <a:r>
              <a:rPr lang="pt-BR" b="1" dirty="0" smtClean="0">
                <a:solidFill>
                  <a:schemeClr val="tx1"/>
                </a:solidFill>
                <a:effectLst>
                  <a:outerShdw blurRad="38100" dist="38100" dir="2700000" algn="tl">
                    <a:srgbClr val="000000">
                      <a:alpha val="43137"/>
                    </a:srgbClr>
                  </a:outerShdw>
                </a:effectLst>
                <a:latin typeface="Agency FB" pitchFamily="34" charset="0"/>
              </a:rPr>
              <a:t>, ensinando-os a observar todas as coisas, tudo o que Eu vos escrevi.””</a:t>
            </a:r>
          </a:p>
          <a:p>
            <a:pPr algn="ctr"/>
            <a:r>
              <a:rPr lang="pt-BR" b="1" dirty="0" smtClean="0">
                <a:solidFill>
                  <a:schemeClr val="tx1"/>
                </a:solidFill>
                <a:effectLst>
                  <a:outerShdw blurRad="38100" dist="38100" dir="2700000" algn="tl">
                    <a:srgbClr val="000000">
                      <a:alpha val="43137"/>
                    </a:srgbClr>
                  </a:outerShdw>
                </a:effectLst>
                <a:latin typeface="Agency FB" pitchFamily="34" charset="0"/>
              </a:rPr>
              <a:t>A </a:t>
            </a:r>
            <a:r>
              <a:rPr lang="pt-BR" b="1" dirty="0" err="1" smtClean="0">
                <a:solidFill>
                  <a:schemeClr val="tx1"/>
                </a:solidFill>
                <a:effectLst>
                  <a:outerShdw blurRad="38100" dist="38100" dir="2700000" algn="tl">
                    <a:srgbClr val="000000">
                      <a:alpha val="43137"/>
                    </a:srgbClr>
                  </a:outerShdw>
                </a:effectLst>
                <a:latin typeface="Agency FB" pitchFamily="34" charset="0"/>
              </a:rPr>
              <a:t>Closer</a:t>
            </a:r>
            <a:r>
              <a:rPr lang="pt-BR" b="1" dirty="0" smtClean="0">
                <a:solidFill>
                  <a:schemeClr val="tx1"/>
                </a:solidFill>
                <a:effectLst>
                  <a:outerShdw blurRad="38100" dist="38100" dir="2700000" algn="tl">
                    <a:srgbClr val="000000">
                      <a:alpha val="43137"/>
                    </a:srgbClr>
                  </a:outerShdw>
                </a:effectLst>
                <a:latin typeface="Agency FB" pitchFamily="34" charset="0"/>
              </a:rPr>
              <a:t> </a:t>
            </a:r>
            <a:r>
              <a:rPr lang="pt-BR" b="1" dirty="0" err="1" smtClean="0">
                <a:solidFill>
                  <a:schemeClr val="tx1"/>
                </a:solidFill>
                <a:effectLst>
                  <a:outerShdw blurRad="38100" dist="38100" dir="2700000" algn="tl">
                    <a:srgbClr val="000000">
                      <a:alpha val="43137"/>
                    </a:srgbClr>
                  </a:outerShdw>
                </a:effectLst>
                <a:latin typeface="Agency FB" pitchFamily="34" charset="0"/>
              </a:rPr>
              <a:t>Look</a:t>
            </a:r>
            <a:r>
              <a:rPr lang="pt-BR" b="1" dirty="0" smtClean="0">
                <a:solidFill>
                  <a:schemeClr val="tx1"/>
                </a:solidFill>
                <a:effectLst>
                  <a:outerShdw blurRad="38100" dist="38100" dir="2700000" algn="tl">
                    <a:srgbClr val="000000">
                      <a:alpha val="43137"/>
                    </a:srgbClr>
                  </a:outerShdw>
                </a:effectLst>
                <a:latin typeface="Agency FB" pitchFamily="34" charset="0"/>
              </a:rPr>
              <a:t> </a:t>
            </a:r>
            <a:r>
              <a:rPr lang="pt-BR" b="1" dirty="0" err="1" smtClean="0">
                <a:solidFill>
                  <a:schemeClr val="tx1"/>
                </a:solidFill>
                <a:effectLst>
                  <a:outerShdw blurRad="38100" dist="38100" dir="2700000" algn="tl">
                    <a:srgbClr val="000000">
                      <a:alpha val="43137"/>
                    </a:srgbClr>
                  </a:outerShdw>
                </a:effectLst>
                <a:latin typeface="Agency FB" pitchFamily="34" charset="0"/>
              </a:rPr>
              <a:t>at</a:t>
            </a:r>
            <a:r>
              <a:rPr lang="pt-BR" b="1" dirty="0" smtClean="0">
                <a:solidFill>
                  <a:schemeClr val="tx1"/>
                </a:solidFill>
                <a:effectLst>
                  <a:outerShdw blurRad="38100" dist="38100" dir="2700000" algn="tl">
                    <a:srgbClr val="000000">
                      <a:alpha val="43137"/>
                    </a:srgbClr>
                  </a:outerShdw>
                </a:effectLst>
                <a:latin typeface="Agency FB" pitchFamily="34" charset="0"/>
              </a:rPr>
              <a:t> Matthew 28:19, A </a:t>
            </a:r>
            <a:r>
              <a:rPr lang="pt-BR" b="1" dirty="0" err="1" smtClean="0">
                <a:solidFill>
                  <a:schemeClr val="tx1"/>
                </a:solidFill>
                <a:effectLst>
                  <a:outerShdw blurRad="38100" dist="38100" dir="2700000" algn="tl">
                    <a:srgbClr val="000000">
                      <a:alpha val="43137"/>
                    </a:srgbClr>
                  </a:outerShdw>
                </a:effectLst>
                <a:latin typeface="Agency FB" pitchFamily="34" charset="0"/>
              </a:rPr>
              <a:t>Study</a:t>
            </a:r>
            <a:r>
              <a:rPr lang="pt-BR" b="1" dirty="0" smtClean="0">
                <a:solidFill>
                  <a:schemeClr val="tx1"/>
                </a:solidFill>
                <a:effectLst>
                  <a:outerShdw blurRad="38100" dist="38100" dir="2700000" algn="tl">
                    <a:srgbClr val="000000">
                      <a:alpha val="43137"/>
                    </a:srgbClr>
                  </a:outerShdw>
                </a:effectLst>
                <a:latin typeface="Agency FB" pitchFamily="34" charset="0"/>
              </a:rPr>
              <a:t> In Textual </a:t>
            </a:r>
            <a:r>
              <a:rPr lang="pt-BR" b="1" dirty="0" err="1" smtClean="0">
                <a:solidFill>
                  <a:schemeClr val="tx1"/>
                </a:solidFill>
                <a:effectLst>
                  <a:outerShdw blurRad="38100" dist="38100" dir="2700000" algn="tl">
                    <a:srgbClr val="000000">
                      <a:alpha val="43137"/>
                    </a:srgbClr>
                  </a:outerShdw>
                </a:effectLst>
                <a:latin typeface="Agency FB" pitchFamily="34" charset="0"/>
              </a:rPr>
              <a:t>Criticism</a:t>
            </a:r>
            <a:r>
              <a:rPr lang="pt-BR" b="1" dirty="0" smtClean="0">
                <a:solidFill>
                  <a:schemeClr val="tx1"/>
                </a:solidFill>
                <a:effectLst>
                  <a:outerShdw blurRad="38100" dist="38100" dir="2700000" algn="tl">
                    <a:srgbClr val="000000">
                      <a:alpha val="43137"/>
                    </a:srgbClr>
                  </a:outerShdw>
                </a:effectLst>
                <a:latin typeface="Agency FB" pitchFamily="34" charset="0"/>
              </a:rPr>
              <a:t>, </a:t>
            </a:r>
            <a:r>
              <a:rPr lang="pt-BR" b="1" dirty="0" err="1" smtClean="0">
                <a:solidFill>
                  <a:schemeClr val="tx1"/>
                </a:solidFill>
                <a:effectLst>
                  <a:outerShdw blurRad="38100" dist="38100" dir="2700000" algn="tl">
                    <a:srgbClr val="000000">
                      <a:alpha val="43137"/>
                    </a:srgbClr>
                  </a:outerShdw>
                </a:effectLst>
                <a:latin typeface="Agency FB" pitchFamily="34" charset="0"/>
              </a:rPr>
              <a:t>Edited</a:t>
            </a:r>
            <a:r>
              <a:rPr lang="pt-BR" b="1" dirty="0" smtClean="0">
                <a:solidFill>
                  <a:schemeClr val="tx1"/>
                </a:solidFill>
                <a:effectLst>
                  <a:outerShdw blurRad="38100" dist="38100" dir="2700000" algn="tl">
                    <a:srgbClr val="000000">
                      <a:alpha val="43137"/>
                    </a:srgbClr>
                  </a:outerShdw>
                </a:effectLst>
                <a:latin typeface="Agency FB" pitchFamily="34" charset="0"/>
              </a:rPr>
              <a:t> </a:t>
            </a:r>
            <a:r>
              <a:rPr lang="pt-BR" b="1" dirty="0" err="1" smtClean="0">
                <a:solidFill>
                  <a:schemeClr val="tx1"/>
                </a:solidFill>
                <a:effectLst>
                  <a:outerShdw blurRad="38100" dist="38100" dir="2700000" algn="tl">
                    <a:srgbClr val="000000">
                      <a:alpha val="43137"/>
                    </a:srgbClr>
                  </a:outerShdw>
                </a:effectLst>
                <a:latin typeface="Agency FB" pitchFamily="34" charset="0"/>
              </a:rPr>
              <a:t>By</a:t>
            </a:r>
            <a:r>
              <a:rPr lang="pt-BR" b="1" dirty="0" smtClean="0">
                <a:solidFill>
                  <a:schemeClr val="tx1"/>
                </a:solidFill>
                <a:effectLst>
                  <a:outerShdw blurRad="38100" dist="38100" dir="2700000" algn="tl">
                    <a:srgbClr val="000000">
                      <a:alpha val="43137"/>
                    </a:srgbClr>
                  </a:outerShdw>
                </a:effectLst>
                <a:latin typeface="Agency FB" pitchFamily="34" charset="0"/>
              </a:rPr>
              <a:t> Mark </a:t>
            </a:r>
            <a:r>
              <a:rPr lang="pt-BR" b="1" dirty="0" err="1" smtClean="0">
                <a:solidFill>
                  <a:schemeClr val="tx1"/>
                </a:solidFill>
                <a:effectLst>
                  <a:outerShdw blurRad="38100" dist="38100" dir="2700000" algn="tl">
                    <a:srgbClr val="000000">
                      <a:alpha val="43137"/>
                    </a:srgbClr>
                  </a:outerShdw>
                </a:effectLst>
                <a:latin typeface="Agency FB" pitchFamily="34" charset="0"/>
              </a:rPr>
              <a:t>Kennicott</a:t>
            </a:r>
            <a:r>
              <a:rPr lang="pt-BR" b="1" dirty="0" smtClean="0">
                <a:solidFill>
                  <a:schemeClr val="tx1"/>
                </a:solidFill>
                <a:effectLst>
                  <a:outerShdw blurRad="38100" dist="38100" dir="2700000" algn="tl">
                    <a:srgbClr val="000000">
                      <a:alpha val="43137"/>
                    </a:srgbClr>
                  </a:outerShdw>
                </a:effectLst>
                <a:latin typeface="Agency FB" pitchFamily="34" charset="0"/>
              </a:rPr>
              <a:t>, 2000, </a:t>
            </a:r>
            <a:r>
              <a:rPr lang="pt-BR" b="1" dirty="0" err="1" smtClean="0">
                <a:solidFill>
                  <a:schemeClr val="tx1"/>
                </a:solidFill>
                <a:effectLst>
                  <a:outerShdw blurRad="38100" dist="38100" dir="2700000" algn="tl">
                    <a:srgbClr val="000000">
                      <a:alpha val="43137"/>
                    </a:srgbClr>
                  </a:outerShdw>
                </a:effectLst>
                <a:latin typeface="Agency FB" pitchFamily="34" charset="0"/>
              </a:rPr>
              <a:t>págs</a:t>
            </a:r>
            <a:r>
              <a:rPr lang="pt-BR" b="1" dirty="0" smtClean="0">
                <a:solidFill>
                  <a:schemeClr val="tx1"/>
                </a:solidFill>
                <a:effectLst>
                  <a:outerShdw blurRad="38100" dist="38100" dir="2700000" algn="tl">
                    <a:srgbClr val="000000">
                      <a:alpha val="43137"/>
                    </a:srgbClr>
                  </a:outerShdw>
                </a:effectLst>
                <a:latin typeface="Agency FB" pitchFamily="34" charset="0"/>
              </a:rPr>
              <a:t>. 13 e 14.</a:t>
            </a:r>
            <a:endParaRPr lang="pt-BR"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428596" y="357166"/>
            <a:ext cx="8215370" cy="207170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19º Testemunha – Enciclopédia de Religião e Ética</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“Em resumo, na realidade é que Eusébio cita Mateus 28:19 vinte e uma vez, omitindo tudo entre </a:t>
            </a:r>
            <a:r>
              <a:rPr lang="pt-BR" sz="2000" b="1" dirty="0" smtClean="0">
                <a:solidFill>
                  <a:srgbClr val="FF0000"/>
                </a:solidFill>
                <a:effectLst>
                  <a:outerShdw blurRad="38100" dist="38100" dir="2700000" algn="tl">
                    <a:srgbClr val="000000">
                      <a:alpha val="43137"/>
                    </a:srgbClr>
                  </a:outerShdw>
                </a:effectLst>
                <a:latin typeface="Agency FB" pitchFamily="34" charset="0"/>
              </a:rPr>
              <a:t>“nações” </a:t>
            </a:r>
            <a:r>
              <a:rPr lang="pt-BR" sz="2000" b="1" dirty="0" smtClean="0">
                <a:solidFill>
                  <a:schemeClr val="tx1"/>
                </a:solidFill>
                <a:effectLst>
                  <a:outerShdw blurRad="38100" dist="38100" dir="2700000" algn="tl">
                    <a:srgbClr val="000000">
                      <a:alpha val="43137"/>
                    </a:srgbClr>
                  </a:outerShdw>
                </a:effectLst>
                <a:latin typeface="Agency FB" pitchFamily="34" charset="0"/>
              </a:rPr>
              <a:t>e </a:t>
            </a:r>
            <a:r>
              <a:rPr lang="pt-BR" sz="2000" b="1" dirty="0" smtClean="0">
                <a:solidFill>
                  <a:srgbClr val="FF0000"/>
                </a:solidFill>
                <a:effectLst>
                  <a:outerShdw blurRad="38100" dist="38100" dir="2700000" algn="tl">
                    <a:srgbClr val="000000">
                      <a:alpha val="43137"/>
                    </a:srgbClr>
                  </a:outerShdw>
                </a:effectLst>
                <a:latin typeface="Agency FB" pitchFamily="34" charset="0"/>
              </a:rPr>
              <a:t>“ensinando”, </a:t>
            </a:r>
            <a:r>
              <a:rPr lang="pt-BR" sz="2000" b="1" dirty="0" smtClean="0">
                <a:solidFill>
                  <a:schemeClr val="tx1"/>
                </a:solidFill>
                <a:effectLst>
                  <a:outerShdw blurRad="38100" dist="38100" dir="2700000" algn="tl">
                    <a:srgbClr val="000000">
                      <a:alpha val="43137"/>
                    </a:srgbClr>
                  </a:outerShdw>
                </a:effectLst>
                <a:latin typeface="Agency FB" pitchFamily="34" charset="0"/>
              </a:rPr>
              <a:t>ou na forma de </a:t>
            </a:r>
            <a:r>
              <a:rPr lang="pt-BR" sz="2000" b="1" dirty="0" smtClean="0">
                <a:solidFill>
                  <a:srgbClr val="FF0000"/>
                </a:solidFill>
                <a:effectLst>
                  <a:outerShdw blurRad="38100" dist="38100" dir="2700000" algn="tl">
                    <a:srgbClr val="000000">
                      <a:alpha val="43137"/>
                    </a:srgbClr>
                  </a:outerShdw>
                </a:effectLst>
                <a:latin typeface="Agency FB" pitchFamily="34" charset="0"/>
              </a:rPr>
              <a:t>“fazer discípulos de todas as nações em meu Nome”</a:t>
            </a:r>
            <a:r>
              <a:rPr lang="pt-BR" sz="2000" b="1" dirty="0" smtClean="0">
                <a:solidFill>
                  <a:schemeClr val="tx1"/>
                </a:solidFill>
                <a:effectLst>
                  <a:outerShdw blurRad="38100" dist="38100" dir="2700000" algn="tl">
                    <a:srgbClr val="000000">
                      <a:alpha val="43137"/>
                    </a:srgbClr>
                  </a:outerShdw>
                </a:effectLst>
                <a:latin typeface="Agency FB" pitchFamily="34" charset="0"/>
              </a:rPr>
              <a:t>, sendo esta última, a forma mas freqüente.”</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4" name="Retângulo 3"/>
          <p:cNvSpPr/>
          <p:nvPr/>
        </p:nvSpPr>
        <p:spPr>
          <a:xfrm>
            <a:off x="428596" y="2786058"/>
            <a:ext cx="8215370" cy="171451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20º Testemunha – Tradução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Kadosh</a:t>
            </a:r>
            <a:r>
              <a:rPr lang="pt-BR" sz="2000" b="1" dirty="0" smtClean="0">
                <a:solidFill>
                  <a:schemeClr val="tx1"/>
                </a:solidFill>
                <a:effectLst>
                  <a:outerShdw blurRad="38100" dist="38100" dir="2700000" algn="tl">
                    <a:srgbClr val="000000">
                      <a:alpha val="43137"/>
                    </a:srgbClr>
                  </a:outerShdw>
                </a:effectLst>
                <a:latin typeface="Agency FB" pitchFamily="34" charset="0"/>
              </a:rPr>
              <a:t> Israelita Messiânica” de Diego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Ascunce</a:t>
            </a:r>
            <a:r>
              <a:rPr lang="pt-BR" sz="2000" b="1" dirty="0" smtClean="0">
                <a:solidFill>
                  <a:schemeClr val="tx1"/>
                </a:solidFill>
                <a:effectLst>
                  <a:outerShdw blurRad="38100" dist="38100" dir="2700000" algn="tl">
                    <a:srgbClr val="000000">
                      <a:alpha val="43137"/>
                    </a:srgbClr>
                  </a:outerShdw>
                </a:effectLst>
                <a:latin typeface="Agency FB" pitchFamily="34" charset="0"/>
              </a:rPr>
              <a:t> (2003)</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Mateus 28:19: “Por tanto, busquem fazer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talmidim</a:t>
            </a:r>
            <a:r>
              <a:rPr lang="pt-BR" sz="2000" b="1" dirty="0" smtClean="0">
                <a:solidFill>
                  <a:schemeClr val="tx1"/>
                </a:solidFill>
                <a:effectLst>
                  <a:outerShdw blurRad="38100" dist="38100" dir="2700000" algn="tl">
                    <a:srgbClr val="000000">
                      <a:alpha val="43137"/>
                    </a:srgbClr>
                  </a:outerShdw>
                </a:effectLst>
                <a:latin typeface="Agency FB" pitchFamily="34" charset="0"/>
              </a:rPr>
              <a:t> (discípulos) as pessoas de todas as nações, dando-lhes a imersão </a:t>
            </a:r>
            <a:r>
              <a:rPr lang="pt-BR" sz="2000" b="1" dirty="0" smtClean="0">
                <a:solidFill>
                  <a:srgbClr val="FF0000"/>
                </a:solidFill>
                <a:effectLst>
                  <a:outerShdw blurRad="38100" dist="38100" dir="2700000" algn="tl">
                    <a:srgbClr val="000000">
                      <a:alpha val="43137"/>
                    </a:srgbClr>
                  </a:outerShdw>
                </a:effectLst>
                <a:latin typeface="Agency FB" pitchFamily="34" charset="0"/>
              </a:rPr>
              <a:t>em meu Nome</a:t>
            </a:r>
            <a:r>
              <a:rPr lang="pt-BR" sz="2000" b="1" dirty="0" smtClean="0">
                <a:solidFill>
                  <a:schemeClr val="tx1"/>
                </a:solidFill>
                <a:effectLst>
                  <a:outerShdw blurRad="38100" dist="38100" dir="2700000" algn="tl">
                    <a:srgbClr val="000000">
                      <a:alpha val="43137"/>
                    </a:srgbClr>
                  </a:outerShdw>
                </a:effectLst>
                <a:latin typeface="Agency FB" pitchFamily="34" charset="0"/>
              </a:rPr>
              <a:t>.”</a:t>
            </a:r>
          </a:p>
          <a:p>
            <a:pPr algn="ct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5" name="Retângulo 4"/>
          <p:cNvSpPr/>
          <p:nvPr/>
        </p:nvSpPr>
        <p:spPr>
          <a:xfrm>
            <a:off x="428596" y="4786322"/>
            <a:ext cx="8215370" cy="171451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21º Testemunha – Versão Textual Hebraica “El Código Real” (2004)</a:t>
            </a:r>
          </a:p>
          <a:p>
            <a:pPr algn="ctr"/>
            <a:r>
              <a:rPr lang="pt-BR" sz="2000" b="1" dirty="0" err="1" smtClean="0">
                <a:solidFill>
                  <a:schemeClr val="tx1"/>
                </a:solidFill>
                <a:effectLst>
                  <a:outerShdw blurRad="38100" dist="38100" dir="2700000" algn="tl">
                    <a:srgbClr val="000000">
                      <a:alpha val="43137"/>
                    </a:srgbClr>
                  </a:outerShdw>
                </a:effectLst>
                <a:latin typeface="Agency FB" pitchFamily="34" charset="0"/>
              </a:rPr>
              <a:t>Mattityahu</a:t>
            </a:r>
            <a:r>
              <a:rPr lang="pt-BR" sz="2000" b="1" dirty="0" smtClean="0">
                <a:solidFill>
                  <a:schemeClr val="tx1"/>
                </a:solidFill>
                <a:effectLst>
                  <a:outerShdw blurRad="38100" dist="38100" dir="2700000" algn="tl">
                    <a:srgbClr val="000000">
                      <a:alpha val="43137"/>
                    </a:srgbClr>
                  </a:outerShdw>
                </a:effectLst>
                <a:latin typeface="Agency FB" pitchFamily="34" charset="0"/>
              </a:rPr>
              <a:t> (Mateus) 28:19: “Ide com urgência e fação tantos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talmidin</a:t>
            </a:r>
            <a:r>
              <a:rPr lang="pt-BR" sz="2000" b="1" dirty="0" smtClean="0">
                <a:solidFill>
                  <a:schemeClr val="tx1"/>
                </a:solidFill>
                <a:effectLst>
                  <a:outerShdw blurRad="38100" dist="38100" dir="2700000" algn="tl">
                    <a:srgbClr val="000000">
                      <a:alpha val="43137"/>
                    </a:srgbClr>
                  </a:outerShdw>
                </a:effectLst>
                <a:latin typeface="Agency FB" pitchFamily="34" charset="0"/>
              </a:rPr>
              <a:t> (discípulos) como puderem entre todas as nações.”</a:t>
            </a:r>
          </a:p>
          <a:p>
            <a:pPr algn="ct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Estudo - Mateus 28.19\baal_shem_tob.jpg"/>
          <p:cNvPicPr>
            <a:picLocks noChangeAspect="1" noChangeArrowheads="1"/>
          </p:cNvPicPr>
          <p:nvPr/>
        </p:nvPicPr>
        <p:blipFill>
          <a:blip r:embed="rId2"/>
          <a:srcRect/>
          <a:stretch>
            <a:fillRect/>
          </a:stretch>
        </p:blipFill>
        <p:spPr bwMode="auto">
          <a:xfrm>
            <a:off x="6286512" y="1857364"/>
            <a:ext cx="2357454" cy="3214711"/>
          </a:xfrm>
          <a:prstGeom prst="rect">
            <a:avLst/>
          </a:prstGeom>
          <a:noFill/>
        </p:spPr>
      </p:pic>
      <p:sp>
        <p:nvSpPr>
          <p:cNvPr id="4" name="Retângulo 3"/>
          <p:cNvSpPr/>
          <p:nvPr/>
        </p:nvSpPr>
        <p:spPr>
          <a:xfrm>
            <a:off x="428596" y="285728"/>
            <a:ext cx="5500726" cy="635798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22º Testemunha –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Shem</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Tob</a:t>
            </a: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r>
              <a:rPr lang="pt-BR" sz="2000" b="1" dirty="0" err="1" smtClean="0">
                <a:solidFill>
                  <a:schemeClr val="tx1"/>
                </a:solidFill>
                <a:effectLst>
                  <a:outerShdw blurRad="38100" dist="38100" dir="2700000" algn="tl">
                    <a:srgbClr val="000000">
                      <a:alpha val="43137"/>
                    </a:srgbClr>
                  </a:outerShdw>
                </a:effectLst>
                <a:latin typeface="Agency FB" pitchFamily="34" charset="0"/>
              </a:rPr>
              <a:t>Shem</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Tob</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Gaguin</a:t>
            </a:r>
            <a:r>
              <a:rPr lang="pt-BR" sz="2000" b="1" dirty="0" smtClean="0">
                <a:solidFill>
                  <a:schemeClr val="tx1"/>
                </a:solidFill>
                <a:effectLst>
                  <a:outerShdw blurRad="38100" dist="38100" dir="2700000" algn="tl">
                    <a:srgbClr val="000000">
                      <a:alpha val="43137"/>
                    </a:srgbClr>
                  </a:outerShdw>
                </a:effectLst>
                <a:latin typeface="Agency FB" pitchFamily="34" charset="0"/>
              </a:rPr>
              <a:t>, nasceu em Jerusalém em 1884, e morreu em 1953.  Ele era o bisneto de R.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Haim</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Gaguin</a:t>
            </a:r>
            <a:r>
              <a:rPr lang="pt-BR" sz="2000" b="1" dirty="0" smtClean="0">
                <a:solidFill>
                  <a:schemeClr val="tx1"/>
                </a:solidFill>
                <a:effectLst>
                  <a:outerShdw blurRad="38100" dist="38100" dir="2700000" algn="tl">
                    <a:srgbClr val="000000">
                      <a:alpha val="43137"/>
                    </a:srgbClr>
                  </a:outerShdw>
                </a:effectLst>
                <a:latin typeface="Agency FB" pitchFamily="34" charset="0"/>
              </a:rPr>
              <a:t>, o primeiro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Hakham</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Bashi</a:t>
            </a:r>
            <a:r>
              <a:rPr lang="pt-BR" sz="2000" b="1" dirty="0" smtClean="0">
                <a:solidFill>
                  <a:schemeClr val="tx1"/>
                </a:solidFill>
                <a:effectLst>
                  <a:outerShdw blurRad="38100" dist="38100" dir="2700000" algn="tl">
                    <a:srgbClr val="000000">
                      <a:alpha val="43137"/>
                    </a:srgbClr>
                  </a:outerShdw>
                </a:effectLst>
                <a:latin typeface="Agency FB" pitchFamily="34" charset="0"/>
              </a:rPr>
              <a:t> da Terra Santa durante o Império Otomano, e filho e sobrinho, respectivamente, dos Rabinos Isaac e Abraão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Gaguin</a:t>
            </a:r>
            <a:r>
              <a:rPr lang="pt-BR" sz="2000" b="1" dirty="0" smtClean="0">
                <a:solidFill>
                  <a:schemeClr val="tx1"/>
                </a:solidFill>
                <a:effectLst>
                  <a:outerShdw blurRad="38100" dist="38100" dir="2700000" algn="tl">
                    <a:srgbClr val="000000">
                      <a:alpha val="43137"/>
                    </a:srgbClr>
                  </a:outerShdw>
                </a:effectLst>
                <a:latin typeface="Agency FB" pitchFamily="34" charset="0"/>
              </a:rPr>
              <a:t>.  Estudou na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Doresh</a:t>
            </a:r>
            <a:r>
              <a:rPr lang="pt-BR" sz="2000" b="1" dirty="0" smtClean="0">
                <a:solidFill>
                  <a:schemeClr val="tx1"/>
                </a:solidFill>
                <a:effectLst>
                  <a:outerShdw blurRad="38100" dist="38100" dir="2700000" algn="tl">
                    <a:srgbClr val="000000">
                      <a:alpha val="43137"/>
                    </a:srgbClr>
                  </a:outerShdw>
                </a:effectLst>
                <a:latin typeface="Agency FB" pitchFamily="34" charset="0"/>
              </a:rPr>
              <a:t> Sião”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College</a:t>
            </a:r>
            <a:r>
              <a:rPr lang="pt-BR" sz="2000" b="1" dirty="0" smtClean="0">
                <a:solidFill>
                  <a:schemeClr val="tx1"/>
                </a:solidFill>
                <a:effectLst>
                  <a:outerShdw blurRad="38100" dist="38100" dir="2700000" algn="tl">
                    <a:srgbClr val="000000">
                      <a:alpha val="43137"/>
                    </a:srgbClr>
                  </a:outerShdw>
                </a:effectLst>
                <a:latin typeface="Agency FB" pitchFamily="34" charset="0"/>
              </a:rPr>
              <a:t>, Jerusalém e foi aluno de R. Jacob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Alfiya</a:t>
            </a:r>
            <a:r>
              <a:rPr lang="pt-BR" sz="2000" b="1" dirty="0" smtClean="0">
                <a:solidFill>
                  <a:schemeClr val="tx1"/>
                </a:solidFill>
                <a:effectLst>
                  <a:outerShdw blurRad="38100" dist="38100" dir="2700000" algn="tl">
                    <a:srgbClr val="000000">
                      <a:alpha val="43137"/>
                    </a:srgbClr>
                  </a:outerShdw>
                </a:effectLst>
                <a:latin typeface="Agency FB" pitchFamily="34" charset="0"/>
              </a:rPr>
              <a:t>.  Em tenra idade, ele contribuiu com artigos para o palestino hebraico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Press</a:t>
            </a:r>
            <a:r>
              <a:rPr lang="pt-BR" sz="2000" b="1" dirty="0" smtClean="0">
                <a:solidFill>
                  <a:schemeClr val="tx1"/>
                </a:solidFill>
                <a:effectLst>
                  <a:outerShdw blurRad="38100" dist="38100" dir="2700000" algn="tl">
                    <a:srgbClr val="000000">
                      <a:alpha val="43137"/>
                    </a:srgbClr>
                  </a:outerShdw>
                </a:effectLst>
                <a:latin typeface="Agency FB" pitchFamily="34" charset="0"/>
              </a:rPr>
              <a:t>.  Ele foi premiado com diplomas rabínicos por inúmeras autoridades.  Em 1927, ele foi nomeado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Rosh</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Yeshibah</a:t>
            </a:r>
            <a:r>
              <a:rPr lang="pt-BR" sz="2000" b="1" dirty="0" smtClean="0">
                <a:solidFill>
                  <a:schemeClr val="tx1"/>
                </a:solidFill>
                <a:effectLst>
                  <a:outerShdw blurRad="38100" dist="38100" dir="2700000" algn="tl">
                    <a:srgbClr val="000000">
                      <a:alpha val="43137"/>
                    </a:srgbClr>
                  </a:outerShdw>
                </a:effectLst>
                <a:latin typeface="Agency FB" pitchFamily="34" charset="0"/>
              </a:rPr>
              <a:t> de Judith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Montefiore</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College</a:t>
            </a:r>
            <a:r>
              <a:rPr lang="pt-BR" sz="2000" b="1" dirty="0" smtClean="0">
                <a:solidFill>
                  <a:schemeClr val="tx1"/>
                </a:solidFill>
                <a:effectLst>
                  <a:outerShdw blurRad="38100" dist="38100" dir="2700000" algn="tl">
                    <a:srgbClr val="000000">
                      <a:alpha val="43137"/>
                    </a:srgbClr>
                  </a:outerShdw>
                </a:effectLst>
                <a:latin typeface="Agency FB" pitchFamily="34" charset="0"/>
              </a:rPr>
              <a:t> em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Ramsgate</a:t>
            </a:r>
            <a:r>
              <a:rPr lang="pt-BR" sz="2000" b="1" dirty="0" smtClean="0">
                <a:solidFill>
                  <a:schemeClr val="tx1"/>
                </a:solidFill>
                <a:effectLst>
                  <a:outerShdw blurRad="38100" dist="38100" dir="2700000" algn="tl">
                    <a:srgbClr val="000000">
                      <a:alpha val="43137"/>
                    </a:srgbClr>
                  </a:outerShdw>
                </a:effectLst>
                <a:latin typeface="Agency FB" pitchFamily="34" charset="0"/>
              </a:rPr>
              <a:t>.  E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Shem</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Tob</a:t>
            </a:r>
            <a:r>
              <a:rPr lang="pt-BR" sz="2000" b="1" dirty="0" smtClean="0">
                <a:solidFill>
                  <a:schemeClr val="tx1"/>
                </a:solidFill>
                <a:effectLst>
                  <a:outerShdw blurRad="38100" dist="38100" dir="2700000" algn="tl">
                    <a:srgbClr val="000000">
                      <a:alpha val="43137"/>
                    </a:srgbClr>
                  </a:outerShdw>
                </a:effectLst>
                <a:latin typeface="Agency FB" pitchFamily="34" charset="0"/>
              </a:rPr>
              <a:t> possuía um Manuscrito Medieval de Mateus, e em Mateus 28:19-20 esta escrito o seguinte: </a:t>
            </a:r>
            <a:r>
              <a:rPr lang="pt-BR" sz="2000" b="1" dirty="0" smtClean="0">
                <a:solidFill>
                  <a:srgbClr val="FF0000"/>
                </a:solidFill>
                <a:effectLst>
                  <a:outerShdw blurRad="38100" dist="38100" dir="2700000" algn="tl">
                    <a:srgbClr val="000000">
                      <a:alpha val="43137"/>
                    </a:srgbClr>
                  </a:outerShdw>
                </a:effectLst>
                <a:latin typeface="Agency FB" pitchFamily="34" charset="0"/>
              </a:rPr>
              <a:t>“Vão e ensine a guardar todas as coisas que lhes tenho ordenado para sempre.”</a:t>
            </a:r>
            <a:endParaRPr lang="pt-BR" sz="2000" b="1" dirty="0">
              <a:solidFill>
                <a:srgbClr val="FF00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Para detectar a mentira, obviamente temos que conhecer a verdade.  Para identificar o falso, temos que saber o que é o verdadeiro.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QUE É O BATISMO?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É uma palavra grega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baptizo</a:t>
            </a:r>
            <a:r>
              <a:rPr lang="pt-BR" sz="2400" b="1" dirty="0" smtClean="0">
                <a:solidFill>
                  <a:schemeClr val="bg1"/>
                </a:solidFill>
                <a:effectLst>
                  <a:outerShdw blurRad="38100" dist="38100" dir="2700000" algn="tl">
                    <a:srgbClr val="000000">
                      <a:alpha val="43137"/>
                    </a:srgbClr>
                  </a:outerShdw>
                </a:effectLst>
                <a:latin typeface="Agency FB" pitchFamily="34" charset="0"/>
              </a:rPr>
              <a:t>” = “submergir”,  “imergir”, “mergulhar”, “introduzir em” ou “colocar em”.</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batismo na água significa uma imersão completa da pessoa que está sendo batizado.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“Ora, João batizava também em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Enom</a:t>
            </a:r>
            <a:r>
              <a:rPr lang="pt-BR" sz="2400" b="1" dirty="0" smtClean="0">
                <a:solidFill>
                  <a:schemeClr val="bg1"/>
                </a:solidFill>
                <a:effectLst>
                  <a:outerShdw blurRad="38100" dist="38100" dir="2700000" algn="tl">
                    <a:srgbClr val="000000">
                      <a:alpha val="43137"/>
                    </a:srgbClr>
                  </a:outerShdw>
                </a:effectLst>
                <a:latin typeface="Agency FB" pitchFamily="34" charset="0"/>
              </a:rPr>
              <a:t>, junto a Salim, </a:t>
            </a:r>
            <a:r>
              <a:rPr lang="pt-BR" sz="2400" b="1" u="sng" dirty="0" smtClean="0">
                <a:solidFill>
                  <a:srgbClr val="FFFF00"/>
                </a:solidFill>
                <a:effectLst>
                  <a:outerShdw blurRad="38100" dist="38100" dir="2700000" algn="tl">
                    <a:srgbClr val="000000">
                      <a:alpha val="43137"/>
                    </a:srgbClr>
                  </a:outerShdw>
                </a:effectLst>
                <a:latin typeface="Agency FB" pitchFamily="34" charset="0"/>
              </a:rPr>
              <a:t>porque havia ali muitas águas</a:t>
            </a:r>
            <a:r>
              <a:rPr lang="pt-BR" sz="2400" b="1" dirty="0" smtClean="0">
                <a:solidFill>
                  <a:schemeClr val="bg1"/>
                </a:solidFill>
                <a:effectLst>
                  <a:outerShdw blurRad="38100" dist="38100" dir="2700000" algn="tl">
                    <a:srgbClr val="000000">
                      <a:alpha val="43137"/>
                    </a:srgbClr>
                  </a:outerShdw>
                </a:effectLst>
                <a:latin typeface="Agency FB" pitchFamily="34" charset="0"/>
              </a:rPr>
              <a:t>; e vinham ali, e eram batizados.”  João 3:23.</a:t>
            </a: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E:\Estudo - Mateus 28.19\shem-tovs-matthew-gospel1.jpg"/>
          <p:cNvPicPr>
            <a:picLocks noChangeAspect="1" noChangeArrowheads="1"/>
          </p:cNvPicPr>
          <p:nvPr/>
        </p:nvPicPr>
        <p:blipFill>
          <a:blip r:embed="rId2"/>
          <a:srcRect/>
          <a:stretch>
            <a:fillRect/>
          </a:stretch>
        </p:blipFill>
        <p:spPr bwMode="auto">
          <a:xfrm>
            <a:off x="357158" y="357166"/>
            <a:ext cx="8286808" cy="6143667"/>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Dr. Marvin Arnold, no seu livro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The</a:t>
            </a:r>
            <a:r>
              <a:rPr lang="pt-BR" sz="2400" b="1" dirty="0" smtClean="0">
                <a:solidFill>
                  <a:schemeClr val="bg1"/>
                </a:solidFill>
                <a:effectLst>
                  <a:outerShdw blurRad="38100" dist="38100" dir="2700000" algn="tl">
                    <a:srgbClr val="000000">
                      <a:alpha val="43137"/>
                    </a:srgbClr>
                  </a:outerShdw>
                </a:effectLst>
                <a:latin typeface="Agency FB" pitchFamily="34" charset="0"/>
              </a:rPr>
              <a:t>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Bible</a:t>
            </a:r>
            <a:r>
              <a:rPr lang="pt-BR" sz="2400" b="1" dirty="0" smtClean="0">
                <a:solidFill>
                  <a:schemeClr val="bg1"/>
                </a:solidFill>
                <a:effectLst>
                  <a:outerShdw blurRad="38100" dist="38100" dir="2700000" algn="tl">
                    <a:srgbClr val="000000">
                      <a:alpha val="43137"/>
                    </a:srgbClr>
                  </a:outerShdw>
                </a:effectLst>
                <a:latin typeface="Agency FB" pitchFamily="34" charset="0"/>
              </a:rPr>
              <a:t>, Trinity,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and</a:t>
            </a:r>
            <a:r>
              <a:rPr lang="pt-BR" sz="2400" b="1" dirty="0" smtClean="0">
                <a:solidFill>
                  <a:schemeClr val="bg1"/>
                </a:solidFill>
                <a:effectLst>
                  <a:outerShdw blurRad="38100" dist="38100" dir="2700000" algn="tl">
                    <a:srgbClr val="000000">
                      <a:alpha val="43137"/>
                    </a:srgbClr>
                  </a:outerShdw>
                </a:effectLst>
                <a:latin typeface="Agency FB" pitchFamily="34" charset="0"/>
              </a:rPr>
              <a:t> Matthew 28:19”, na pág. 70, relata o seguinte sobre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Shem</a:t>
            </a:r>
            <a:r>
              <a:rPr lang="pt-BR" sz="2400" b="1" dirty="0" smtClean="0">
                <a:solidFill>
                  <a:schemeClr val="bg1"/>
                </a:solidFill>
                <a:effectLst>
                  <a:outerShdw blurRad="38100" dist="38100" dir="2700000" algn="tl">
                    <a:srgbClr val="000000">
                      <a:alpha val="43137"/>
                    </a:srgbClr>
                  </a:outerShdw>
                </a:effectLst>
                <a:latin typeface="Agency FB" pitchFamily="34" charset="0"/>
              </a:rPr>
              <a:t>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Tob</a:t>
            </a:r>
            <a:r>
              <a:rPr lang="pt-BR" sz="2400" b="1" dirty="0" smtClean="0">
                <a:solidFill>
                  <a:schemeClr val="bg1"/>
                </a:solidFill>
                <a:effectLst>
                  <a:outerShdw blurRad="38100" dist="38100" dir="2700000" algn="tl">
                    <a:srgbClr val="000000">
                      <a:alpha val="43137"/>
                    </a:srgbClr>
                  </a:outerShdw>
                </a:effectLst>
                <a:latin typeface="Agency FB" pitchFamily="34" charset="0"/>
              </a:rPr>
              <a:t>:</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Retângulo 2"/>
          <p:cNvSpPr/>
          <p:nvPr/>
        </p:nvSpPr>
        <p:spPr>
          <a:xfrm>
            <a:off x="500034" y="1785926"/>
            <a:ext cx="8143932" cy="4643470"/>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latin typeface="Agency FB" pitchFamily="34" charset="0"/>
              </a:rPr>
              <a:t>“</a:t>
            </a:r>
            <a:r>
              <a:rPr lang="pt-BR" sz="2400" b="1" dirty="0" err="1" smtClean="0">
                <a:solidFill>
                  <a:schemeClr val="tx1"/>
                </a:solidFill>
                <a:effectLst>
                  <a:outerShdw blurRad="38100" dist="38100" dir="2700000" algn="tl">
                    <a:srgbClr val="000000">
                      <a:alpha val="43137"/>
                    </a:srgbClr>
                  </a:outerShdw>
                </a:effectLst>
                <a:latin typeface="Agency FB" pitchFamily="34" charset="0"/>
              </a:rPr>
              <a:t>Shem</a:t>
            </a:r>
            <a:r>
              <a:rPr lang="pt-BR" sz="2400" b="1" dirty="0" smtClean="0">
                <a:solidFill>
                  <a:schemeClr val="tx1"/>
                </a:solidFill>
                <a:effectLst>
                  <a:outerShdw blurRad="38100" dist="38100" dir="2700000" algn="tl">
                    <a:srgbClr val="000000">
                      <a:alpha val="43137"/>
                    </a:srgbClr>
                  </a:outerShdw>
                </a:effectLst>
                <a:latin typeface="Agency FB" pitchFamily="34" charset="0"/>
              </a:rPr>
              <a:t>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Tob</a:t>
            </a:r>
            <a:r>
              <a:rPr lang="pt-BR" sz="2400" b="1" dirty="0" smtClean="0">
                <a:solidFill>
                  <a:schemeClr val="tx1"/>
                </a:solidFill>
                <a:effectLst>
                  <a:outerShdw blurRad="38100" dist="38100" dir="2700000" algn="tl">
                    <a:srgbClr val="000000">
                      <a:alpha val="43137"/>
                    </a:srgbClr>
                  </a:outerShdw>
                </a:effectLst>
                <a:latin typeface="Agency FB" pitchFamily="34" charset="0"/>
              </a:rPr>
              <a:t>, o homem que possuía </a:t>
            </a:r>
            <a:r>
              <a:rPr lang="pt-BR" sz="2400" b="1" dirty="0" smtClean="0">
                <a:solidFill>
                  <a:srgbClr val="FF0000"/>
                </a:solidFill>
                <a:effectLst>
                  <a:outerShdw blurRad="38100" dist="38100" dir="2700000" algn="tl">
                    <a:srgbClr val="000000">
                      <a:alpha val="43137"/>
                    </a:srgbClr>
                  </a:outerShdw>
                </a:effectLst>
                <a:latin typeface="Agency FB" pitchFamily="34" charset="0"/>
              </a:rPr>
              <a:t>o antigo Evangelho de Mateus em Hebraico</a:t>
            </a:r>
            <a:r>
              <a:rPr lang="pt-BR" sz="2400" b="1" dirty="0" smtClean="0">
                <a:solidFill>
                  <a:schemeClr val="tx1"/>
                </a:solidFill>
                <a:effectLst>
                  <a:outerShdw blurRad="38100" dist="38100" dir="2700000" algn="tl">
                    <a:srgbClr val="000000">
                      <a:alpha val="43137"/>
                    </a:srgbClr>
                  </a:outerShdw>
                </a:effectLst>
                <a:latin typeface="Agency FB" pitchFamily="34" charset="0"/>
              </a:rPr>
              <a:t>, era hebreu e seu precioso Livro data desde os tempos primitivos.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Shem</a:t>
            </a:r>
            <a:r>
              <a:rPr lang="pt-BR" sz="2400" b="1" dirty="0" smtClean="0">
                <a:solidFill>
                  <a:schemeClr val="tx1"/>
                </a:solidFill>
                <a:effectLst>
                  <a:outerShdw blurRad="38100" dist="38100" dir="2700000" algn="tl">
                    <a:srgbClr val="000000">
                      <a:alpha val="43137"/>
                    </a:srgbClr>
                  </a:outerShdw>
                </a:effectLst>
                <a:latin typeface="Agency FB" pitchFamily="34" charset="0"/>
              </a:rPr>
              <a:t>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Tob</a:t>
            </a:r>
            <a:r>
              <a:rPr lang="pt-BR" sz="2400" b="1" dirty="0" smtClean="0">
                <a:solidFill>
                  <a:schemeClr val="tx1"/>
                </a:solidFill>
                <a:effectLst>
                  <a:outerShdw blurRad="38100" dist="38100" dir="2700000" algn="tl">
                    <a:srgbClr val="000000">
                      <a:alpha val="43137"/>
                    </a:srgbClr>
                  </a:outerShdw>
                </a:effectLst>
                <a:latin typeface="Agency FB" pitchFamily="34" charset="0"/>
              </a:rPr>
              <a:t> não era um adepto da Cristandade Judaica Primitiva, mas sim do Judaísmo.  Felizmente ele não traduziu o seu Livro Hebreu de Mateus do Latim, da Vulgata Latina, Grego Bizantino ou de alguma outra edição Grega do Evangelho de Mateus.  </a:t>
            </a:r>
            <a:r>
              <a:rPr lang="pt-BR" sz="2400" b="1" dirty="0" smtClean="0">
                <a:solidFill>
                  <a:srgbClr val="FF0000"/>
                </a:solidFill>
                <a:effectLst>
                  <a:outerShdw blurRad="38100" dist="38100" dir="2700000" algn="tl">
                    <a:srgbClr val="000000">
                      <a:alpha val="43137"/>
                    </a:srgbClr>
                  </a:outerShdw>
                </a:effectLst>
                <a:latin typeface="Agency FB" pitchFamily="34" charset="0"/>
              </a:rPr>
              <a:t>Sua fonte foi de uma verdadeira cópia de Mateus.  Esta era independente da fonte Católica Romana.  Ele a recebeu de antigos escribas judeus.</a:t>
            </a:r>
            <a:r>
              <a:rPr lang="pt-BR" sz="2400" b="1" dirty="0" smtClean="0">
                <a:solidFill>
                  <a:schemeClr val="tx1"/>
                </a:solidFill>
                <a:effectLst>
                  <a:outerShdw blurRad="38100" dist="38100" dir="2700000" algn="tl">
                    <a:srgbClr val="000000">
                      <a:alpha val="43137"/>
                    </a:srgbClr>
                  </a:outerShdw>
                </a:effectLst>
                <a:latin typeface="Agency FB" pitchFamily="34" charset="0"/>
              </a:rPr>
              <a:t>  A partir desta premissa podemos livremente receber como texto puro e autentico.”</a:t>
            </a:r>
            <a:endParaRPr lang="pt-BR" sz="24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E:\Estudo - Mateus 28.19\mateus 28.19\papa-diz-que-mat-2819-inveno-de-roma-4-728.jpg"/>
          <p:cNvPicPr>
            <a:picLocks noChangeAspect="1" noChangeArrowheads="1"/>
          </p:cNvPicPr>
          <p:nvPr/>
        </p:nvPicPr>
        <p:blipFill>
          <a:blip r:embed="rId2"/>
          <a:srcRect/>
          <a:stretch>
            <a:fillRect/>
          </a:stretch>
        </p:blipFill>
        <p:spPr bwMode="auto">
          <a:xfrm>
            <a:off x="500034" y="285728"/>
            <a:ext cx="8143932" cy="6286544"/>
          </a:xfrm>
          <a:prstGeom prst="rect">
            <a:avLst/>
          </a:prstGeom>
          <a:noFill/>
          <a:ln w="76200">
            <a:solidFill>
              <a:srgbClr val="FF0000"/>
            </a:solidFill>
          </a:ln>
        </p:spPr>
      </p:pic>
      <p:sp>
        <p:nvSpPr>
          <p:cNvPr id="5" name="Retângulo 4"/>
          <p:cNvSpPr/>
          <p:nvPr/>
        </p:nvSpPr>
        <p:spPr>
          <a:xfrm>
            <a:off x="642910" y="428604"/>
            <a:ext cx="7786742"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latin typeface="Agency FB" pitchFamily="34" charset="0"/>
              </a:rPr>
              <a:t>22º Testemunha – Igreja Católica Apostólica Romana</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Mateus 28:19 tem sido a base dos defensores da doutrina da Trindade.  Não obstante, a Igreja Católica reivindica alterações desse texto, um exemplo disso é o Catecismo Católico da Bíblia, em Inglês de 1964:</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pt-BR"/>
          </a:p>
        </p:txBody>
      </p:sp>
      <p:sp>
        <p:nvSpPr>
          <p:cNvPr id="3" name="Retângulo 2"/>
          <p:cNvSpPr/>
          <p:nvPr/>
        </p:nvSpPr>
        <p:spPr>
          <a:xfrm>
            <a:off x="214313" y="214313"/>
            <a:ext cx="8715375" cy="650081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b="1" dirty="0">
                <a:solidFill>
                  <a:schemeClr val="tx1"/>
                </a:solidFill>
                <a:effectLst>
                  <a:outerShdw blurRad="38100" dist="38100" dir="2700000" algn="tl">
                    <a:srgbClr val="000000">
                      <a:alpha val="43137"/>
                    </a:srgbClr>
                  </a:outerShdw>
                </a:effectLst>
              </a:rPr>
              <a:t>Tradução da pág. 164:</a:t>
            </a:r>
          </a:p>
          <a:p>
            <a:pPr>
              <a:defRPr/>
            </a:pPr>
            <a:endParaRPr lang="pt-BR" b="1" dirty="0">
              <a:solidFill>
                <a:schemeClr val="tx1"/>
              </a:solidFill>
              <a:effectLst>
                <a:outerShdw blurRad="38100" dist="38100" dir="2700000" algn="tl">
                  <a:srgbClr val="000000">
                    <a:alpha val="43137"/>
                  </a:srgbClr>
                </a:outerShdw>
              </a:effectLst>
            </a:endParaRPr>
          </a:p>
          <a:p>
            <a:pPr>
              <a:defRPr/>
            </a:pPr>
            <a:r>
              <a:rPr lang="pt-BR" b="1" dirty="0">
                <a:solidFill>
                  <a:schemeClr val="tx1"/>
                </a:solidFill>
                <a:effectLst>
                  <a:outerShdw blurRad="38100" dist="38100" dir="2700000" algn="tl">
                    <a:srgbClr val="000000">
                      <a:alpha val="43137"/>
                    </a:srgbClr>
                  </a:outerShdw>
                </a:effectLst>
              </a:rPr>
              <a:t>“Em Cristo – Na Bíblia nos diz que os </a:t>
            </a:r>
          </a:p>
          <a:p>
            <a:pPr>
              <a:defRPr/>
            </a:pPr>
            <a:r>
              <a:rPr lang="pt-BR" b="1" dirty="0">
                <a:solidFill>
                  <a:schemeClr val="tx1"/>
                </a:solidFill>
                <a:effectLst>
                  <a:outerShdw blurRad="38100" dist="38100" dir="2700000" algn="tl">
                    <a:srgbClr val="000000">
                      <a:alpha val="43137"/>
                    </a:srgbClr>
                  </a:outerShdw>
                </a:effectLst>
              </a:rPr>
              <a:t>Cristãos  foram  batizados  em Cristo.</a:t>
            </a:r>
          </a:p>
          <a:p>
            <a:pPr>
              <a:defRPr/>
            </a:pPr>
            <a:r>
              <a:rPr lang="pt-BR" b="1" dirty="0">
                <a:solidFill>
                  <a:schemeClr val="tx1"/>
                </a:solidFill>
                <a:effectLst>
                  <a:outerShdw blurRad="38100" dist="38100" dir="2700000" algn="tl">
                    <a:srgbClr val="000000">
                      <a:alpha val="43137"/>
                    </a:srgbClr>
                  </a:outerShdw>
                </a:effectLst>
              </a:rPr>
              <a:t>(nº 6)  Eles  pertencem  a Cristo.   </a:t>
            </a:r>
            <a:r>
              <a:rPr lang="pt-BR" b="1" dirty="0">
                <a:solidFill>
                  <a:srgbClr val="FF0000"/>
                </a:solidFill>
                <a:effectLst>
                  <a:outerShdw blurRad="38100" dist="38100" dir="2700000" algn="tl">
                    <a:srgbClr val="000000">
                      <a:alpha val="43137"/>
                    </a:srgbClr>
                  </a:outerShdw>
                </a:effectLst>
              </a:rPr>
              <a:t>Em</a:t>
            </a:r>
          </a:p>
          <a:p>
            <a:pPr>
              <a:defRPr/>
            </a:pPr>
            <a:r>
              <a:rPr lang="pt-BR" b="1" dirty="0">
                <a:solidFill>
                  <a:srgbClr val="FF0000"/>
                </a:solidFill>
                <a:effectLst>
                  <a:outerShdw blurRad="38100" dist="38100" dir="2700000" algn="tl">
                    <a:srgbClr val="000000">
                      <a:alpha val="43137"/>
                    </a:srgbClr>
                  </a:outerShdw>
                </a:effectLst>
              </a:rPr>
              <a:t>Atos  dos  Apóstolos  (2:36  –  8:16  –</a:t>
            </a:r>
          </a:p>
          <a:p>
            <a:pPr>
              <a:defRPr/>
            </a:pPr>
            <a:r>
              <a:rPr lang="pt-BR" b="1" dirty="0">
                <a:solidFill>
                  <a:srgbClr val="FF0000"/>
                </a:solidFill>
                <a:effectLst>
                  <a:outerShdw blurRad="38100" dist="38100" dir="2700000" algn="tl">
                    <a:srgbClr val="000000">
                      <a:alpha val="43137"/>
                    </a:srgbClr>
                  </a:outerShdw>
                </a:effectLst>
              </a:rPr>
              <a:t>10:48  –  19:5) nos diz: ‘batizando em</a:t>
            </a:r>
          </a:p>
          <a:p>
            <a:pPr>
              <a:defRPr/>
            </a:pPr>
            <a:r>
              <a:rPr lang="pt-BR" b="1" dirty="0">
                <a:solidFill>
                  <a:srgbClr val="FF0000"/>
                </a:solidFill>
                <a:effectLst>
                  <a:outerShdw blurRad="38100" dist="38100" dir="2700000" algn="tl">
                    <a:srgbClr val="000000">
                      <a:alpha val="43137"/>
                    </a:srgbClr>
                  </a:outerShdw>
                </a:effectLst>
              </a:rPr>
              <a:t>nome   de   Jesus’   [pessoa]</a:t>
            </a:r>
            <a:r>
              <a:rPr lang="pt-BR" b="1" dirty="0">
                <a:solidFill>
                  <a:schemeClr val="tx1"/>
                </a:solidFill>
                <a:effectLst>
                  <a:outerShdw blurRad="38100" dist="38100" dir="2700000" algn="tl">
                    <a:srgbClr val="000000">
                      <a:alpha val="43137"/>
                    </a:srgbClr>
                  </a:outerShdw>
                </a:effectLst>
              </a:rPr>
              <a:t>   –  uma </a:t>
            </a:r>
          </a:p>
          <a:p>
            <a:pPr>
              <a:defRPr/>
            </a:pPr>
            <a:r>
              <a:rPr lang="pt-BR" b="1" dirty="0">
                <a:solidFill>
                  <a:schemeClr val="tx1"/>
                </a:solidFill>
                <a:effectLst>
                  <a:outerShdw blurRad="38100" dist="38100" dir="2700000" algn="tl">
                    <a:srgbClr val="000000">
                      <a:alpha val="43137"/>
                    </a:srgbClr>
                  </a:outerShdw>
                </a:effectLst>
              </a:rPr>
              <a:t>melhor  tradução  diria:  ‘</a:t>
            </a:r>
            <a:r>
              <a:rPr lang="pt-BR" b="1" dirty="0">
                <a:solidFill>
                  <a:srgbClr val="FF0000"/>
                </a:solidFill>
                <a:effectLst>
                  <a:outerShdw blurRad="38100" dist="38100" dir="2700000" algn="tl">
                    <a:srgbClr val="000000">
                      <a:alpha val="43137"/>
                    </a:srgbClr>
                  </a:outerShdw>
                </a:effectLst>
              </a:rPr>
              <a:t>para  o nome </a:t>
            </a:r>
          </a:p>
          <a:p>
            <a:pPr>
              <a:defRPr/>
            </a:pPr>
            <a:r>
              <a:rPr lang="pt-BR" b="1" dirty="0">
                <a:solidFill>
                  <a:srgbClr val="FF0000"/>
                </a:solidFill>
                <a:effectLst>
                  <a:outerShdw blurRad="38100" dist="38100" dir="2700000" algn="tl">
                    <a:srgbClr val="000000">
                      <a:alpha val="43137"/>
                    </a:srgbClr>
                  </a:outerShdw>
                </a:effectLst>
              </a:rPr>
              <a:t>de  Jesus’</a:t>
            </a:r>
            <a:r>
              <a:rPr lang="pt-BR" b="1" dirty="0">
                <a:solidFill>
                  <a:schemeClr val="tx1"/>
                </a:solidFill>
                <a:effectLst>
                  <a:outerShdw blurRad="38100" dist="38100" dir="2700000" algn="tl">
                    <a:srgbClr val="000000">
                      <a:alpha val="43137"/>
                    </a:srgbClr>
                  </a:outerShdw>
                </a:effectLst>
              </a:rPr>
              <a:t>  [pessoa].</a:t>
            </a:r>
            <a:r>
              <a:rPr lang="pt-BR" b="1" u="sng" dirty="0">
                <a:solidFill>
                  <a:srgbClr val="C00000"/>
                </a:solidFill>
                <a:effectLst>
                  <a:outerShdw blurRad="38100" dist="38100" dir="2700000" algn="tl">
                    <a:srgbClr val="000000">
                      <a:alpha val="43137"/>
                    </a:srgbClr>
                  </a:outerShdw>
                </a:effectLst>
              </a:rPr>
              <a:t>   Unicamente no</a:t>
            </a:r>
          </a:p>
          <a:p>
            <a:pPr>
              <a:defRPr/>
            </a:pPr>
            <a:r>
              <a:rPr lang="pt-BR" b="1" u="sng" dirty="0">
                <a:solidFill>
                  <a:srgbClr val="C00000"/>
                </a:solidFill>
                <a:effectLst>
                  <a:outerShdw blurRad="38100" dist="38100" dir="2700000" algn="tl">
                    <a:srgbClr val="000000">
                      <a:alpha val="43137"/>
                    </a:srgbClr>
                  </a:outerShdw>
                </a:effectLst>
              </a:rPr>
              <a:t>4º Século a fórmula ‘Em nome do Pai,</a:t>
            </a:r>
          </a:p>
          <a:p>
            <a:pPr>
              <a:defRPr/>
            </a:pPr>
            <a:r>
              <a:rPr lang="pt-BR" b="1" u="sng" dirty="0">
                <a:solidFill>
                  <a:srgbClr val="C00000"/>
                </a:solidFill>
                <a:effectLst>
                  <a:outerShdw blurRad="38100" dist="38100" dir="2700000" algn="tl">
                    <a:srgbClr val="000000">
                      <a:alpha val="43137"/>
                    </a:srgbClr>
                  </a:outerShdw>
                </a:effectLst>
              </a:rPr>
              <a:t>e   do   Filho,   e   do   Espírito   Santo’</a:t>
            </a:r>
          </a:p>
          <a:p>
            <a:pPr>
              <a:defRPr/>
            </a:pPr>
            <a:r>
              <a:rPr lang="pt-BR" b="1" u="sng" dirty="0">
                <a:solidFill>
                  <a:srgbClr val="C00000"/>
                </a:solidFill>
                <a:effectLst>
                  <a:outerShdw blurRad="38100" dist="38100" dir="2700000" algn="tl">
                    <a:srgbClr val="000000">
                      <a:alpha val="43137"/>
                    </a:srgbClr>
                  </a:outerShdw>
                </a:effectLst>
              </a:rPr>
              <a:t>tornou-se uma prática.</a:t>
            </a:r>
          </a:p>
        </p:txBody>
      </p:sp>
      <p:pic>
        <p:nvPicPr>
          <p:cNvPr id="27652" name="Picture 5" descr="bcat4"/>
          <p:cNvPicPr>
            <a:picLocks noChangeAspect="1" noChangeArrowheads="1"/>
          </p:cNvPicPr>
          <p:nvPr/>
        </p:nvPicPr>
        <p:blipFill>
          <a:blip r:embed="rId2"/>
          <a:srcRect/>
          <a:stretch>
            <a:fillRect/>
          </a:stretch>
        </p:blipFill>
        <p:spPr bwMode="auto">
          <a:xfrm>
            <a:off x="4643438" y="214313"/>
            <a:ext cx="4286250"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pt-BR"/>
          </a:p>
        </p:txBody>
      </p:sp>
      <p:sp>
        <p:nvSpPr>
          <p:cNvPr id="3" name="Retângulo 2"/>
          <p:cNvSpPr/>
          <p:nvPr/>
        </p:nvSpPr>
        <p:spPr>
          <a:xfrm>
            <a:off x="214313" y="214313"/>
            <a:ext cx="8715375" cy="650081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b="1" dirty="0">
                <a:solidFill>
                  <a:schemeClr val="tx1"/>
                </a:solidFill>
                <a:effectLst>
                  <a:outerShdw blurRad="38100" dist="38100" dir="2700000" algn="tl">
                    <a:srgbClr val="000000">
                      <a:alpha val="43137"/>
                    </a:srgbClr>
                  </a:outerShdw>
                </a:effectLst>
              </a:rPr>
              <a:t>Tradução da pág. 166:</a:t>
            </a:r>
          </a:p>
          <a:p>
            <a:pPr>
              <a:defRPr/>
            </a:pPr>
            <a:endParaRPr lang="pt-BR" b="1" dirty="0">
              <a:solidFill>
                <a:schemeClr val="tx1"/>
              </a:solidFill>
              <a:effectLst>
                <a:outerShdw blurRad="38100" dist="38100" dir="2700000" algn="tl">
                  <a:srgbClr val="000000">
                    <a:alpha val="43137"/>
                  </a:srgbClr>
                </a:outerShdw>
              </a:effectLst>
            </a:endParaRPr>
          </a:p>
          <a:p>
            <a:pPr>
              <a:defRPr/>
            </a:pPr>
            <a:r>
              <a:rPr lang="pt-BR" b="1" dirty="0">
                <a:solidFill>
                  <a:schemeClr val="tx1"/>
                </a:solidFill>
                <a:effectLst>
                  <a:outerShdw blurRad="38100" dist="38100" dir="2700000" algn="tl">
                    <a:srgbClr val="000000">
                      <a:alpha val="43137"/>
                    </a:srgbClr>
                  </a:outerShdw>
                </a:effectLst>
              </a:rPr>
              <a:t>“Em  adição, nós vimos como a igreja</a:t>
            </a:r>
          </a:p>
          <a:p>
            <a:pPr>
              <a:defRPr/>
            </a:pPr>
            <a:r>
              <a:rPr lang="pt-BR" b="1" dirty="0">
                <a:solidFill>
                  <a:schemeClr val="tx1"/>
                </a:solidFill>
                <a:effectLst>
                  <a:outerShdw blurRad="38100" dist="38100" dir="2700000" algn="tl">
                    <a:srgbClr val="000000">
                      <a:alpha val="43137"/>
                    </a:srgbClr>
                  </a:outerShdw>
                </a:effectLst>
              </a:rPr>
              <a:t>primitiva batizava: Primeiro o anúncio</a:t>
            </a:r>
          </a:p>
          <a:p>
            <a:pPr>
              <a:defRPr/>
            </a:pPr>
            <a:r>
              <a:rPr lang="pt-BR" b="1" dirty="0">
                <a:solidFill>
                  <a:schemeClr val="tx1"/>
                </a:solidFill>
                <a:effectLst>
                  <a:outerShdw blurRad="38100" dist="38100" dir="2700000" algn="tl">
                    <a:srgbClr val="000000">
                      <a:alpha val="43137"/>
                    </a:srgbClr>
                  </a:outerShdw>
                </a:effectLst>
              </a:rPr>
              <a:t>do  Evangelho  ... Conseqüentemente</a:t>
            </a:r>
          </a:p>
          <a:p>
            <a:pPr>
              <a:defRPr/>
            </a:pPr>
            <a:r>
              <a:rPr lang="pt-BR" b="1" dirty="0">
                <a:solidFill>
                  <a:schemeClr val="tx1"/>
                </a:solidFill>
                <a:effectLst>
                  <a:outerShdw blurRad="38100" dist="38100" dir="2700000" algn="tl">
                    <a:srgbClr val="000000">
                      <a:alpha val="43137"/>
                    </a:srgbClr>
                  </a:outerShdw>
                </a:effectLst>
              </a:rPr>
              <a:t>Fé  e  o ato com o qual era selado em</a:t>
            </a:r>
          </a:p>
          <a:p>
            <a:pPr>
              <a:defRPr/>
            </a:pPr>
            <a:r>
              <a:rPr lang="pt-BR" b="1" dirty="0">
                <a:solidFill>
                  <a:schemeClr val="tx1"/>
                </a:solidFill>
                <a:effectLst>
                  <a:outerShdw blurRad="38100" dist="38100" dir="2700000" algn="tl">
                    <a:srgbClr val="000000">
                      <a:alpha val="43137"/>
                    </a:srgbClr>
                  </a:outerShdw>
                </a:effectLst>
              </a:rPr>
              <a:t>forma  perfeita  com  o  batismo  </a:t>
            </a:r>
            <a:r>
              <a:rPr lang="pt-BR" b="1" dirty="0">
                <a:solidFill>
                  <a:srgbClr val="FF0000"/>
                </a:solidFill>
                <a:effectLst>
                  <a:outerShdw blurRad="38100" dist="38100" dir="2700000" algn="tl">
                    <a:srgbClr val="000000">
                      <a:alpha val="43137"/>
                    </a:srgbClr>
                  </a:outerShdw>
                </a:effectLst>
              </a:rPr>
              <a:t>“em</a:t>
            </a:r>
          </a:p>
          <a:p>
            <a:pPr>
              <a:defRPr/>
            </a:pPr>
            <a:r>
              <a:rPr lang="pt-BR" b="1" dirty="0">
                <a:solidFill>
                  <a:srgbClr val="FF0000"/>
                </a:solidFill>
                <a:effectLst>
                  <a:outerShdw blurRad="38100" dist="38100" dir="2700000" algn="tl">
                    <a:srgbClr val="000000">
                      <a:alpha val="43137"/>
                    </a:srgbClr>
                  </a:outerShdw>
                </a:effectLst>
              </a:rPr>
              <a:t>nome [pessoa] de Jesus Cristo</a:t>
            </a:r>
            <a:r>
              <a:rPr lang="pt-BR" b="1" dirty="0">
                <a:solidFill>
                  <a:schemeClr val="tx1"/>
                </a:solidFill>
                <a:effectLst>
                  <a:outerShdw blurRad="38100" dist="38100" dir="2700000" algn="tl">
                    <a:srgbClr val="000000">
                      <a:alpha val="43137"/>
                    </a:srgbClr>
                  </a:outerShdw>
                </a:effectLst>
              </a:rPr>
              <a:t>.”</a:t>
            </a:r>
          </a:p>
          <a:p>
            <a:pPr>
              <a:defRPr/>
            </a:pPr>
            <a:r>
              <a:rPr lang="pt-BR" b="1" dirty="0">
                <a:solidFill>
                  <a:schemeClr val="tx1"/>
                </a:solidFill>
                <a:effectLst>
                  <a:outerShdw blurRad="38100" dist="38100" dir="2700000" algn="tl">
                    <a:srgbClr val="000000">
                      <a:alpha val="43137"/>
                    </a:srgbClr>
                  </a:outerShdw>
                </a:effectLst>
              </a:rPr>
              <a:t>Aparece   o  que  nós  chamamos  de</a:t>
            </a:r>
          </a:p>
          <a:p>
            <a:pPr>
              <a:defRPr/>
            </a:pPr>
            <a:r>
              <a:rPr lang="pt-BR" b="1" dirty="0">
                <a:solidFill>
                  <a:schemeClr val="tx1"/>
                </a:solidFill>
                <a:effectLst>
                  <a:outerShdw blurRad="38100" dist="38100" dir="2700000" algn="tl">
                    <a:srgbClr val="000000">
                      <a:alpha val="43137"/>
                    </a:srgbClr>
                  </a:outerShdw>
                </a:effectLst>
              </a:rPr>
              <a:t>Cristãos,      que      significa      gente </a:t>
            </a:r>
          </a:p>
          <a:p>
            <a:pPr>
              <a:defRPr/>
            </a:pPr>
            <a:r>
              <a:rPr lang="pt-BR" b="1" dirty="0">
                <a:solidFill>
                  <a:schemeClr val="tx1"/>
                </a:solidFill>
                <a:effectLst>
                  <a:outerShdw blurRad="38100" dist="38100" dir="2700000" algn="tl">
                    <a:srgbClr val="000000">
                      <a:alpha val="43137"/>
                    </a:srgbClr>
                  </a:outerShdw>
                </a:effectLst>
              </a:rPr>
              <a:t>relacionada  de  especial  forma com</a:t>
            </a:r>
          </a:p>
          <a:p>
            <a:pPr>
              <a:defRPr/>
            </a:pPr>
            <a:r>
              <a:rPr lang="pt-BR" b="1" dirty="0">
                <a:solidFill>
                  <a:schemeClr val="tx1"/>
                </a:solidFill>
                <a:effectLst>
                  <a:outerShdw blurRad="38100" dist="38100" dir="2700000" algn="tl">
                    <a:srgbClr val="000000">
                      <a:alpha val="43137"/>
                    </a:srgbClr>
                  </a:outerShdw>
                </a:effectLst>
              </a:rPr>
              <a:t>Cristo.     </a:t>
            </a:r>
            <a:r>
              <a:rPr lang="pt-BR" b="1" u="sng" dirty="0">
                <a:solidFill>
                  <a:srgbClr val="C00000"/>
                </a:solidFill>
                <a:effectLst>
                  <a:outerShdw blurRad="38100" dist="38100" dir="2700000" algn="tl">
                    <a:srgbClr val="000000">
                      <a:alpha val="43137"/>
                    </a:srgbClr>
                  </a:outerShdw>
                </a:effectLst>
              </a:rPr>
              <a:t>Mais   tarde,   ‘no  nome  de </a:t>
            </a:r>
          </a:p>
          <a:p>
            <a:pPr>
              <a:defRPr/>
            </a:pPr>
            <a:r>
              <a:rPr lang="pt-BR" b="1" u="sng" dirty="0">
                <a:solidFill>
                  <a:srgbClr val="C00000"/>
                </a:solidFill>
                <a:effectLst>
                  <a:outerShdw blurRad="38100" dist="38100" dir="2700000" algn="tl">
                    <a:srgbClr val="000000">
                      <a:alpha val="43137"/>
                    </a:srgbClr>
                  </a:outerShdw>
                </a:effectLst>
              </a:rPr>
              <a:t>Jesus’  foi  elaborado  e tornou-se ‘no</a:t>
            </a:r>
          </a:p>
          <a:p>
            <a:pPr>
              <a:defRPr/>
            </a:pPr>
            <a:r>
              <a:rPr lang="pt-BR" b="1" u="sng" dirty="0">
                <a:solidFill>
                  <a:srgbClr val="C00000"/>
                </a:solidFill>
                <a:effectLst>
                  <a:outerShdw blurRad="38100" dist="38100" dir="2700000" algn="tl">
                    <a:srgbClr val="000000">
                      <a:alpha val="43137"/>
                    </a:srgbClr>
                  </a:outerShdw>
                </a:effectLst>
              </a:rPr>
              <a:t>nome  do  Pai,  do Filho e do Espírito</a:t>
            </a:r>
          </a:p>
          <a:p>
            <a:pPr>
              <a:defRPr/>
            </a:pPr>
            <a:r>
              <a:rPr lang="pt-BR" b="1" u="sng" dirty="0">
                <a:solidFill>
                  <a:srgbClr val="C00000"/>
                </a:solidFill>
                <a:effectLst>
                  <a:outerShdw blurRad="38100" dist="38100" dir="2700000" algn="tl">
                    <a:srgbClr val="000000">
                      <a:alpha val="43137"/>
                    </a:srgbClr>
                  </a:outerShdw>
                </a:effectLst>
              </a:rPr>
              <a:t>Santo’.”</a:t>
            </a:r>
          </a:p>
        </p:txBody>
      </p:sp>
      <p:pic>
        <p:nvPicPr>
          <p:cNvPr id="28676" name="Picture 5" descr="bcat5"/>
          <p:cNvPicPr>
            <a:picLocks noChangeAspect="1" noChangeArrowheads="1"/>
          </p:cNvPicPr>
          <p:nvPr/>
        </p:nvPicPr>
        <p:blipFill>
          <a:blip r:embed="rId2"/>
          <a:srcRect/>
          <a:stretch>
            <a:fillRect/>
          </a:stretch>
        </p:blipFill>
        <p:spPr bwMode="auto">
          <a:xfrm>
            <a:off x="4643438" y="214313"/>
            <a:ext cx="4286250" cy="6500812"/>
          </a:xfrm>
          <a:prstGeom prst="rect">
            <a:avLst/>
          </a:prstGeom>
          <a:noFill/>
          <a:ln w="9525">
            <a:noFill/>
            <a:miter lim="800000"/>
            <a:headEnd/>
            <a:tailEnd/>
          </a:ln>
        </p:spPr>
      </p:pic>
      <p:pic>
        <p:nvPicPr>
          <p:cNvPr id="28677" name="Picture 8" descr="seta39"/>
          <p:cNvPicPr>
            <a:picLocks noChangeAspect="1" noChangeArrowheads="1" noCrop="1"/>
          </p:cNvPicPr>
          <p:nvPr/>
        </p:nvPicPr>
        <p:blipFill>
          <a:blip r:embed="rId3"/>
          <a:srcRect/>
          <a:stretch>
            <a:fillRect/>
          </a:stretch>
        </p:blipFill>
        <p:spPr bwMode="auto">
          <a:xfrm rot="-5400000">
            <a:off x="4457700" y="1614488"/>
            <a:ext cx="43815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pt-BR"/>
          </a:p>
        </p:txBody>
      </p:sp>
      <p:pic>
        <p:nvPicPr>
          <p:cNvPr id="19459" name="Picture 5" descr="Biblia Jerusalem - Mateus 28_19"/>
          <p:cNvPicPr>
            <a:picLocks noChangeAspect="1" noChangeArrowheads="1"/>
          </p:cNvPicPr>
          <p:nvPr/>
        </p:nvPicPr>
        <p:blipFill>
          <a:blip r:embed="rId2"/>
          <a:srcRect/>
          <a:stretch>
            <a:fillRect/>
          </a:stretch>
        </p:blipFill>
        <p:spPr bwMode="auto">
          <a:xfrm>
            <a:off x="572042" y="965382"/>
            <a:ext cx="7960398" cy="5606889"/>
          </a:xfrm>
          <a:prstGeom prst="rect">
            <a:avLst/>
          </a:prstGeom>
          <a:noFill/>
          <a:ln w="76200">
            <a:solidFill>
              <a:srgbClr val="FF0000"/>
            </a:solidFill>
            <a:miter lim="800000"/>
            <a:headEnd/>
            <a:tailEnd/>
          </a:ln>
        </p:spPr>
      </p:pic>
      <p:sp>
        <p:nvSpPr>
          <p:cNvPr id="4" name="CaixaDeTexto 3"/>
          <p:cNvSpPr txBox="1"/>
          <p:nvPr/>
        </p:nvSpPr>
        <p:spPr>
          <a:xfrm>
            <a:off x="285720" y="0"/>
            <a:ext cx="8605241" cy="923330"/>
          </a:xfrm>
          <a:prstGeom prst="rect">
            <a:avLst/>
          </a:prstGeom>
          <a:noFill/>
        </p:spPr>
        <p:txBody>
          <a:bodyPr wrap="square" rtlCol="0">
            <a:spAutoFit/>
          </a:bodyPr>
          <a:lstStyle/>
          <a:p>
            <a:pPr algn="ctr"/>
            <a:r>
              <a:rPr lang="pt-BR" b="1" dirty="0" smtClean="0">
                <a:solidFill>
                  <a:schemeClr val="bg1"/>
                </a:solidFill>
                <a:effectLst>
                  <a:outerShdw blurRad="38100" dist="38100" dir="2700000" algn="tl">
                    <a:srgbClr val="000000">
                      <a:alpha val="43137"/>
                    </a:srgbClr>
                  </a:outerShdw>
                </a:effectLst>
                <a:latin typeface="Agency FB" pitchFamily="34" charset="0"/>
              </a:rPr>
              <a:t>A Bíblia de Jerusalém, uma das traduções modernas mais fiel aos originais, impressa pela Igreja Católica, no seu comentário de rodapé sobre Mateus 28:19 diz o seguinte:</a:t>
            </a:r>
            <a:endParaRPr lang="pt-BR"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pt-BR"/>
          </a:p>
        </p:txBody>
      </p:sp>
      <p:pic>
        <p:nvPicPr>
          <p:cNvPr id="20483" name="Picture 5" descr="Mateus 28_19 na BJ"/>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2531" name="Picture 2" descr="C:\Documents and Settings\Machado\Meus documentos\Apostasia generalizda na IASD\estudo sobre o batismo em nome de Jesus\7.png"/>
          <p:cNvPicPr>
            <a:picLocks noChangeAspect="1" noChangeArrowheads="1"/>
          </p:cNvPicPr>
          <p:nvPr/>
        </p:nvPicPr>
        <p:blipFill>
          <a:blip r:embed="rId2"/>
          <a:srcRect/>
          <a:stretch>
            <a:fillRect/>
          </a:stretch>
        </p:blipFill>
        <p:spPr bwMode="auto">
          <a:xfrm>
            <a:off x="928688" y="0"/>
            <a:ext cx="72866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428596" y="500042"/>
            <a:ext cx="8215370" cy="592935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Stephen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Keenan</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Doctrinal</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Cathecism</a:t>
            </a:r>
            <a:r>
              <a:rPr lang="pt-BR" sz="2000" b="1" dirty="0" smtClean="0">
                <a:solidFill>
                  <a:schemeClr val="tx1"/>
                </a:solidFill>
                <a:effectLst>
                  <a:outerShdw blurRad="38100" dist="38100" dir="2700000" algn="tl">
                    <a:srgbClr val="000000">
                      <a:alpha val="43137"/>
                    </a:srgbClr>
                  </a:outerShdw>
                </a:effectLst>
                <a:latin typeface="Agency FB" pitchFamily="34" charset="0"/>
              </a:rPr>
              <a:t>, 3º ed., p. 101, 174, 351:</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a:t>
            </a:r>
            <a:r>
              <a:rPr lang="pt-BR" sz="2000" b="1" dirty="0" smtClean="0">
                <a:solidFill>
                  <a:srgbClr val="FF0000"/>
                </a:solidFill>
                <a:effectLst>
                  <a:outerShdw blurRad="38100" dist="38100" dir="2700000" algn="tl">
                    <a:srgbClr val="000000">
                      <a:alpha val="43137"/>
                    </a:srgbClr>
                  </a:outerShdw>
                </a:effectLst>
                <a:latin typeface="Agency FB" pitchFamily="34" charset="0"/>
              </a:rPr>
              <a:t>Pergunta</a:t>
            </a:r>
            <a:r>
              <a:rPr lang="pt-BR" sz="2000" b="1" dirty="0" smtClean="0">
                <a:solidFill>
                  <a:schemeClr val="tx1"/>
                </a:solidFill>
                <a:effectLst>
                  <a:outerShdw blurRad="38100" dist="38100" dir="2700000" algn="tl">
                    <a:srgbClr val="000000">
                      <a:alpha val="43137"/>
                    </a:srgbClr>
                  </a:outerShdw>
                </a:effectLst>
                <a:latin typeface="Agency FB" pitchFamily="34" charset="0"/>
              </a:rPr>
              <a:t>: Tendes qualquer outra maneira de provar que a Igreja tem poder de instituir festas por preceito?</a:t>
            </a:r>
          </a:p>
          <a:p>
            <a:pPr algn="ctr"/>
            <a:r>
              <a:rPr lang="pt-BR" sz="2000" b="1" dirty="0" smtClean="0">
                <a:solidFill>
                  <a:srgbClr val="FF0000"/>
                </a:solidFill>
                <a:effectLst>
                  <a:outerShdw blurRad="38100" dist="38100" dir="2700000" algn="tl">
                    <a:srgbClr val="000000">
                      <a:alpha val="43137"/>
                    </a:srgbClr>
                  </a:outerShdw>
                </a:effectLst>
                <a:latin typeface="Agency FB" pitchFamily="34" charset="0"/>
              </a:rPr>
              <a:t>Resposta:</a:t>
            </a:r>
            <a:r>
              <a:rPr lang="pt-BR" sz="2000" b="1" dirty="0" smtClean="0">
                <a:solidFill>
                  <a:schemeClr val="tx1"/>
                </a:solidFill>
                <a:effectLst>
                  <a:outerShdw blurRad="38100" dist="38100" dir="2700000" algn="tl">
                    <a:srgbClr val="000000">
                      <a:alpha val="43137"/>
                    </a:srgbClr>
                  </a:outerShdw>
                </a:effectLst>
                <a:latin typeface="Agency FB" pitchFamily="34" charset="0"/>
              </a:rPr>
              <a:t> Não tivesse ela esse poder, e não poderia haver feito aquilo em que concordam todos os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religionistas</a:t>
            </a:r>
            <a:r>
              <a:rPr lang="pt-BR" sz="2000" b="1" dirty="0" smtClean="0">
                <a:solidFill>
                  <a:schemeClr val="tx1"/>
                </a:solidFill>
                <a:effectLst>
                  <a:outerShdw blurRad="38100" dist="38100" dir="2700000" algn="tl">
                    <a:srgbClr val="000000">
                      <a:alpha val="43137"/>
                    </a:srgbClr>
                  </a:outerShdw>
                </a:effectLst>
                <a:latin typeface="Agency FB" pitchFamily="34" charset="0"/>
              </a:rPr>
              <a:t> modernos – </a:t>
            </a:r>
            <a:r>
              <a:rPr lang="pt-BR" sz="2000" b="1" dirty="0" smtClean="0">
                <a:solidFill>
                  <a:srgbClr val="FF0000"/>
                </a:solidFill>
                <a:effectLst>
                  <a:outerShdw blurRad="38100" dist="38100" dir="2700000" algn="tl">
                    <a:srgbClr val="000000">
                      <a:alpha val="43137"/>
                    </a:srgbClr>
                  </a:outerShdw>
                </a:effectLst>
                <a:latin typeface="Agency FB" pitchFamily="34" charset="0"/>
              </a:rPr>
              <a:t>não poderia haver substituído a observância do sábado do sétimo dia da semana, pela do domingo, o primeiro dia para cuja mudança </a:t>
            </a:r>
            <a:r>
              <a:rPr lang="pt-BR" sz="2000" b="1" u="sng" dirty="0" smtClean="0">
                <a:solidFill>
                  <a:srgbClr val="FF0000"/>
                </a:solidFill>
                <a:effectLst>
                  <a:outerShdw blurRad="38100" dist="38100" dir="2700000" algn="tl">
                    <a:srgbClr val="000000">
                      <a:alpha val="43137"/>
                    </a:srgbClr>
                  </a:outerShdw>
                </a:effectLst>
                <a:latin typeface="Agency FB" pitchFamily="34" charset="0"/>
              </a:rPr>
              <a:t>não há autoridade </a:t>
            </a:r>
            <a:r>
              <a:rPr lang="pt-BR" sz="2000" b="1" u="sng" dirty="0" err="1" smtClean="0">
                <a:solidFill>
                  <a:srgbClr val="FF0000"/>
                </a:solidFill>
                <a:effectLst>
                  <a:outerShdw blurRad="38100" dist="38100" dir="2700000" algn="tl">
                    <a:srgbClr val="000000">
                      <a:alpha val="43137"/>
                    </a:srgbClr>
                  </a:outerShdw>
                </a:effectLst>
                <a:latin typeface="Agency FB" pitchFamily="34" charset="0"/>
              </a:rPr>
              <a:t>escriturística</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p>
          <a:p>
            <a:pPr algn="ctr"/>
            <a:r>
              <a:rPr lang="pt-BR" sz="2000" b="1" dirty="0" smtClean="0">
                <a:solidFill>
                  <a:srgbClr val="FF0000"/>
                </a:solidFill>
                <a:effectLst>
                  <a:outerShdw blurRad="38100" dist="38100" dir="2700000" algn="tl">
                    <a:srgbClr val="000000">
                      <a:alpha val="43137"/>
                    </a:srgbClr>
                  </a:outerShdw>
                </a:effectLst>
                <a:latin typeface="Agency FB" pitchFamily="34" charset="0"/>
              </a:rPr>
              <a:t>Pergunta</a:t>
            </a:r>
            <a:r>
              <a:rPr lang="pt-BR" sz="2000" b="1" dirty="0" smtClean="0">
                <a:solidFill>
                  <a:schemeClr val="tx1"/>
                </a:solidFill>
                <a:effectLst>
                  <a:outerShdw blurRad="38100" dist="38100" dir="2700000" algn="tl">
                    <a:srgbClr val="000000">
                      <a:alpha val="43137"/>
                    </a:srgbClr>
                  </a:outerShdw>
                </a:effectLst>
                <a:latin typeface="Agency FB" pitchFamily="34" charset="0"/>
              </a:rPr>
              <a:t>: Observam vocês outras verdades necessárias ensinadas pela Igreja, não claramente estabelecida nas Escrituras?</a:t>
            </a:r>
          </a:p>
          <a:p>
            <a:pPr algn="ctr"/>
            <a:r>
              <a:rPr lang="pt-BR" sz="2000" b="1" dirty="0" smtClean="0">
                <a:solidFill>
                  <a:srgbClr val="FF0000"/>
                </a:solidFill>
                <a:effectLst>
                  <a:outerShdw blurRad="38100" dist="38100" dir="2700000" algn="tl">
                    <a:srgbClr val="000000">
                      <a:alpha val="43137"/>
                    </a:srgbClr>
                  </a:outerShdw>
                </a:effectLst>
                <a:latin typeface="Agency FB" pitchFamily="34" charset="0"/>
              </a:rPr>
              <a:t>Resposta:</a:t>
            </a:r>
            <a:r>
              <a:rPr lang="pt-BR" sz="2000" b="1" dirty="0" smtClean="0">
                <a:solidFill>
                  <a:schemeClr val="tx1"/>
                </a:solidFill>
                <a:effectLst>
                  <a:outerShdw blurRad="38100" dist="38100" dir="2700000" algn="tl">
                    <a:srgbClr val="000000">
                      <a:alpha val="43137"/>
                    </a:srgbClr>
                  </a:outerShdw>
                </a:effectLst>
                <a:latin typeface="Agency FB" pitchFamily="34" charset="0"/>
              </a:rPr>
              <a:t> </a:t>
            </a:r>
            <a:r>
              <a:rPr lang="pt-BR" sz="2000" b="1" u="sng" dirty="0" smtClean="0">
                <a:solidFill>
                  <a:srgbClr val="FF0000"/>
                </a:solidFill>
                <a:effectLst>
                  <a:outerShdw blurRad="38100" dist="38100" dir="2700000" algn="tl">
                    <a:srgbClr val="000000">
                      <a:alpha val="43137"/>
                    </a:srgbClr>
                  </a:outerShdw>
                </a:effectLst>
                <a:latin typeface="Agency FB" pitchFamily="34" charset="0"/>
              </a:rPr>
              <a:t>A doutrina da Trindade</a:t>
            </a:r>
            <a:r>
              <a:rPr lang="pt-BR" sz="2000" b="1" dirty="0" smtClean="0">
                <a:solidFill>
                  <a:schemeClr val="tx1"/>
                </a:solidFill>
                <a:effectLst>
                  <a:outerShdw blurRad="38100" dist="38100" dir="2700000" algn="tl">
                    <a:srgbClr val="000000">
                      <a:alpha val="43137"/>
                    </a:srgbClr>
                  </a:outerShdw>
                </a:effectLst>
                <a:latin typeface="Agency FB" pitchFamily="34" charset="0"/>
              </a:rPr>
              <a:t>.  O conhecimento dessa doutrina é certamente necessário a salvação, </a:t>
            </a:r>
            <a:r>
              <a:rPr lang="pt-BR" sz="2000" b="1" u="sng" dirty="0" smtClean="0">
                <a:solidFill>
                  <a:srgbClr val="FF0000"/>
                </a:solidFill>
                <a:effectLst>
                  <a:outerShdw blurRad="38100" dist="38100" dir="2700000" algn="tl">
                    <a:srgbClr val="000000">
                      <a:alpha val="43137"/>
                    </a:srgbClr>
                  </a:outerShdw>
                </a:effectLst>
                <a:latin typeface="Agency FB" pitchFamily="34" charset="0"/>
              </a:rPr>
              <a:t>mas não está em forma específica e explicita nas Escrituras</a:t>
            </a:r>
            <a:r>
              <a:rPr lang="pt-BR" sz="2000" b="1" dirty="0" smtClean="0">
                <a:solidFill>
                  <a:schemeClr val="tx1"/>
                </a:solidFill>
                <a:effectLst>
                  <a:outerShdw blurRad="38100" dist="38100" dir="2700000" algn="tl">
                    <a:srgbClr val="000000">
                      <a:alpha val="43137"/>
                    </a:srgbClr>
                  </a:outerShdw>
                </a:effectLst>
                <a:latin typeface="Agency FB" pitchFamily="34" charset="0"/>
              </a:rPr>
              <a:t>, o sentido protestante de interpretação privada.”</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357158" y="214290"/>
            <a:ext cx="8429684" cy="6286544"/>
          </a:xfrm>
          <a:prstGeom prst="rect">
            <a:avLst/>
          </a:prstGeom>
          <a:solidFill>
            <a:schemeClr val="accent6">
              <a:lumMod val="20000"/>
              <a:lumOff val="8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b="1" dirty="0" smtClean="0">
              <a:solidFill>
                <a:schemeClr val="tx1"/>
              </a:solidFill>
              <a:effectLst>
                <a:outerShdw blurRad="38100" dist="38100" dir="2700000" algn="tl">
                  <a:srgbClr val="000000">
                    <a:alpha val="43137"/>
                  </a:srgbClr>
                </a:outerShdw>
              </a:effectLst>
            </a:endParaRPr>
          </a:p>
          <a:p>
            <a:pPr algn="ctr"/>
            <a:endParaRPr lang="pt-BR" sz="3200" b="1" dirty="0" smtClean="0">
              <a:solidFill>
                <a:schemeClr val="tx1"/>
              </a:solidFill>
              <a:effectLst>
                <a:outerShdw blurRad="38100" dist="38100" dir="2700000" algn="tl">
                  <a:srgbClr val="000000">
                    <a:alpha val="43137"/>
                  </a:srgbClr>
                </a:outerShdw>
              </a:effectLst>
            </a:endParaRPr>
          </a:p>
          <a:p>
            <a:pPr algn="ctr"/>
            <a:endParaRPr lang="pt-BR" sz="3200" b="1" dirty="0">
              <a:solidFill>
                <a:schemeClr val="tx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a:stretch>
            <a:fillRect/>
          </a:stretch>
        </p:blipFill>
        <p:spPr bwMode="auto">
          <a:xfrm>
            <a:off x="500034" y="357166"/>
            <a:ext cx="8072494"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QUE É O BATISMO?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batismo significa  a morte de Cristo por nós: </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BATISMO = SUBMERGIR = MORTE</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a:t>
            </a:r>
            <a:r>
              <a:rPr lang="pt-BR" sz="2000" b="1" u="sng" dirty="0" smtClean="0">
                <a:solidFill>
                  <a:srgbClr val="FFFF00"/>
                </a:solidFill>
                <a:effectLst>
                  <a:outerShdw blurRad="38100" dist="38100" dir="2700000" algn="tl">
                    <a:srgbClr val="000000">
                      <a:alpha val="43137"/>
                    </a:srgbClr>
                  </a:outerShdw>
                </a:effectLst>
                <a:latin typeface="Agency FB" pitchFamily="34" charset="0"/>
              </a:rPr>
              <a:t>Ou não sabeis que todos quantos foram batizados em Jesus Cristo fomos batizados na sua morte?  </a:t>
            </a:r>
            <a:r>
              <a:rPr lang="pt-BR" sz="2000" b="1" dirty="0" smtClean="0">
                <a:solidFill>
                  <a:schemeClr val="bg1"/>
                </a:solidFill>
                <a:effectLst>
                  <a:outerShdw blurRad="38100" dist="38100" dir="2700000" algn="tl">
                    <a:srgbClr val="000000">
                      <a:alpha val="43137"/>
                    </a:srgbClr>
                  </a:outerShdw>
                </a:effectLst>
                <a:latin typeface="Agency FB" pitchFamily="34" charset="0"/>
              </a:rPr>
              <a:t>De sorte </a:t>
            </a:r>
            <a:r>
              <a:rPr lang="pt-BR" sz="2000" b="1" dirty="0" smtClean="0">
                <a:solidFill>
                  <a:srgbClr val="FFFF00"/>
                </a:solidFill>
                <a:effectLst>
                  <a:outerShdw blurRad="38100" dist="38100" dir="2700000" algn="tl">
                    <a:srgbClr val="000000">
                      <a:alpha val="43137"/>
                    </a:srgbClr>
                  </a:outerShdw>
                </a:effectLst>
                <a:latin typeface="Agency FB" pitchFamily="34" charset="0"/>
              </a:rPr>
              <a:t>que fomos sepultados com ele pelo batismo na morte</a:t>
            </a:r>
            <a:r>
              <a:rPr lang="pt-BR" sz="2000" b="1" dirty="0" smtClean="0">
                <a:solidFill>
                  <a:schemeClr val="bg1"/>
                </a:solidFill>
                <a:effectLst>
                  <a:outerShdw blurRad="38100" dist="38100" dir="2700000" algn="tl">
                    <a:srgbClr val="000000">
                      <a:alpha val="43137"/>
                    </a:srgbClr>
                  </a:outerShdw>
                </a:effectLst>
                <a:latin typeface="Agency FB" pitchFamily="34" charset="0"/>
              </a:rPr>
              <a:t>; para que, como </a:t>
            </a:r>
            <a:r>
              <a:rPr lang="pt-BR" sz="2000" b="1" dirty="0" smtClean="0">
                <a:solidFill>
                  <a:srgbClr val="FFFF00"/>
                </a:solidFill>
                <a:effectLst>
                  <a:outerShdw blurRad="38100" dist="38100" dir="2700000" algn="tl">
                    <a:srgbClr val="000000">
                      <a:alpha val="43137"/>
                    </a:srgbClr>
                  </a:outerShdw>
                </a:effectLst>
                <a:latin typeface="Agency FB" pitchFamily="34" charset="0"/>
              </a:rPr>
              <a:t>Cristo foi ressuscitado dentre os mortos </a:t>
            </a:r>
            <a:r>
              <a:rPr lang="pt-BR" sz="2000" b="1" u="sng" dirty="0" smtClean="0">
                <a:solidFill>
                  <a:srgbClr val="FFFF00"/>
                </a:solidFill>
                <a:effectLst>
                  <a:outerShdw blurRad="38100" dist="38100" dir="2700000" algn="tl">
                    <a:srgbClr val="000000">
                      <a:alpha val="43137"/>
                    </a:srgbClr>
                  </a:outerShdw>
                </a:effectLst>
                <a:latin typeface="Agency FB" pitchFamily="34" charset="0"/>
              </a:rPr>
              <a:t>pela glória do Pai</a:t>
            </a:r>
            <a:r>
              <a:rPr lang="pt-BR" sz="2000" b="1" dirty="0" smtClean="0">
                <a:solidFill>
                  <a:schemeClr val="bg1"/>
                </a:solidFill>
                <a:effectLst>
                  <a:outerShdw blurRad="38100" dist="38100" dir="2700000" algn="tl">
                    <a:srgbClr val="000000">
                      <a:alpha val="43137"/>
                    </a:srgbClr>
                  </a:outerShdw>
                </a:effectLst>
                <a:latin typeface="Agency FB" pitchFamily="34" charset="0"/>
              </a:rPr>
              <a:t>, assim andemos nós também em novidade de vida.  Porque, se fomos plantados juntamente com ele na semelhança da sua morte, também o seremos na da sua ressurreição; Sabendo isto, que o nosso homem velho foi com ele crucificado, para que o corpo do pecado seja desfeito, para que não sirvamos mais ao pecado.  Porque aquele que está morto está justificado do pecado.  Ora, se já morremos com Cristo, cremos que também com ele viveremos; Sabendo que, tendo sido Cristo ressuscitado dentre os mortos, já não morre; a morte não mais tem domínio sobre ele.  Pois, quando a ter morrido, de uma vez morreu para o pecado; mas, quanto a viver, vive para Deus.  Assim também vós considerai-vos certamente morto para o pecado, mas vivos para Deus em Cristo Jesus nosso Senhor.”</a:t>
            </a: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Romanos 6:03-11</a:t>
            </a:r>
            <a:endParaRPr lang="pt-BR" sz="20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357158" y="357166"/>
            <a:ext cx="8286808" cy="128588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Enciclopédia Católica de 1913, Vol. 2, p. 365</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“Aqui o Católico reconhece </a:t>
            </a:r>
            <a:r>
              <a:rPr lang="pt-BR" sz="2000" b="1" dirty="0" smtClean="0">
                <a:solidFill>
                  <a:srgbClr val="FF0000"/>
                </a:solidFill>
                <a:effectLst>
                  <a:outerShdw blurRad="38100" dist="38100" dir="2700000" algn="tl">
                    <a:srgbClr val="000000">
                      <a:alpha val="43137"/>
                    </a:srgbClr>
                  </a:outerShdw>
                </a:effectLst>
                <a:latin typeface="Agency FB" pitchFamily="34" charset="0"/>
              </a:rPr>
              <a:t>que o batismo foi mudado </a:t>
            </a:r>
            <a:r>
              <a:rPr lang="pt-BR" sz="2000" b="1" dirty="0" smtClean="0">
                <a:solidFill>
                  <a:schemeClr val="tx1"/>
                </a:solidFill>
                <a:effectLst>
                  <a:outerShdw blurRad="38100" dist="38100" dir="2700000" algn="tl">
                    <a:srgbClr val="000000">
                      <a:alpha val="43137"/>
                    </a:srgbClr>
                  </a:outerShdw>
                </a:effectLst>
                <a:latin typeface="Agency FB" pitchFamily="34" charset="0"/>
              </a:rPr>
              <a:t>pela Igreja Católica.”</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4" name="Retângulo 3"/>
          <p:cNvSpPr/>
          <p:nvPr/>
        </p:nvSpPr>
        <p:spPr>
          <a:xfrm>
            <a:off x="357158" y="2000240"/>
            <a:ext cx="8286808" cy="1500198"/>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Enciclopédia Católica, Vol. 8</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“Justino Mártir foi um dos primeiros padres da Igreja Católica Romana que </a:t>
            </a:r>
            <a:r>
              <a:rPr lang="pt-BR" sz="2000" b="1" dirty="0" smtClean="0">
                <a:solidFill>
                  <a:srgbClr val="FF0000"/>
                </a:solidFill>
                <a:effectLst>
                  <a:outerShdw blurRad="38100" dist="38100" dir="2700000" algn="tl">
                    <a:srgbClr val="000000">
                      <a:alpha val="43137"/>
                    </a:srgbClr>
                  </a:outerShdw>
                </a:effectLst>
                <a:latin typeface="Agency FB" pitchFamily="34" charset="0"/>
              </a:rPr>
              <a:t>ajudou a modificar o antigo batismo de “em Nome de Jesus Cristo” para os títulos de “Pai, Filho e Espírito Santo</a:t>
            </a:r>
            <a:r>
              <a:rPr lang="pt-BR" sz="2000" b="1" dirty="0" smtClean="0">
                <a:solidFill>
                  <a:schemeClr val="tx1"/>
                </a:solidFill>
                <a:effectLst>
                  <a:outerShdw blurRad="38100" dist="38100" dir="2700000" algn="tl">
                    <a:srgbClr val="000000">
                      <a:alpha val="43137"/>
                    </a:srgbClr>
                  </a:outerShdw>
                </a:effectLst>
                <a:latin typeface="Agency FB" pitchFamily="34" charset="0"/>
              </a:rPr>
              <a:t>.””</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5" name="Retângulo 4"/>
          <p:cNvSpPr/>
          <p:nvPr/>
        </p:nvSpPr>
        <p:spPr>
          <a:xfrm>
            <a:off x="357158" y="3786190"/>
            <a:ext cx="8286808" cy="128588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err="1" smtClean="0"/>
              <a:t>E</a:t>
            </a:r>
            <a:r>
              <a:rPr lang="pt-BR" sz="2000" b="1" dirty="0" err="1" smtClean="0">
                <a:solidFill>
                  <a:schemeClr val="tx1"/>
                </a:solidFill>
                <a:effectLst>
                  <a:outerShdw blurRad="38100" dist="38100" dir="2700000" algn="tl">
                    <a:srgbClr val="000000">
                      <a:alpha val="43137"/>
                    </a:srgbClr>
                  </a:outerShdw>
                </a:effectLst>
                <a:latin typeface="Agency FB" pitchFamily="34" charset="0"/>
              </a:rPr>
              <a:t>Enciclopédia</a:t>
            </a:r>
            <a:r>
              <a:rPr lang="pt-BR" sz="2000" b="1" dirty="0" smtClean="0">
                <a:solidFill>
                  <a:schemeClr val="tx1"/>
                </a:solidFill>
                <a:effectLst>
                  <a:outerShdw blurRad="38100" dist="38100" dir="2700000" algn="tl">
                    <a:srgbClr val="000000">
                      <a:alpha val="43137"/>
                    </a:srgbClr>
                  </a:outerShdw>
                </a:effectLst>
                <a:latin typeface="Agency FB" pitchFamily="34" charset="0"/>
              </a:rPr>
              <a:t> Católica, 1967, ed. 2, Vol. 2, p. 56</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“Uma referencia explícita </a:t>
            </a:r>
            <a:r>
              <a:rPr lang="pt-BR" sz="2000" b="1" dirty="0" smtClean="0">
                <a:solidFill>
                  <a:srgbClr val="FF0000"/>
                </a:solidFill>
                <a:effectLst>
                  <a:outerShdw blurRad="38100" dist="38100" dir="2700000" algn="tl">
                    <a:srgbClr val="000000">
                      <a:alpha val="43137"/>
                    </a:srgbClr>
                  </a:outerShdw>
                </a:effectLst>
                <a:latin typeface="Agency FB" pitchFamily="34" charset="0"/>
              </a:rPr>
              <a:t>da forma trinitária batismal não </a:t>
            </a:r>
            <a:r>
              <a:rPr lang="pt-BR" sz="2000" b="1" dirty="0" smtClean="0">
                <a:solidFill>
                  <a:schemeClr val="tx1"/>
                </a:solidFill>
                <a:effectLst>
                  <a:outerShdw blurRad="38100" dist="38100" dir="2700000" algn="tl">
                    <a:srgbClr val="000000">
                      <a:alpha val="43137"/>
                    </a:srgbClr>
                  </a:outerShdw>
                </a:effectLst>
                <a:latin typeface="Agency FB" pitchFamily="34" charset="0"/>
              </a:rPr>
              <a:t>é encontrada nos primeiros séculos.”</a:t>
            </a:r>
            <a:endParaRPr lang="pt-BR" sz="1600" dirty="0"/>
          </a:p>
        </p:txBody>
      </p:sp>
      <p:sp>
        <p:nvSpPr>
          <p:cNvPr id="6" name="Retângulo 5"/>
          <p:cNvSpPr/>
          <p:nvPr/>
        </p:nvSpPr>
        <p:spPr>
          <a:xfrm>
            <a:off x="357158" y="5357826"/>
            <a:ext cx="8286808" cy="128588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Enciclopédia Britânica, 11º Edição, vol. 3, p. 365-366</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a:t>
            </a:r>
            <a:r>
              <a:rPr lang="pt-BR" sz="2000" b="1" dirty="0" smtClean="0">
                <a:solidFill>
                  <a:srgbClr val="FF0000"/>
                </a:solidFill>
                <a:effectLst>
                  <a:outerShdw blurRad="38100" dist="38100" dir="2700000" algn="tl">
                    <a:srgbClr val="000000">
                      <a:alpha val="43137"/>
                    </a:srgbClr>
                  </a:outerShdw>
                </a:effectLst>
                <a:latin typeface="Agency FB" pitchFamily="34" charset="0"/>
              </a:rPr>
              <a:t>A fórmula batismal foi mudada </a:t>
            </a:r>
            <a:r>
              <a:rPr lang="pt-BR" sz="2000" b="1" dirty="0" smtClean="0">
                <a:solidFill>
                  <a:schemeClr val="tx1"/>
                </a:solidFill>
                <a:effectLst>
                  <a:outerShdw blurRad="38100" dist="38100" dir="2700000" algn="tl">
                    <a:srgbClr val="000000">
                      <a:alpha val="43137"/>
                    </a:srgbClr>
                  </a:outerShdw>
                </a:effectLst>
                <a:latin typeface="Agency FB" pitchFamily="34" charset="0"/>
              </a:rPr>
              <a:t>do nome de Jesus Cristo para as palavras Pai, Filho e Espírito Santo </a:t>
            </a:r>
            <a:r>
              <a:rPr lang="pt-BR" sz="2000" b="1" dirty="0" smtClean="0">
                <a:solidFill>
                  <a:srgbClr val="FF0000"/>
                </a:solidFill>
                <a:effectLst>
                  <a:outerShdw blurRad="38100" dist="38100" dir="2700000" algn="tl">
                    <a:srgbClr val="000000">
                      <a:alpha val="43137"/>
                    </a:srgbClr>
                  </a:outerShdw>
                </a:effectLst>
                <a:latin typeface="Agency FB" pitchFamily="34" charset="0"/>
              </a:rPr>
              <a:t>pela Igreja católica no 2º Século</a:t>
            </a:r>
            <a:r>
              <a:rPr lang="pt-BR" sz="2000" b="1" dirty="0" smtClean="0">
                <a:solidFill>
                  <a:schemeClr val="tx1"/>
                </a:solidFill>
                <a:effectLst>
                  <a:outerShdw blurRad="38100" dist="38100" dir="2700000" algn="tl">
                    <a:srgbClr val="000000">
                      <a:alpha val="43137"/>
                    </a:srgbClr>
                  </a:outerShdw>
                </a:effectLst>
                <a:latin typeface="Agency FB" pitchFamily="34" charset="0"/>
              </a:rPr>
              <a:t>.”</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357158" y="428604"/>
            <a:ext cx="8358246" cy="135732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Enciclopédia da Religião –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Canney</a:t>
            </a:r>
            <a:r>
              <a:rPr lang="pt-BR" sz="2000" b="1" dirty="0" smtClean="0">
                <a:solidFill>
                  <a:schemeClr val="tx1"/>
                </a:solidFill>
                <a:effectLst>
                  <a:outerShdw blurRad="38100" dist="38100" dir="2700000" algn="tl">
                    <a:srgbClr val="000000">
                      <a:alpha val="43137"/>
                    </a:srgbClr>
                  </a:outerShdw>
                </a:effectLst>
                <a:latin typeface="Agency FB" pitchFamily="34" charset="0"/>
              </a:rPr>
              <a:t>, p. 53</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a:t>
            </a:r>
            <a:r>
              <a:rPr lang="pt-BR" sz="2000" b="1" dirty="0" smtClean="0">
                <a:solidFill>
                  <a:srgbClr val="FF0000"/>
                </a:solidFill>
                <a:effectLst>
                  <a:outerShdw blurRad="38100" dist="38100" dir="2700000" algn="tl">
                    <a:srgbClr val="000000">
                      <a:alpha val="43137"/>
                    </a:srgbClr>
                  </a:outerShdw>
                </a:effectLst>
                <a:latin typeface="Agency FB" pitchFamily="34" charset="0"/>
              </a:rPr>
              <a:t>A religião primitiva sempre batizava em Nome do Senhor Jesus </a:t>
            </a:r>
            <a:r>
              <a:rPr lang="pt-BR" sz="2000" b="1" dirty="0" smtClean="0">
                <a:solidFill>
                  <a:schemeClr val="tx1"/>
                </a:solidFill>
                <a:effectLst>
                  <a:outerShdw blurRad="38100" dist="38100" dir="2700000" algn="tl">
                    <a:srgbClr val="000000">
                      <a:alpha val="43137"/>
                    </a:srgbClr>
                  </a:outerShdw>
                </a:effectLst>
                <a:latin typeface="Agency FB" pitchFamily="34" charset="0"/>
              </a:rPr>
              <a:t>até o desenvolvimento da doutrina da trindade no 2º Século.”</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
        <p:nvSpPr>
          <p:cNvPr id="4" name="Retângulo 3"/>
          <p:cNvSpPr/>
          <p:nvPr/>
        </p:nvSpPr>
        <p:spPr>
          <a:xfrm>
            <a:off x="357158" y="2285992"/>
            <a:ext cx="8358246" cy="4000528"/>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Enciclopédia da Religião –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Hastings</a:t>
            </a:r>
            <a:r>
              <a:rPr lang="pt-BR" sz="2000" b="1" dirty="0" smtClean="0">
                <a:solidFill>
                  <a:schemeClr val="tx1"/>
                </a:solidFill>
                <a:effectLst>
                  <a:outerShdw blurRad="38100" dist="38100" dir="2700000" algn="tl">
                    <a:srgbClr val="000000">
                      <a:alpha val="43137"/>
                    </a:srgbClr>
                  </a:outerShdw>
                </a:effectLst>
                <a:latin typeface="Agency FB" pitchFamily="34" charset="0"/>
              </a:rPr>
              <a:t>, Vol. 2, p. 389</a:t>
            </a: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“O batismo cristão era administrado usando o nome de Jesus.  </a:t>
            </a:r>
            <a:r>
              <a:rPr lang="pt-BR" sz="2000" b="1" dirty="0" smtClean="0">
                <a:solidFill>
                  <a:srgbClr val="FF0000"/>
                </a:solidFill>
                <a:effectLst>
                  <a:outerShdw blurRad="38100" dist="38100" dir="2700000" algn="tl">
                    <a:srgbClr val="000000">
                      <a:alpha val="43137"/>
                    </a:srgbClr>
                  </a:outerShdw>
                </a:effectLst>
                <a:latin typeface="Agency FB" pitchFamily="34" charset="0"/>
              </a:rPr>
              <a:t>O uso da fórmula trinitariana de nenhuma forma foi sugerida pela história da igreja primitiva</a:t>
            </a:r>
            <a:r>
              <a:rPr lang="pt-BR" sz="2000" b="1" dirty="0" smtClean="0">
                <a:solidFill>
                  <a:schemeClr val="tx1"/>
                </a:solidFill>
                <a:effectLst>
                  <a:outerShdw blurRad="38100" dist="38100" dir="2700000" algn="tl">
                    <a:srgbClr val="000000">
                      <a:alpha val="43137"/>
                    </a:srgbClr>
                  </a:outerShdw>
                </a:effectLst>
                <a:latin typeface="Agency FB" pitchFamily="34" charset="0"/>
              </a:rPr>
              <a:t>; o batismo foi </a:t>
            </a:r>
            <a:r>
              <a:rPr lang="pt-BR" sz="2000" b="1" dirty="0" smtClean="0">
                <a:solidFill>
                  <a:srgbClr val="FF0000"/>
                </a:solidFill>
                <a:effectLst>
                  <a:outerShdw blurRad="38100" dist="38100" dir="2700000" algn="tl">
                    <a:srgbClr val="000000">
                      <a:alpha val="43137"/>
                    </a:srgbClr>
                  </a:outerShdw>
                </a:effectLst>
                <a:latin typeface="Agency FB" pitchFamily="34" charset="0"/>
              </a:rPr>
              <a:t>sempre em Nome do Senhor Jesus </a:t>
            </a:r>
            <a:r>
              <a:rPr lang="pt-BR" sz="2000" b="1" dirty="0" smtClean="0">
                <a:solidFill>
                  <a:schemeClr val="tx1"/>
                </a:solidFill>
                <a:effectLst>
                  <a:outerShdw blurRad="38100" dist="38100" dir="2700000" algn="tl">
                    <a:srgbClr val="000000">
                      <a:alpha val="43137"/>
                    </a:srgbClr>
                  </a:outerShdw>
                </a:effectLst>
                <a:latin typeface="Agency FB" pitchFamily="34" charset="0"/>
              </a:rPr>
              <a:t>até o tempo do mártir Justino quando a fórmula da trindade foi usada.”</a:t>
            </a:r>
          </a:p>
          <a:p>
            <a:pPr algn="ctr"/>
            <a:endParaRPr lang="pt-BR" sz="2000" b="1" dirty="0" smtClean="0">
              <a:solidFill>
                <a:schemeClr val="tx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tx1"/>
                </a:solidFill>
                <a:effectLst>
                  <a:outerShdw blurRad="38100" dist="38100" dir="2700000" algn="tl">
                    <a:srgbClr val="000000">
                      <a:alpha val="43137"/>
                    </a:srgbClr>
                  </a:outerShdw>
                </a:effectLst>
                <a:latin typeface="Agency FB" pitchFamily="34" charset="0"/>
              </a:rPr>
              <a:t>Na página 377, do Vol. 2, </a:t>
            </a:r>
            <a:r>
              <a:rPr lang="pt-BR" sz="2000" b="1" dirty="0" err="1" smtClean="0">
                <a:solidFill>
                  <a:schemeClr val="tx1"/>
                </a:solidFill>
                <a:effectLst>
                  <a:outerShdw blurRad="38100" dist="38100" dir="2700000" algn="tl">
                    <a:srgbClr val="000000">
                      <a:alpha val="43137"/>
                    </a:srgbClr>
                  </a:outerShdw>
                </a:effectLst>
                <a:latin typeface="Agency FB" pitchFamily="34" charset="0"/>
              </a:rPr>
              <a:t>Hastings</a:t>
            </a:r>
            <a:r>
              <a:rPr lang="pt-BR" sz="2000" b="1" dirty="0" smtClean="0">
                <a:solidFill>
                  <a:schemeClr val="tx1"/>
                </a:solidFill>
                <a:effectLst>
                  <a:outerShdw blurRad="38100" dist="38100" dir="2700000" algn="tl">
                    <a:srgbClr val="000000">
                      <a:alpha val="43137"/>
                    </a:srgbClr>
                  </a:outerShdw>
                </a:effectLst>
                <a:latin typeface="Agency FB" pitchFamily="34" charset="0"/>
              </a:rPr>
              <a:t> comentando Atos 3:28, diz: “Nome é o antigo sinônimo de pessoa.  Pagamento foi sempre feito em nome de alguma pessoal, referido-se a propriedade.  </a:t>
            </a:r>
            <a:r>
              <a:rPr lang="pt-BR" sz="2000" b="1" dirty="0" smtClean="0">
                <a:solidFill>
                  <a:srgbClr val="FF0000"/>
                </a:solidFill>
                <a:effectLst>
                  <a:outerShdw blurRad="38100" dist="38100" dir="2700000" algn="tl">
                    <a:srgbClr val="000000">
                      <a:alpha val="43137"/>
                    </a:srgbClr>
                  </a:outerShdw>
                </a:effectLst>
                <a:latin typeface="Agency FB" pitchFamily="34" charset="0"/>
              </a:rPr>
              <a:t>Portanto alguém batizado em nome de Jesus torna-se sua propriedade pessoal</a:t>
            </a:r>
            <a:r>
              <a:rPr lang="pt-BR" sz="2000" b="1" dirty="0" smtClean="0">
                <a:solidFill>
                  <a:schemeClr val="tx1"/>
                </a:solidFill>
                <a:effectLst>
                  <a:outerShdw blurRad="38100" dist="38100" dir="2700000" algn="tl">
                    <a:srgbClr val="000000">
                      <a:alpha val="43137"/>
                    </a:srgbClr>
                  </a:outerShdw>
                </a:effectLst>
                <a:latin typeface="Agency FB" pitchFamily="34" charset="0"/>
              </a:rPr>
              <a:t>.”</a:t>
            </a:r>
            <a:endParaRPr lang="pt-BR" sz="20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50" name="Picture 2" descr="E:\Estudo - Mateus 28.19\papa-bento-y-virgem.jpg"/>
          <p:cNvPicPr>
            <a:picLocks noChangeAspect="1" noChangeArrowheads="1"/>
          </p:cNvPicPr>
          <p:nvPr/>
        </p:nvPicPr>
        <p:blipFill>
          <a:blip r:embed="rId2"/>
          <a:srcRect/>
          <a:stretch>
            <a:fillRect/>
          </a:stretch>
        </p:blipFill>
        <p:spPr bwMode="auto">
          <a:xfrm>
            <a:off x="1000100" y="785794"/>
            <a:ext cx="7215238" cy="5857916"/>
          </a:xfrm>
          <a:prstGeom prst="rect">
            <a:avLst/>
          </a:prstGeom>
          <a:noFill/>
          <a:ln w="76200">
            <a:solidFill>
              <a:srgbClr val="FF0000"/>
            </a:solidFill>
          </a:ln>
        </p:spPr>
      </p:pic>
      <p:sp>
        <p:nvSpPr>
          <p:cNvPr id="4" name="CaixaDeTexto 3"/>
          <p:cNvSpPr txBox="1"/>
          <p:nvPr/>
        </p:nvSpPr>
        <p:spPr>
          <a:xfrm>
            <a:off x="928662" y="214290"/>
            <a:ext cx="7358114" cy="461665"/>
          </a:xfrm>
          <a:prstGeom prst="rect">
            <a:avLst/>
          </a:prstGeom>
          <a:noFill/>
        </p:spPr>
        <p:txBody>
          <a:bodyPr wrap="square" rtlCol="0">
            <a:spAutoFit/>
          </a:bodyP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22º Testemunha – Papa Bento XVI (Joseph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Ratzinger</a:t>
            </a:r>
            <a:r>
              <a:rPr lang="pt-BR" sz="2400" b="1" dirty="0" smtClean="0">
                <a:solidFill>
                  <a:schemeClr val="bg1"/>
                </a:solidFill>
                <a:effectLst>
                  <a:outerShdw blurRad="38100" dist="38100" dir="2700000" algn="tl">
                    <a:srgbClr val="000000">
                      <a:alpha val="43137"/>
                    </a:srgbClr>
                  </a:outerShdw>
                </a:effectLst>
                <a:latin typeface="Agency FB" pitchFamily="34" charset="0"/>
              </a:rPr>
              <a:t>)</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4" name="Picture 2" descr="E:\Estudo - Mateus 28.19\o-que-joseph-ratzinger-disse-sobre-mateus-2819-1-638bnm.jpg"/>
          <p:cNvPicPr>
            <a:picLocks noChangeAspect="1" noChangeArrowheads="1"/>
          </p:cNvPicPr>
          <p:nvPr/>
        </p:nvPicPr>
        <p:blipFill>
          <a:blip r:embed="rId2"/>
          <a:srcRect/>
          <a:stretch>
            <a:fillRect/>
          </a:stretch>
        </p:blipFill>
        <p:spPr bwMode="auto">
          <a:xfrm>
            <a:off x="500034" y="357167"/>
            <a:ext cx="8001056" cy="6215106"/>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4579" name="Picture 2" descr="C:\Documents and Settings\Machado\Meus documentos\Apostasia generalizda na IASD\estudo sobre o batismo em nome de Jesus\7_2.png"/>
          <p:cNvPicPr>
            <a:picLocks noChangeAspect="1" noChangeArrowheads="1"/>
          </p:cNvPicPr>
          <p:nvPr/>
        </p:nvPicPr>
        <p:blipFill>
          <a:blip r:embed="rId2"/>
          <a:srcRect/>
          <a:stretch>
            <a:fillRect/>
          </a:stretch>
        </p:blipFill>
        <p:spPr bwMode="auto">
          <a:xfrm>
            <a:off x="1000125" y="0"/>
            <a:ext cx="71437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25603" name="Picture 2" descr="C:\Documents and Settings\Machado\Meus documentos\Apostasia generalizda na IASD\estudo sobre o batismo em nome de Jesus\7_3.png"/>
          <p:cNvPicPr>
            <a:picLocks noChangeAspect="1" noChangeArrowheads="1"/>
          </p:cNvPicPr>
          <p:nvPr/>
        </p:nvPicPr>
        <p:blipFill>
          <a:blip r:embed="rId2"/>
          <a:srcRect/>
          <a:stretch>
            <a:fillRect/>
          </a:stretch>
        </p:blipFill>
        <p:spPr bwMode="auto">
          <a:xfrm>
            <a:off x="4071934" y="1428750"/>
            <a:ext cx="4857784" cy="4048125"/>
          </a:xfrm>
          <a:prstGeom prst="rect">
            <a:avLst/>
          </a:prstGeom>
          <a:noFill/>
          <a:ln w="9525">
            <a:noFill/>
            <a:miter lim="800000"/>
            <a:headEnd/>
            <a:tailEnd/>
          </a:ln>
        </p:spPr>
      </p:pic>
      <p:sp>
        <p:nvSpPr>
          <p:cNvPr id="5" name="Retângulo 4"/>
          <p:cNvSpPr/>
          <p:nvPr/>
        </p:nvSpPr>
        <p:spPr>
          <a:xfrm>
            <a:off x="142874" y="1142984"/>
            <a:ext cx="3786183" cy="5143536"/>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CaixaDeTexto 5"/>
          <p:cNvSpPr txBox="1"/>
          <p:nvPr/>
        </p:nvSpPr>
        <p:spPr>
          <a:xfrm>
            <a:off x="142873" y="1201970"/>
            <a:ext cx="3814765" cy="4939814"/>
          </a:xfrm>
          <a:prstGeom prst="rect">
            <a:avLst/>
          </a:prstGeom>
          <a:noFill/>
        </p:spPr>
        <p:txBody>
          <a:bodyPr wrap="square">
            <a:spAutoFit/>
          </a:bodyPr>
          <a:lstStyle/>
          <a:p>
            <a:pPr algn="ctr">
              <a:defRPr/>
            </a:pPr>
            <a:r>
              <a:rPr lang="pt-BR" sz="1500" b="1" dirty="0" smtClean="0">
                <a:effectLst>
                  <a:outerShdw blurRad="38100" dist="38100" dir="2700000" algn="tl">
                    <a:srgbClr val="000000">
                      <a:alpha val="43137"/>
                    </a:srgbClr>
                  </a:outerShdw>
                </a:effectLst>
                <a:latin typeface="Agency FB" pitchFamily="34" charset="0"/>
              </a:rPr>
              <a:t>“</a:t>
            </a:r>
            <a:r>
              <a:rPr lang="pt-BR" sz="1500" b="1" dirty="0">
                <a:effectLst>
                  <a:outerShdw blurRad="38100" dist="38100" dir="2700000" algn="tl">
                    <a:srgbClr val="000000">
                      <a:alpha val="43137"/>
                    </a:srgbClr>
                  </a:outerShdw>
                </a:effectLst>
                <a:latin typeface="Agency FB" pitchFamily="34" charset="0"/>
              </a:rPr>
              <a:t>A   forma   básica   da   nossa   profissão</a:t>
            </a:r>
          </a:p>
          <a:p>
            <a:pPr algn="ctr">
              <a:defRPr/>
            </a:pPr>
            <a:r>
              <a:rPr lang="pt-BR" sz="1500" b="1" dirty="0">
                <a:effectLst>
                  <a:outerShdw blurRad="38100" dist="38100" dir="2700000" algn="tl">
                    <a:srgbClr val="000000">
                      <a:alpha val="43137"/>
                    </a:srgbClr>
                  </a:outerShdw>
                </a:effectLst>
                <a:latin typeface="Agency FB" pitchFamily="34" charset="0"/>
              </a:rPr>
              <a:t>de  fé  </a:t>
            </a:r>
            <a:r>
              <a:rPr lang="pt-BR" sz="1500" b="1" dirty="0" err="1">
                <a:effectLst>
                  <a:outerShdw blurRad="38100" dist="38100" dir="2700000" algn="tl">
                    <a:srgbClr val="000000">
                      <a:alpha val="43137"/>
                    </a:srgbClr>
                  </a:outerShdw>
                </a:effectLst>
                <a:latin typeface="Agency FB" pitchFamily="34" charset="0"/>
              </a:rPr>
              <a:t>trinitariana</a:t>
            </a:r>
            <a:r>
              <a:rPr lang="pt-BR" sz="1500" b="1" dirty="0">
                <a:effectLst>
                  <a:outerShdw blurRad="38100" dist="38100" dir="2700000" algn="tl">
                    <a:srgbClr val="000000">
                      <a:alpha val="43137"/>
                    </a:srgbClr>
                  </a:outerShdw>
                </a:effectLst>
                <a:latin typeface="Agency FB" pitchFamily="34" charset="0"/>
              </a:rPr>
              <a:t>  (Mateus 28:19) </a:t>
            </a:r>
            <a:r>
              <a:rPr lang="pt-BR" sz="1500" b="1" dirty="0">
                <a:solidFill>
                  <a:srgbClr val="C00000"/>
                </a:solidFill>
                <a:effectLst>
                  <a:outerShdw blurRad="38100" dist="38100" dir="2700000" algn="tl">
                    <a:srgbClr val="000000">
                      <a:alpha val="43137"/>
                    </a:srgbClr>
                  </a:outerShdw>
                </a:effectLst>
                <a:latin typeface="Agency FB" pitchFamily="34" charset="0"/>
              </a:rPr>
              <a:t>  tomou  forma   durante   o  curso     dos   séculos   segundo     e    terceiro      em      conexão    com    a cerimônia de batismo.  Até agora,</a:t>
            </a:r>
          </a:p>
          <a:p>
            <a:pPr algn="ctr">
              <a:defRPr/>
            </a:pPr>
            <a:r>
              <a:rPr lang="pt-BR" sz="1500" b="1" dirty="0">
                <a:solidFill>
                  <a:srgbClr val="C00000"/>
                </a:solidFill>
                <a:effectLst>
                  <a:outerShdw blurRad="38100" dist="38100" dir="2700000" algn="tl">
                    <a:srgbClr val="000000">
                      <a:alpha val="43137"/>
                    </a:srgbClr>
                  </a:outerShdw>
                </a:effectLst>
                <a:latin typeface="Agency FB" pitchFamily="34" charset="0"/>
              </a:rPr>
              <a:t>como  o  seu  lugar  de  origem  está   em   causa,   o   texto  de  (Mateus 28:19)   veio  da  cidade  de Roma.</a:t>
            </a:r>
          </a:p>
          <a:p>
            <a:pPr algn="ctr">
              <a:defRPr/>
            </a:pPr>
            <a:r>
              <a:rPr lang="pt-BR" sz="1500" b="1" dirty="0">
                <a:effectLst>
                  <a:outerShdw blurRad="38100" dist="38100" dir="2700000" algn="tl">
                    <a:srgbClr val="000000">
                      <a:alpha val="43137"/>
                    </a:srgbClr>
                  </a:outerShdw>
                </a:effectLst>
                <a:latin typeface="Agency FB" pitchFamily="34" charset="0"/>
              </a:rPr>
              <a:t>O   batismo   da   Trindade   e   o  texto  de (Mateus 28:19), portanto, não se   originou   a      partir      da      Igreja     original,   que começou  em Jerusalém por volta do ano 33  AD.      </a:t>
            </a:r>
            <a:r>
              <a:rPr lang="pt-BR" sz="1500" b="1" dirty="0">
                <a:solidFill>
                  <a:srgbClr val="C00000"/>
                </a:solidFill>
                <a:effectLst>
                  <a:outerShdw blurRad="38100" dist="38100" dir="2700000" algn="tl">
                    <a:srgbClr val="000000">
                      <a:alpha val="43137"/>
                    </a:srgbClr>
                  </a:outerShdw>
                </a:effectLst>
                <a:latin typeface="Agency FB" pitchFamily="34" charset="0"/>
              </a:rPr>
              <a:t>Era  melhor   que   a  evidência comprovasse  a   invenção   posterior  do</a:t>
            </a:r>
          </a:p>
          <a:p>
            <a:pPr algn="ctr">
              <a:defRPr/>
            </a:pPr>
            <a:r>
              <a:rPr lang="pt-BR" sz="1500" b="1" dirty="0">
                <a:solidFill>
                  <a:srgbClr val="C00000"/>
                </a:solidFill>
                <a:effectLst>
                  <a:outerShdw blurRad="38100" dist="38100" dir="2700000" algn="tl">
                    <a:srgbClr val="000000">
                      <a:alpha val="43137"/>
                    </a:srgbClr>
                  </a:outerShdw>
                </a:effectLst>
                <a:latin typeface="Agency FB" pitchFamily="34" charset="0"/>
              </a:rPr>
              <a:t>catolicismo      romano     completamente</a:t>
            </a:r>
          </a:p>
          <a:p>
            <a:pPr algn="ctr">
              <a:defRPr/>
            </a:pPr>
            <a:r>
              <a:rPr lang="pt-BR" sz="1500" b="1" dirty="0">
                <a:solidFill>
                  <a:srgbClr val="C00000"/>
                </a:solidFill>
                <a:effectLst>
                  <a:outerShdw blurRad="38100" dist="38100" dir="2700000" algn="tl">
                    <a:srgbClr val="000000">
                      <a:alpha val="43137"/>
                    </a:srgbClr>
                  </a:outerShdw>
                </a:effectLst>
                <a:latin typeface="Agency FB" pitchFamily="34" charset="0"/>
              </a:rPr>
              <a:t>inventadas.        Muitos   poucos    sabem  sobre  estes fatos históricos.</a:t>
            </a:r>
            <a:r>
              <a:rPr lang="pt-BR" sz="1500" b="1" dirty="0">
                <a:effectLst>
                  <a:outerShdw blurRad="38100" dist="38100" dir="2700000" algn="tl">
                    <a:srgbClr val="000000">
                      <a:alpha val="43137"/>
                    </a:srgbClr>
                  </a:outerShdw>
                </a:effectLst>
                <a:latin typeface="Agency FB" pitchFamily="34" charset="0"/>
              </a:rPr>
              <a:t>”  </a:t>
            </a:r>
          </a:p>
        </p:txBody>
      </p:sp>
      <p:sp>
        <p:nvSpPr>
          <p:cNvPr id="7" name="Retângulo 6"/>
          <p:cNvSpPr/>
          <p:nvPr/>
        </p:nvSpPr>
        <p:spPr>
          <a:xfrm>
            <a:off x="4071938" y="285750"/>
            <a:ext cx="4857750" cy="642938"/>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chemeClr val="tx1"/>
                </a:solidFill>
                <a:effectLst>
                  <a:outerShdw blurRad="38100" dist="38100" dir="2700000" algn="tl">
                    <a:srgbClr val="000000">
                      <a:alpha val="43137"/>
                    </a:srgbClr>
                  </a:outerShdw>
                </a:effectLst>
              </a:rPr>
              <a:t>Capa e texto da versão em Inglês de 1968</a:t>
            </a:r>
          </a:p>
        </p:txBody>
      </p:sp>
      <p:sp>
        <p:nvSpPr>
          <p:cNvPr id="8" name="Retângulo 7"/>
          <p:cNvSpPr/>
          <p:nvPr/>
        </p:nvSpPr>
        <p:spPr>
          <a:xfrm>
            <a:off x="4143375" y="5643563"/>
            <a:ext cx="4786313" cy="714375"/>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chemeClr val="tx1"/>
                </a:solidFill>
                <a:effectLst>
                  <a:outerShdw blurRad="38100" dist="38100" dir="2700000" algn="tl">
                    <a:srgbClr val="000000">
                      <a:alpha val="43137"/>
                    </a:srgbClr>
                  </a:outerShdw>
                </a:effectLst>
              </a:rPr>
              <a:t>Introdução ao Cristianismo por Joseph </a:t>
            </a:r>
            <a:r>
              <a:rPr lang="pt-BR" sz="2000" b="1" dirty="0" err="1">
                <a:solidFill>
                  <a:schemeClr val="tx1"/>
                </a:solidFill>
                <a:effectLst>
                  <a:outerShdw blurRad="38100" dist="38100" dir="2700000" algn="tl">
                    <a:srgbClr val="000000">
                      <a:alpha val="43137"/>
                    </a:srgbClr>
                  </a:outerShdw>
                </a:effectLst>
              </a:rPr>
              <a:t>Ratzinger</a:t>
            </a:r>
            <a:r>
              <a:rPr lang="pt-BR" sz="2000" b="1" dirty="0">
                <a:solidFill>
                  <a:schemeClr val="tx1"/>
                </a:solidFill>
                <a:effectLst>
                  <a:outerShdw blurRad="38100" dist="38100" dir="2700000" algn="tl">
                    <a:srgbClr val="000000">
                      <a:alpha val="43137"/>
                    </a:srgbClr>
                  </a:outerShdw>
                </a:effectLst>
              </a:rPr>
              <a:t>, </a:t>
            </a:r>
            <a:r>
              <a:rPr lang="pt-BR" sz="2000" b="1" dirty="0" err="1">
                <a:solidFill>
                  <a:schemeClr val="tx1"/>
                </a:solidFill>
                <a:effectLst>
                  <a:outerShdw blurRad="38100" dist="38100" dir="2700000" algn="tl">
                    <a:srgbClr val="000000">
                      <a:alpha val="43137"/>
                    </a:srgbClr>
                  </a:outerShdw>
                </a:effectLst>
              </a:rPr>
              <a:t>págs</a:t>
            </a:r>
            <a:r>
              <a:rPr lang="pt-BR" sz="2000" b="1" dirty="0">
                <a:solidFill>
                  <a:schemeClr val="tx1"/>
                </a:solidFill>
                <a:effectLst>
                  <a:outerShdw blurRad="38100" dist="38100" dir="2700000" algn="tl">
                    <a:srgbClr val="000000">
                      <a:alpha val="43137"/>
                    </a:srgbClr>
                  </a:outerShdw>
                </a:effectLst>
              </a:rPr>
              <a:t>. 82-83.</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01" name="Picture 5" descr="C:\Documents and Settings\Machado\Meus documentos\livro_judaismo_mateus2819c.jpg"/>
          <p:cNvPicPr>
            <a:picLocks noChangeAspect="1" noChangeArrowheads="1"/>
          </p:cNvPicPr>
          <p:nvPr/>
        </p:nvPicPr>
        <p:blipFill>
          <a:blip r:embed="rId2"/>
          <a:srcRect/>
          <a:stretch>
            <a:fillRect/>
          </a:stretch>
        </p:blipFill>
        <p:spPr bwMode="auto">
          <a:xfrm>
            <a:off x="3714744" y="928670"/>
            <a:ext cx="4929222" cy="5500726"/>
          </a:xfrm>
          <a:prstGeom prst="rect">
            <a:avLst/>
          </a:prstGeom>
          <a:noFill/>
          <a:ln w="76200">
            <a:solidFill>
              <a:srgbClr val="FF0000"/>
            </a:solidFill>
          </a:ln>
        </p:spPr>
      </p:pic>
      <p:pic>
        <p:nvPicPr>
          <p:cNvPr id="4102" name="Picture 6" descr="E:\Estudo - Mateus 28.19\capa_livro_judaismo.jpg"/>
          <p:cNvPicPr>
            <a:picLocks noChangeAspect="1" noChangeArrowheads="1"/>
          </p:cNvPicPr>
          <p:nvPr/>
        </p:nvPicPr>
        <p:blipFill>
          <a:blip r:embed="rId3"/>
          <a:srcRect/>
          <a:stretch>
            <a:fillRect/>
          </a:stretch>
        </p:blipFill>
        <p:spPr bwMode="auto">
          <a:xfrm>
            <a:off x="357158" y="1428736"/>
            <a:ext cx="2928959" cy="4286281"/>
          </a:xfrm>
          <a:prstGeom prst="rect">
            <a:avLst/>
          </a:prstGeom>
          <a:noFill/>
          <a:ln w="76200">
            <a:solidFill>
              <a:srgbClr val="FF0000"/>
            </a:solidFill>
          </a:ln>
        </p:spPr>
      </p:pic>
      <p:sp>
        <p:nvSpPr>
          <p:cNvPr id="8" name="CaixaDeTexto 7"/>
          <p:cNvSpPr txBox="1"/>
          <p:nvPr/>
        </p:nvSpPr>
        <p:spPr>
          <a:xfrm>
            <a:off x="357158" y="214290"/>
            <a:ext cx="8215370" cy="461665"/>
          </a:xfrm>
          <a:prstGeom prst="rect">
            <a:avLst/>
          </a:prstGeom>
          <a:noFill/>
        </p:spPr>
        <p:txBody>
          <a:bodyPr wrap="square" rtlCol="0">
            <a:spAutoFit/>
          </a:bodyP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23º Testemunha – David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Flusser</a:t>
            </a:r>
            <a:r>
              <a:rPr lang="pt-BR" sz="2400" b="1" dirty="0" smtClean="0">
                <a:solidFill>
                  <a:schemeClr val="bg1"/>
                </a:solidFill>
                <a:effectLst>
                  <a:outerShdw blurRad="38100" dist="38100" dir="2700000" algn="tl">
                    <a:srgbClr val="000000">
                      <a:alpha val="43137"/>
                    </a:srgbClr>
                  </a:outerShdw>
                </a:effectLst>
                <a:latin typeface="Agency FB" pitchFamily="34" charset="0"/>
              </a:rPr>
              <a:t>, escritor judaico</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Picture 7" descr="hebrew_gospel_capa"/>
          <p:cNvPicPr>
            <a:picLocks noChangeAspect="1" noChangeArrowheads="1"/>
          </p:cNvPicPr>
          <p:nvPr/>
        </p:nvPicPr>
        <p:blipFill>
          <a:blip r:embed="rId2"/>
          <a:srcRect/>
          <a:stretch>
            <a:fillRect/>
          </a:stretch>
        </p:blipFill>
        <p:spPr bwMode="auto">
          <a:xfrm>
            <a:off x="611188" y="1125538"/>
            <a:ext cx="3529012" cy="5445125"/>
          </a:xfrm>
          <a:prstGeom prst="rect">
            <a:avLst/>
          </a:prstGeom>
          <a:noFill/>
          <a:ln w="76200">
            <a:solidFill>
              <a:srgbClr val="FF0000"/>
            </a:solidFill>
            <a:miter lim="800000"/>
            <a:headEnd/>
            <a:tailEnd/>
          </a:ln>
        </p:spPr>
      </p:pic>
      <p:pic>
        <p:nvPicPr>
          <p:cNvPr id="4" name="Picture 8" descr="hebrew_gospel_indice"/>
          <p:cNvPicPr>
            <a:picLocks noChangeAspect="1" noChangeArrowheads="1"/>
          </p:cNvPicPr>
          <p:nvPr/>
        </p:nvPicPr>
        <p:blipFill>
          <a:blip r:embed="rId3"/>
          <a:srcRect/>
          <a:stretch>
            <a:fillRect/>
          </a:stretch>
        </p:blipFill>
        <p:spPr bwMode="auto">
          <a:xfrm>
            <a:off x="4859338" y="1125538"/>
            <a:ext cx="3457575" cy="5399087"/>
          </a:xfrm>
          <a:prstGeom prst="rect">
            <a:avLst/>
          </a:prstGeom>
          <a:noFill/>
          <a:ln w="76200">
            <a:solidFill>
              <a:srgbClr val="FF0000"/>
            </a:solidFill>
            <a:miter lim="800000"/>
            <a:headEnd/>
            <a:tailEnd/>
          </a:ln>
        </p:spPr>
      </p:pic>
      <p:sp>
        <p:nvSpPr>
          <p:cNvPr id="5" name="CaixaDeTexto 4"/>
          <p:cNvSpPr txBox="1"/>
          <p:nvPr/>
        </p:nvSpPr>
        <p:spPr>
          <a:xfrm>
            <a:off x="428596" y="44624"/>
            <a:ext cx="8141972" cy="1015663"/>
          </a:xfrm>
          <a:prstGeom prst="rect">
            <a:avLst/>
          </a:prstGeom>
          <a:noFill/>
        </p:spPr>
        <p:txBody>
          <a:bodyPr wrap="square" rtlCol="0">
            <a:spAutoFit/>
          </a:bodyPr>
          <a:lstStyle/>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24º Testemunha – Erudito George Howard (tradução do Evangelho Hebraico</a:t>
            </a: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de Mateus – 1995)</a:t>
            </a:r>
            <a:endParaRPr lang="pt-BR" sz="20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algn="ctr"/>
            <a:r>
              <a:rPr lang="pt-BR" b="1"/>
              <a:t>Em português, a tradução aproximada seria:</a:t>
            </a:r>
            <a:br>
              <a:rPr lang="pt-BR" b="1"/>
            </a:br>
            <a:r>
              <a:rPr lang="pt-BR" b="1"/>
              <a:t>18 Jesus, aproximando-se deles, disse-lhes:</a:t>
            </a:r>
            <a:br>
              <a:rPr lang="pt-BR" b="1"/>
            </a:br>
            <a:r>
              <a:rPr lang="pt-BR" b="1"/>
              <a:t>    Toda a autoridade me foi dada no céu e na terra.</a:t>
            </a:r>
            <a:br>
              <a:rPr lang="pt-BR" b="1"/>
            </a:br>
            <a:r>
              <a:rPr lang="pt-BR" b="1"/>
              <a:t>19 Ide</a:t>
            </a:r>
            <a:br>
              <a:rPr lang="pt-BR" b="1"/>
            </a:br>
            <a:r>
              <a:rPr lang="pt-BR" b="1"/>
              <a:t>20 e ensinai-os a observar todas as coisas</a:t>
            </a:r>
            <a:br>
              <a:rPr lang="pt-BR" b="1"/>
            </a:br>
            <a:r>
              <a:rPr lang="pt-BR" b="1"/>
              <a:t>    que vos ordenei para sempre.</a:t>
            </a:r>
            <a:r>
              <a:rPr lang="pt-BR"/>
              <a:t> </a:t>
            </a:r>
          </a:p>
        </p:txBody>
      </p:sp>
      <p:sp>
        <p:nvSpPr>
          <p:cNvPr id="29699" name="Text Box 7"/>
          <p:cNvSpPr txBox="1">
            <a:spLocks noChangeArrowheads="1"/>
          </p:cNvSpPr>
          <p:nvPr/>
        </p:nvSpPr>
        <p:spPr bwMode="auto">
          <a:xfrm>
            <a:off x="2484438" y="908050"/>
            <a:ext cx="3667125" cy="396875"/>
          </a:xfrm>
          <a:prstGeom prst="rect">
            <a:avLst/>
          </a:prstGeom>
          <a:noFill/>
          <a:ln w="9525">
            <a:noFill/>
            <a:miter lim="800000"/>
            <a:headEnd/>
            <a:tailEnd/>
          </a:ln>
        </p:spPr>
        <p:txBody>
          <a:bodyPr wrap="none">
            <a:spAutoFit/>
          </a:bodyPr>
          <a:lstStyle/>
          <a:p>
            <a:r>
              <a:rPr lang="pt-BR" sz="2000">
                <a:solidFill>
                  <a:schemeClr val="bg1"/>
                </a:solidFill>
              </a:rPr>
              <a:t>Mateus 28:18-20 em Hebraico:</a:t>
            </a:r>
          </a:p>
        </p:txBody>
      </p:sp>
      <p:pic>
        <p:nvPicPr>
          <p:cNvPr id="29700" name="Picture 8" descr="hebrew_gospel_pag150_small"/>
          <p:cNvPicPr>
            <a:picLocks noChangeAspect="1" noChangeArrowheads="1"/>
          </p:cNvPicPr>
          <p:nvPr/>
        </p:nvPicPr>
        <p:blipFill>
          <a:blip r:embed="rId2"/>
          <a:srcRect/>
          <a:stretch>
            <a:fillRect/>
          </a:stretch>
        </p:blipFill>
        <p:spPr bwMode="auto">
          <a:xfrm>
            <a:off x="1547813" y="1412875"/>
            <a:ext cx="5399087" cy="1081088"/>
          </a:xfrm>
          <a:prstGeom prst="rect">
            <a:avLst/>
          </a:prstGeom>
          <a:noFill/>
          <a:ln w="9525">
            <a:noFill/>
            <a:miter lim="800000"/>
            <a:headEnd/>
            <a:tailEnd/>
          </a:ln>
        </p:spPr>
      </p:pic>
      <p:sp>
        <p:nvSpPr>
          <p:cNvPr id="29701" name="Text Box 9"/>
          <p:cNvSpPr txBox="1">
            <a:spLocks noChangeArrowheads="1"/>
          </p:cNvSpPr>
          <p:nvPr/>
        </p:nvSpPr>
        <p:spPr bwMode="auto">
          <a:xfrm>
            <a:off x="2555875" y="2636838"/>
            <a:ext cx="3390900" cy="396875"/>
          </a:xfrm>
          <a:prstGeom prst="rect">
            <a:avLst/>
          </a:prstGeom>
          <a:noFill/>
          <a:ln w="9525">
            <a:noFill/>
            <a:miter lim="800000"/>
            <a:headEnd/>
            <a:tailEnd/>
          </a:ln>
        </p:spPr>
        <p:txBody>
          <a:bodyPr wrap="none">
            <a:spAutoFit/>
          </a:bodyPr>
          <a:lstStyle/>
          <a:p>
            <a:r>
              <a:rPr lang="pt-BR"/>
              <a:t> </a:t>
            </a:r>
            <a:r>
              <a:rPr lang="pt-BR" sz="2000">
                <a:solidFill>
                  <a:schemeClr val="bg1"/>
                </a:solidFill>
              </a:rPr>
              <a:t>Mateus 28:18-20 em Inglês:</a:t>
            </a:r>
            <a:endParaRPr lang="pt-BR">
              <a:solidFill>
                <a:schemeClr val="bg1"/>
              </a:solidFill>
            </a:endParaRPr>
          </a:p>
        </p:txBody>
      </p:sp>
      <p:pic>
        <p:nvPicPr>
          <p:cNvPr id="29702" name="Picture 10" descr="hebrew_gospel_pag151_small"/>
          <p:cNvPicPr>
            <a:picLocks noChangeAspect="1" noChangeArrowheads="1"/>
          </p:cNvPicPr>
          <p:nvPr/>
        </p:nvPicPr>
        <p:blipFill>
          <a:blip r:embed="rId3"/>
          <a:srcRect/>
          <a:stretch>
            <a:fillRect/>
          </a:stretch>
        </p:blipFill>
        <p:spPr bwMode="auto">
          <a:xfrm>
            <a:off x="1547813" y="3141663"/>
            <a:ext cx="5327650" cy="1511300"/>
          </a:xfrm>
          <a:prstGeom prst="rect">
            <a:avLst/>
          </a:prstGeom>
          <a:noFill/>
          <a:ln w="9525">
            <a:noFill/>
            <a:miter lim="800000"/>
            <a:headEnd/>
            <a:tailEnd/>
          </a:ln>
        </p:spPr>
      </p:pic>
      <p:sp>
        <p:nvSpPr>
          <p:cNvPr id="29703" name="Text Box 11"/>
          <p:cNvSpPr txBox="1">
            <a:spLocks noChangeArrowheads="1"/>
          </p:cNvSpPr>
          <p:nvPr/>
        </p:nvSpPr>
        <p:spPr bwMode="auto">
          <a:xfrm>
            <a:off x="1547813" y="4868863"/>
            <a:ext cx="5253037" cy="976312"/>
          </a:xfrm>
          <a:prstGeom prst="rect">
            <a:avLst/>
          </a:prstGeom>
          <a:noFill/>
          <a:ln w="9525">
            <a:noFill/>
            <a:miter lim="800000"/>
            <a:headEnd/>
            <a:tailEnd/>
          </a:ln>
        </p:spPr>
        <p:txBody>
          <a:bodyPr wrap="none">
            <a:spAutoFit/>
          </a:bodyPr>
          <a:lstStyle/>
          <a:p>
            <a:r>
              <a:rPr lang="pt-BR"/>
              <a:t> </a:t>
            </a:r>
            <a:r>
              <a:rPr lang="pt-BR" sz="2000">
                <a:solidFill>
                  <a:schemeClr val="bg1"/>
                </a:solidFill>
              </a:rPr>
              <a:t>Em português, a tradução aproximada seria:</a:t>
            </a:r>
          </a:p>
          <a:p>
            <a:endParaRPr lang="pt-BR" sz="2000">
              <a:solidFill>
                <a:schemeClr val="bg1"/>
              </a:solidFill>
            </a:endParaRPr>
          </a:p>
          <a:p>
            <a:endParaRPr lang="pt-BR">
              <a:solidFill>
                <a:schemeClr val="bg1"/>
              </a:solidFill>
            </a:endParaRPr>
          </a:p>
        </p:txBody>
      </p:sp>
      <p:sp>
        <p:nvSpPr>
          <p:cNvPr id="29704" name="Rectangle 12"/>
          <p:cNvSpPr>
            <a:spLocks noChangeArrowheads="1"/>
          </p:cNvSpPr>
          <p:nvPr/>
        </p:nvSpPr>
        <p:spPr bwMode="auto">
          <a:xfrm>
            <a:off x="1476375" y="5300663"/>
            <a:ext cx="5400675" cy="1557337"/>
          </a:xfrm>
          <a:prstGeom prst="rect">
            <a:avLst/>
          </a:prstGeom>
          <a:solidFill>
            <a:schemeClr val="bg1"/>
          </a:solidFill>
          <a:ln w="9525">
            <a:solidFill>
              <a:schemeClr val="tx1"/>
            </a:solidFill>
            <a:miter lim="800000"/>
            <a:headEnd/>
            <a:tailEnd/>
          </a:ln>
        </p:spPr>
        <p:txBody>
          <a:bodyPr wrap="none" anchor="ctr"/>
          <a:lstStyle/>
          <a:p>
            <a:pPr algn="ctr"/>
            <a:endParaRPr lang="pt-BR"/>
          </a:p>
        </p:txBody>
      </p:sp>
      <p:sp>
        <p:nvSpPr>
          <p:cNvPr id="29705" name="Text Box 14"/>
          <p:cNvSpPr txBox="1">
            <a:spLocks noChangeArrowheads="1"/>
          </p:cNvSpPr>
          <p:nvPr/>
        </p:nvSpPr>
        <p:spPr bwMode="auto">
          <a:xfrm>
            <a:off x="1476375" y="5373688"/>
            <a:ext cx="5403850" cy="1647825"/>
          </a:xfrm>
          <a:prstGeom prst="rect">
            <a:avLst/>
          </a:prstGeom>
          <a:noFill/>
          <a:ln w="9525">
            <a:noFill/>
            <a:miter lim="800000"/>
            <a:headEnd/>
            <a:tailEnd/>
          </a:ln>
        </p:spPr>
        <p:txBody>
          <a:bodyPr>
            <a:spAutoFit/>
          </a:bodyPr>
          <a:lstStyle/>
          <a:p>
            <a:pPr marL="342900" indent="-342900">
              <a:buFontTx/>
              <a:buAutoNum type="arabicPlain" startAt="18"/>
            </a:pPr>
            <a:r>
              <a:rPr lang="pt-BR"/>
              <a:t>Jesus, aproximando-se deles, disse-lhes: Toda</a:t>
            </a:r>
          </a:p>
          <a:p>
            <a:pPr marL="342900" indent="-342900"/>
            <a:r>
              <a:rPr lang="pt-BR"/>
              <a:t>      a autoridade me foi dada no céu e na terra.</a:t>
            </a:r>
          </a:p>
          <a:p>
            <a:pPr marL="342900" indent="-342900"/>
            <a:r>
              <a:rPr lang="pt-BR"/>
              <a:t>19  Ide</a:t>
            </a:r>
          </a:p>
          <a:p>
            <a:pPr marL="342900" indent="-342900">
              <a:buFontTx/>
              <a:buAutoNum type="arabicPlain" startAt="20"/>
            </a:pPr>
            <a:r>
              <a:rPr lang="pt-BR"/>
              <a:t>e ensinai-os a observar todas as coisas que vos</a:t>
            </a:r>
          </a:p>
          <a:p>
            <a:pPr marL="342900" indent="-342900"/>
            <a:r>
              <a:rPr lang="pt-BR"/>
              <a:t>      ordenei para sempre. </a:t>
            </a:r>
          </a:p>
          <a:p>
            <a:pPr marL="342900" indent="-342900">
              <a:buFontTx/>
              <a:buAutoNum type="arabicPlain" startAt="18"/>
            </a:pPr>
            <a:endParaRPr lang="pt-BR" sz="1200"/>
          </a:p>
        </p:txBody>
      </p:sp>
      <p:sp>
        <p:nvSpPr>
          <p:cNvPr id="11" name="Retângulo 10"/>
          <p:cNvSpPr/>
          <p:nvPr/>
        </p:nvSpPr>
        <p:spPr>
          <a:xfrm>
            <a:off x="214313" y="142875"/>
            <a:ext cx="8715375" cy="714375"/>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b="1" dirty="0">
                <a:solidFill>
                  <a:schemeClr val="tx1"/>
                </a:solidFill>
                <a:effectLst>
                  <a:outerShdw blurRad="38100" dist="38100" dir="2700000" algn="tl">
                    <a:srgbClr val="000000">
                      <a:alpha val="43137"/>
                    </a:srgbClr>
                  </a:outerShdw>
                </a:effectLst>
              </a:rPr>
              <a:t>MATEUS 28:19 EM HEBRAICO NÃO CONTÉM A FÓRMULA TRINITARIANA DE BATISMO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
            </a:r>
            <a:endParaRPr lang="pt-BR" dirty="0"/>
          </a:p>
        </p:txBody>
      </p:sp>
      <p:pic>
        <p:nvPicPr>
          <p:cNvPr id="5" name="Espaço Reservado para Conteúdo 4" descr="DSC01269.JPG"/>
          <p:cNvPicPr>
            <a:picLocks noGrp="1" noChangeAspect="1"/>
          </p:cNvPicPr>
          <p:nvPr>
            <p:ph sz="half" idx="1"/>
          </p:nvPr>
        </p:nvPicPr>
        <p:blipFill>
          <a:blip r:embed="rId2" cstate="print"/>
          <a:stretch>
            <a:fillRect/>
          </a:stretch>
        </p:blipFill>
        <p:spPr>
          <a:xfrm>
            <a:off x="714348" y="1571612"/>
            <a:ext cx="2858383" cy="4714908"/>
          </a:xfrm>
          <a:ln w="76200">
            <a:solidFill>
              <a:srgbClr val="FF0000"/>
            </a:solidFill>
          </a:ln>
        </p:spPr>
      </p:pic>
      <p:pic>
        <p:nvPicPr>
          <p:cNvPr id="6" name="Espaço Reservado para Conteúdo 5" descr="DSC01273.JPG"/>
          <p:cNvPicPr>
            <a:picLocks noGrp="1" noChangeAspect="1"/>
          </p:cNvPicPr>
          <p:nvPr>
            <p:ph sz="half" idx="2"/>
          </p:nvPr>
        </p:nvPicPr>
        <p:blipFill>
          <a:blip r:embed="rId3" cstate="print"/>
          <a:stretch>
            <a:fillRect/>
          </a:stretch>
        </p:blipFill>
        <p:spPr>
          <a:xfrm>
            <a:off x="4214810" y="1571612"/>
            <a:ext cx="4714908" cy="4714908"/>
          </a:xfrm>
          <a:ln w="76200">
            <a:solidFill>
              <a:srgbClr val="FF0000"/>
            </a:solidFill>
          </a:ln>
        </p:spPr>
      </p:pic>
      <p:sp>
        <p:nvSpPr>
          <p:cNvPr id="7" name="Retângulo 6"/>
          <p:cNvSpPr/>
          <p:nvPr/>
        </p:nvSpPr>
        <p:spPr>
          <a:xfrm>
            <a:off x="0" y="0"/>
            <a:ext cx="9144000" cy="150017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25º Testemunha – Bíblia Sagrada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Peshita</a:t>
            </a:r>
            <a:r>
              <a:rPr lang="pt-BR" sz="2400" b="1" dirty="0" smtClean="0">
                <a:solidFill>
                  <a:schemeClr val="bg1"/>
                </a:solidFill>
                <a:effectLst>
                  <a:outerShdw blurRad="38100" dist="38100" dir="2700000" algn="tl">
                    <a:srgbClr val="000000">
                      <a:alpha val="43137"/>
                    </a:srgbClr>
                  </a:outerShdw>
                </a:effectLst>
                <a:latin typeface="Agency FB" pitchFamily="34" charset="0"/>
              </a:rPr>
              <a:t> / Edição 2006)</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                                                            Mateus 28:19</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
        <p:nvSpPr>
          <p:cNvPr id="8" name="Retângulo 7"/>
          <p:cNvSpPr/>
          <p:nvPr/>
        </p:nvSpPr>
        <p:spPr>
          <a:xfrm>
            <a:off x="0" y="6357958"/>
            <a:ext cx="9144000" cy="5000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0" y="1500174"/>
            <a:ext cx="642910" cy="4857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3643306" y="1500174"/>
            <a:ext cx="500066" cy="48577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9001155" y="1428736"/>
            <a:ext cx="142845" cy="49292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BATISMO SIGNIFICA A MORTE AO PECADO</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“Tende cuidado, para que ninguém vos faça presa sua, por meio de filosofias e vãs sutilezas, segundo a tradição dos homens, segundo os rudimentos do mundo, e não segundo Cristo; Porque nele habita corporalmente toda a plenitude da divindade; E estais perfeitos nele, que é a cabeça de todo o principado e potestade; No qual também estais circuncidados com a circuncisão não feita por mão no despojo do corpo dos pecados da carne, pela circuncisão de Cristo; </a:t>
            </a:r>
            <a:r>
              <a:rPr lang="pt-BR" sz="2000" b="1" u="sng" dirty="0" smtClean="0">
                <a:solidFill>
                  <a:srgbClr val="FFFF00"/>
                </a:solidFill>
                <a:effectLst>
                  <a:outerShdw blurRad="38100" dist="38100" dir="2700000" algn="tl">
                    <a:srgbClr val="000000">
                      <a:alpha val="43137"/>
                    </a:srgbClr>
                  </a:outerShdw>
                </a:effectLst>
                <a:latin typeface="Agency FB" pitchFamily="34" charset="0"/>
              </a:rPr>
              <a:t>Sepultados com ele no batismo, nele também ressuscitastes pela fé no poder de Deus, que o ressuscitou dentre os mortos</a:t>
            </a:r>
            <a:r>
              <a:rPr lang="pt-BR" sz="2000" b="1" dirty="0" smtClean="0">
                <a:solidFill>
                  <a:srgbClr val="FFFF00"/>
                </a:solidFill>
                <a:effectLst>
                  <a:outerShdw blurRad="38100" dist="38100" dir="2700000" algn="tl">
                    <a:srgbClr val="000000">
                      <a:alpha val="43137"/>
                    </a:srgbClr>
                  </a:outerShdw>
                </a:effectLst>
                <a:latin typeface="Agency FB" pitchFamily="34" charset="0"/>
              </a:rPr>
              <a:t>.  E, quando vós estáveis mortos nos pecados, e na </a:t>
            </a:r>
            <a:r>
              <a:rPr lang="pt-BR" sz="2000" b="1" dirty="0" err="1" smtClean="0">
                <a:solidFill>
                  <a:srgbClr val="FFFF00"/>
                </a:solidFill>
                <a:effectLst>
                  <a:outerShdw blurRad="38100" dist="38100" dir="2700000" algn="tl">
                    <a:srgbClr val="000000">
                      <a:alpha val="43137"/>
                    </a:srgbClr>
                  </a:outerShdw>
                </a:effectLst>
                <a:latin typeface="Agency FB" pitchFamily="34" charset="0"/>
              </a:rPr>
              <a:t>incircuncisão</a:t>
            </a:r>
            <a:r>
              <a:rPr lang="pt-BR" sz="2000" b="1" dirty="0" smtClean="0">
                <a:solidFill>
                  <a:srgbClr val="FFFF00"/>
                </a:solidFill>
                <a:effectLst>
                  <a:outerShdw blurRad="38100" dist="38100" dir="2700000" algn="tl">
                    <a:srgbClr val="000000">
                      <a:alpha val="43137"/>
                    </a:srgbClr>
                  </a:outerShdw>
                </a:effectLst>
                <a:latin typeface="Agency FB" pitchFamily="34" charset="0"/>
              </a:rPr>
              <a:t> da vossa carne, vos vivificou juntamente com ele, perdoando-vos todas as ofensas</a:t>
            </a:r>
            <a:r>
              <a:rPr lang="pt-BR" sz="2000" b="1" dirty="0" smtClean="0">
                <a:solidFill>
                  <a:schemeClr val="bg1"/>
                </a:solidFill>
                <a:effectLst>
                  <a:outerShdw blurRad="38100" dist="38100" dir="2700000" algn="tl">
                    <a:srgbClr val="000000">
                      <a:alpha val="43137"/>
                    </a:srgbClr>
                  </a:outerShdw>
                </a:effectLst>
                <a:latin typeface="Agency FB" pitchFamily="34" charset="0"/>
              </a:rPr>
              <a:t>,”</a:t>
            </a:r>
          </a:p>
          <a:p>
            <a:pPr algn="ctr"/>
            <a:r>
              <a:rPr lang="pt-BR" sz="2000" b="1" dirty="0" err="1" smtClean="0">
                <a:solidFill>
                  <a:schemeClr val="bg1"/>
                </a:solidFill>
                <a:effectLst>
                  <a:outerShdw blurRad="38100" dist="38100" dir="2700000" algn="tl">
                    <a:srgbClr val="000000">
                      <a:alpha val="43137"/>
                    </a:srgbClr>
                  </a:outerShdw>
                </a:effectLst>
                <a:latin typeface="Agency FB" pitchFamily="34" charset="0"/>
              </a:rPr>
              <a:t>Colossenses</a:t>
            </a:r>
            <a:r>
              <a:rPr lang="pt-BR" sz="2000" b="1" dirty="0" smtClean="0">
                <a:solidFill>
                  <a:schemeClr val="bg1"/>
                </a:solidFill>
                <a:effectLst>
                  <a:outerShdw blurRad="38100" dist="38100" dir="2700000" algn="tl">
                    <a:srgbClr val="000000">
                      <a:alpha val="43137"/>
                    </a:srgbClr>
                  </a:outerShdw>
                </a:effectLst>
                <a:latin typeface="Agency FB" pitchFamily="34" charset="0"/>
              </a:rPr>
              <a:t> 2:08-13</a:t>
            </a: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NOVAMENTE O QUE SIGNIFICA O BATISMO?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BATISMO = SUBMERGIR = MORTE</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QUE SIMBOLIZA O BATISMO?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 morte , sepultamento e a ressurreição de Cristo.  No batismo é dado um testemunho público de que o batizando foi crucificado com Cristo, com Ele sepultado e ressurgiu para andar em novidade de vida.</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26º Testemunha – Revista TIME</a:t>
            </a:r>
          </a:p>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O que se segue é um registro verdadeiro de um batismo que aconteceu em Roma no ano 100 d.C.:</a:t>
            </a: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Retângulo 2"/>
          <p:cNvSpPr/>
          <p:nvPr/>
        </p:nvSpPr>
        <p:spPr>
          <a:xfrm>
            <a:off x="357158" y="1428736"/>
            <a:ext cx="8429684" cy="521497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latin typeface="Agency FB" pitchFamily="34" charset="0"/>
              </a:rPr>
              <a:t>“O diácono levantou sua mão, e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Publius</a:t>
            </a:r>
            <a:r>
              <a:rPr lang="pt-BR" sz="2400" b="1" dirty="0" smtClean="0">
                <a:solidFill>
                  <a:schemeClr val="tx1"/>
                </a:solidFill>
                <a:effectLst>
                  <a:outerShdw blurRad="38100" dist="38100" dir="2700000" algn="tl">
                    <a:srgbClr val="000000">
                      <a:alpha val="43137"/>
                    </a:srgbClr>
                  </a:outerShdw>
                </a:effectLst>
                <a:latin typeface="Agency FB" pitchFamily="34" charset="0"/>
              </a:rPr>
              <a:t>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Decius</a:t>
            </a:r>
            <a:r>
              <a:rPr lang="pt-BR" sz="2400" b="1" dirty="0" smtClean="0">
                <a:solidFill>
                  <a:schemeClr val="tx1"/>
                </a:solidFill>
                <a:effectLst>
                  <a:outerShdw blurRad="38100" dist="38100" dir="2700000" algn="tl">
                    <a:srgbClr val="000000">
                      <a:alpha val="43137"/>
                    </a:srgbClr>
                  </a:outerShdw>
                </a:effectLst>
                <a:latin typeface="Agency FB" pitchFamily="34" charset="0"/>
              </a:rPr>
              <a:t> entrou pela porta do batistério.  De pé, da cintura para baixo dentro da piscina estava Marcus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Vasca</a:t>
            </a:r>
            <a:r>
              <a:rPr lang="pt-BR" sz="2400" b="1" dirty="0" smtClean="0">
                <a:solidFill>
                  <a:schemeClr val="tx1"/>
                </a:solidFill>
                <a:effectLst>
                  <a:outerShdw blurRad="38100" dist="38100" dir="2700000" algn="tl">
                    <a:srgbClr val="000000">
                      <a:alpha val="43137"/>
                    </a:srgbClr>
                  </a:outerShdw>
                </a:effectLst>
                <a:latin typeface="Agency FB" pitchFamily="34" charset="0"/>
              </a:rPr>
              <a:t> o vendedor de madeiras.  Ele estava sorrindo quando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Publius</a:t>
            </a:r>
            <a:r>
              <a:rPr lang="pt-BR" sz="2400" b="1" dirty="0" smtClean="0">
                <a:solidFill>
                  <a:schemeClr val="tx1"/>
                </a:solidFill>
                <a:effectLst>
                  <a:outerShdw blurRad="38100" dist="38100" dir="2700000" algn="tl">
                    <a:srgbClr val="000000">
                      <a:alpha val="43137"/>
                    </a:srgbClr>
                  </a:outerShdw>
                </a:effectLst>
                <a:latin typeface="Agency FB" pitchFamily="34" charset="0"/>
              </a:rPr>
              <a:t> entrou na piscina ao lado dele.  “Crês?”  Ele perguntou.  “Creio”, respondeu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Publius</a:t>
            </a:r>
            <a:r>
              <a:rPr lang="pt-BR" sz="2400" b="1" dirty="0" smtClean="0">
                <a:solidFill>
                  <a:schemeClr val="tx1"/>
                </a:solidFill>
                <a:effectLst>
                  <a:outerShdw blurRad="38100" dist="38100" dir="2700000" algn="tl">
                    <a:srgbClr val="000000">
                      <a:alpha val="43137"/>
                    </a:srgbClr>
                  </a:outerShdw>
                </a:effectLst>
                <a:latin typeface="Agency FB" pitchFamily="34" charset="0"/>
              </a:rPr>
              <a:t>.  “Creio que minha salvação vem de Jesus Cristo que foi crucificado por Poncio Pilatos.  Com Ele eu morri assim. Com Ele eu posso ter a Vida Eterna.”  Então ele sentiu braços fortes que o apoiavam quando ele se deixou deitar de costas na piscina (sendo </a:t>
            </a:r>
            <a:r>
              <a:rPr lang="pt-BR" sz="2400" b="1" dirty="0" err="1" smtClean="0">
                <a:solidFill>
                  <a:schemeClr val="tx1"/>
                </a:solidFill>
                <a:effectLst>
                  <a:outerShdw blurRad="38100" dist="38100" dir="2700000" algn="tl">
                    <a:srgbClr val="000000">
                      <a:alpha val="43137"/>
                    </a:srgbClr>
                  </a:outerShdw>
                </a:effectLst>
                <a:latin typeface="Agency FB" pitchFamily="34" charset="0"/>
              </a:rPr>
              <a:t>imergido-Tradutor</a:t>
            </a:r>
            <a:r>
              <a:rPr lang="pt-BR" sz="2400" b="1" dirty="0" smtClean="0">
                <a:solidFill>
                  <a:schemeClr val="tx1"/>
                </a:solidFill>
                <a:effectLst>
                  <a:outerShdw blurRad="38100" dist="38100" dir="2700000" algn="tl">
                    <a:srgbClr val="000000">
                      <a:alpha val="43137"/>
                    </a:srgbClr>
                  </a:outerShdw>
                </a:effectLst>
                <a:latin typeface="Agency FB" pitchFamily="34" charset="0"/>
              </a:rPr>
              <a:t>), e ouviu Marcus expressar nos seus ouvidos: </a:t>
            </a:r>
            <a:r>
              <a:rPr lang="pt-BR" sz="2400" b="1" dirty="0" smtClean="0">
                <a:solidFill>
                  <a:srgbClr val="FF0000"/>
                </a:solidFill>
                <a:effectLst>
                  <a:outerShdw blurRad="38100" dist="38100" dir="2700000" algn="tl">
                    <a:srgbClr val="000000">
                      <a:alpha val="43137"/>
                    </a:srgbClr>
                  </a:outerShdw>
                </a:effectLst>
                <a:latin typeface="Agency FB" pitchFamily="34" charset="0"/>
              </a:rPr>
              <a:t>“eu te batizo em </a:t>
            </a:r>
            <a:r>
              <a:rPr lang="pt-BR" sz="2400" b="1" u="sng" dirty="0" smtClean="0">
                <a:solidFill>
                  <a:srgbClr val="FF0000"/>
                </a:solidFill>
                <a:effectLst>
                  <a:outerShdw blurRad="38100" dist="38100" dir="2700000" algn="tl">
                    <a:srgbClr val="000000">
                      <a:alpha val="43137"/>
                    </a:srgbClr>
                  </a:outerShdw>
                </a:effectLst>
                <a:latin typeface="Agency FB" pitchFamily="34" charset="0"/>
              </a:rPr>
              <a:t>Nome do Senhor Jesus</a:t>
            </a:r>
            <a:r>
              <a:rPr lang="pt-BR" sz="2400" b="1" dirty="0" smtClean="0">
                <a:solidFill>
                  <a:srgbClr val="FF0000"/>
                </a:solidFill>
                <a:effectLst>
                  <a:outerShdw blurRad="38100" dist="38100" dir="2700000" algn="tl">
                    <a:srgbClr val="000000">
                      <a:alpha val="43137"/>
                    </a:srgbClr>
                  </a:outerShdw>
                </a:effectLst>
                <a:latin typeface="Agency FB" pitchFamily="34" charset="0"/>
              </a:rPr>
              <a:t>”, </a:t>
            </a:r>
            <a:r>
              <a:rPr lang="pt-BR" sz="2400" b="1" dirty="0" smtClean="0">
                <a:solidFill>
                  <a:schemeClr val="tx1"/>
                </a:solidFill>
                <a:effectLst>
                  <a:outerShdw blurRad="38100" dist="38100" dir="2700000" algn="tl">
                    <a:srgbClr val="000000">
                      <a:alpha val="43137"/>
                    </a:srgbClr>
                  </a:outerShdw>
                </a:effectLst>
                <a:latin typeface="Agency FB" pitchFamily="34" charset="0"/>
              </a:rPr>
              <a:t>quando a água fria se fechou por cima dele.”</a:t>
            </a:r>
          </a:p>
          <a:p>
            <a:pPr algn="ctr"/>
            <a:r>
              <a:rPr lang="pt-BR" sz="2400" b="1" dirty="0" smtClean="0">
                <a:solidFill>
                  <a:schemeClr val="tx1"/>
                </a:solidFill>
                <a:effectLst>
                  <a:outerShdw blurRad="38100" dist="38100" dir="2700000" algn="tl">
                    <a:srgbClr val="000000">
                      <a:alpha val="43137"/>
                    </a:srgbClr>
                  </a:outerShdw>
                </a:effectLst>
                <a:latin typeface="Agency FB" pitchFamily="34" charset="0"/>
              </a:rPr>
              <a:t>Fonte: Revista TIME em 05 de dezembro de 1955.</a:t>
            </a:r>
            <a:endParaRPr lang="pt-BR" sz="24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27º Testemunha – Ministerial da Associação Paulista Oeste da IASD</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A Associação Paulista Oeste, produziu um DOCUMENTO que é por si só, uma confirmação de que o batismo da Trindade é um dogma da Igreja Católica.</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pic>
        <p:nvPicPr>
          <p:cNvPr id="3" name="Picture 2" descr="E:\DEUS\documento_trindade_APO.gif"/>
          <p:cNvPicPr>
            <a:picLocks noChangeAspect="1" noChangeArrowheads="1"/>
          </p:cNvPicPr>
          <p:nvPr/>
        </p:nvPicPr>
        <p:blipFill>
          <a:blip r:embed="rId2"/>
          <a:srcRect/>
          <a:stretch>
            <a:fillRect/>
          </a:stretch>
        </p:blipFill>
        <p:spPr bwMode="auto">
          <a:xfrm>
            <a:off x="428596" y="1500174"/>
            <a:ext cx="3357586" cy="4714908"/>
          </a:xfrm>
          <a:prstGeom prst="rect">
            <a:avLst/>
          </a:prstGeom>
          <a:noFill/>
          <a:ln w="76200">
            <a:solidFill>
              <a:srgbClr val="FF0000"/>
            </a:solidFill>
          </a:ln>
        </p:spPr>
      </p:pic>
      <p:pic>
        <p:nvPicPr>
          <p:cNvPr id="4" name="Picture 2" descr="C:\Documents and Settings\Machado\Meus documentos\documento_trindade_APOcv.gif"/>
          <p:cNvPicPr>
            <a:picLocks noChangeAspect="1" noChangeArrowheads="1"/>
          </p:cNvPicPr>
          <p:nvPr/>
        </p:nvPicPr>
        <p:blipFill>
          <a:blip r:embed="rId3"/>
          <a:srcRect/>
          <a:stretch>
            <a:fillRect/>
          </a:stretch>
        </p:blipFill>
        <p:spPr bwMode="auto">
          <a:xfrm>
            <a:off x="4071934" y="2214554"/>
            <a:ext cx="4857784" cy="3143272"/>
          </a:xfrm>
          <a:prstGeom prst="rect">
            <a:avLst/>
          </a:prstGeom>
          <a:noFill/>
          <a:ln w="76200">
            <a:solidFill>
              <a:srgbClr val="FF0000"/>
            </a:solidFill>
          </a:ln>
        </p:spPr>
      </p:pic>
      <p:sp>
        <p:nvSpPr>
          <p:cNvPr id="5" name="Seta para a direita 4"/>
          <p:cNvSpPr/>
          <p:nvPr/>
        </p:nvSpPr>
        <p:spPr>
          <a:xfrm rot="10800000">
            <a:off x="5786446" y="4071942"/>
            <a:ext cx="857256" cy="28575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FF00"/>
              </a:solidFill>
            </a:endParaRPr>
          </a:p>
        </p:txBody>
      </p:sp>
      <p:sp>
        <p:nvSpPr>
          <p:cNvPr id="6" name="Seta para a direita 5"/>
          <p:cNvSpPr/>
          <p:nvPr/>
        </p:nvSpPr>
        <p:spPr>
          <a:xfrm rot="10800000">
            <a:off x="6429388" y="4857760"/>
            <a:ext cx="857256" cy="28575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FF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818" name="Rectangle 2"/>
          <p:cNvSpPr>
            <a:spLocks noChangeArrowheads="1"/>
          </p:cNvSpPr>
          <p:nvPr/>
        </p:nvSpPr>
        <p:spPr bwMode="auto">
          <a:xfrm>
            <a:off x="0" y="1628775"/>
            <a:ext cx="9144000" cy="5229225"/>
          </a:xfrm>
          <a:prstGeom prst="rect">
            <a:avLst/>
          </a:prstGeom>
          <a:gradFill rotWithShape="1">
            <a:gsLst>
              <a:gs pos="0">
                <a:srgbClr val="000066">
                  <a:alpha val="0"/>
                </a:srgbClr>
              </a:gs>
              <a:gs pos="100000">
                <a:srgbClr val="000032"/>
              </a:gs>
            </a:gsLst>
            <a:lin ang="5400000" scaled="1"/>
          </a:gradFill>
          <a:ln w="9525" cap="sq">
            <a:noFill/>
            <a:miter lim="800000"/>
            <a:headEnd/>
            <a:tailEnd/>
          </a:ln>
          <a:effectLst/>
        </p:spPr>
        <p:txBody>
          <a:bodyPr wrap="none" anchor="ctr"/>
          <a:lstStyle/>
          <a:p>
            <a:endParaRPr lang="pt-BR"/>
          </a:p>
        </p:txBody>
      </p:sp>
      <p:sp>
        <p:nvSpPr>
          <p:cNvPr id="2082819" name="Text Box 3"/>
          <p:cNvSpPr txBox="1">
            <a:spLocks noChangeArrowheads="1"/>
          </p:cNvSpPr>
          <p:nvPr/>
        </p:nvSpPr>
        <p:spPr bwMode="auto">
          <a:xfrm>
            <a:off x="250825" y="1"/>
            <a:ext cx="8642350" cy="3477875"/>
          </a:xfrm>
          <a:prstGeom prst="rect">
            <a:avLst/>
          </a:prstGeom>
          <a:noFill/>
          <a:ln w="9525" cap="sq">
            <a:noFill/>
            <a:miter lim="800000"/>
            <a:headEnd/>
            <a:tailEnd/>
          </a:ln>
          <a:effectLst>
            <a:outerShdw dist="71842" dir="2700000" algn="ctr" rotWithShape="0">
              <a:schemeClr val="bg2"/>
            </a:outerShdw>
          </a:effectLst>
        </p:spPr>
        <p:txBody>
          <a:bodyPr wrap="square">
            <a:spAutoFit/>
          </a:bodyPr>
          <a:lstStyle/>
          <a:p>
            <a:pPr algn="ctr">
              <a:lnSpc>
                <a:spcPct val="110000"/>
              </a:lnSpc>
              <a:spcBef>
                <a:spcPct val="50000"/>
              </a:spcBef>
            </a:pPr>
            <a:r>
              <a:rPr lang="pt-BR" sz="4000" b="1" dirty="0" smtClean="0">
                <a:solidFill>
                  <a:srgbClr val="FF0000"/>
                </a:solidFill>
                <a:effectLst>
                  <a:outerShdw blurRad="38100" dist="38100" dir="2700000" algn="tl">
                    <a:srgbClr val="000000">
                      <a:alpha val="43137"/>
                    </a:srgbClr>
                  </a:outerShdw>
                </a:effectLst>
                <a:latin typeface="Arial" charset="0"/>
              </a:rPr>
              <a:t>QUANTAS OUTRAS PROVAS NECESSITA CRISTO MOSTRAR?  O BATISMO NA TRINDADE, É O ÚLTIMO ELO QUE NOS LIGA A ROMA!</a:t>
            </a:r>
            <a:endParaRPr lang="pt-BR" sz="4000" b="1" dirty="0">
              <a:solidFill>
                <a:srgbClr val="FF0000"/>
              </a:solidFill>
              <a:effectLst>
                <a:outerShdw blurRad="38100" dist="38100" dir="2700000" algn="tl">
                  <a:srgbClr val="000000">
                    <a:alpha val="43137"/>
                  </a:srgbClr>
                </a:outerShdw>
              </a:effectLst>
              <a:latin typeface="Arial" charset="0"/>
            </a:endParaRPr>
          </a:p>
        </p:txBody>
      </p:sp>
      <p:pic>
        <p:nvPicPr>
          <p:cNvPr id="2082820" name="Som de Relógio.au">
            <a:hlinkClick r:id="" action="ppaction://media"/>
          </p:cNvPr>
          <p:cNvPicPr>
            <a:picLocks noRot="1" noChangeAspect="1" noChangeArrowheads="1"/>
          </p:cNvPicPr>
          <p:nvPr>
            <a:audioFile r:link="rId1"/>
          </p:nvPr>
        </p:nvPicPr>
        <p:blipFill>
          <a:blip r:embed="rId3"/>
          <a:srcRect/>
          <a:stretch>
            <a:fillRect/>
          </a:stretch>
        </p:blipFill>
        <p:spPr bwMode="auto">
          <a:xfrm>
            <a:off x="179388" y="7100888"/>
            <a:ext cx="304800" cy="304800"/>
          </a:xfrm>
          <a:prstGeom prst="rect">
            <a:avLst/>
          </a:prstGeom>
          <a:noFill/>
        </p:spPr>
      </p:pic>
      <p:pic>
        <p:nvPicPr>
          <p:cNvPr id="5" name="Picture 2" descr="correntes"/>
          <p:cNvPicPr>
            <a:picLocks noChangeAspect="1" noChangeArrowheads="1"/>
          </p:cNvPicPr>
          <p:nvPr/>
        </p:nvPicPr>
        <p:blipFill>
          <a:blip r:embed="rId4"/>
          <a:srcRect/>
          <a:stretch>
            <a:fillRect/>
          </a:stretch>
        </p:blipFill>
        <p:spPr bwMode="auto">
          <a:xfrm>
            <a:off x="2143108" y="3429000"/>
            <a:ext cx="4872037" cy="3214710"/>
          </a:xfrm>
          <a:prstGeom prst="rect">
            <a:avLst/>
          </a:prstGeom>
          <a:noFill/>
          <a:ln w="76200">
            <a:solidFill>
              <a:srgbClr val="FF0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90" fill="hold"/>
                                        <p:tgtEl>
                                          <p:spTgt spid="2082820"/>
                                        </p:tgtEl>
                                      </p:cBhvr>
                                    </p:cmd>
                                  </p:childTnLst>
                                </p:cTn>
                              </p:par>
                              <p:par>
                                <p:cTn id="7" presetID="10" presetClass="entr" presetSubtype="0" fill="hold" grpId="0" nodeType="withEffect">
                                  <p:stCondLst>
                                    <p:cond delay="3000"/>
                                  </p:stCondLst>
                                  <p:childTnLst>
                                    <p:set>
                                      <p:cBhvr>
                                        <p:cTn id="8" dur="1" fill="hold">
                                          <p:stCondLst>
                                            <p:cond delay="0"/>
                                          </p:stCondLst>
                                        </p:cTn>
                                        <p:tgtEl>
                                          <p:spTgt spid="2082819"/>
                                        </p:tgtEl>
                                        <p:attrNameLst>
                                          <p:attrName>style.visibility</p:attrName>
                                        </p:attrNameLst>
                                      </p:cBhvr>
                                      <p:to>
                                        <p:strVal val="visible"/>
                                      </p:to>
                                    </p:set>
                                    <p:animEffect transition="in" filter="fade">
                                      <p:cBhvr>
                                        <p:cTn id="9" dur="2000"/>
                                        <p:tgtEl>
                                          <p:spTgt spid="20828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082820"/>
                </p:tgtEl>
              </p:cMediaNode>
            </p:audio>
          </p:childTnLst>
        </p:cTn>
      </p:par>
    </p:tnLst>
    <p:bldLst>
      <p:bldP spid="208281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506" name="Rectangle 2"/>
          <p:cNvSpPr>
            <a:spLocks noChangeArrowheads="1"/>
          </p:cNvSpPr>
          <p:nvPr/>
        </p:nvSpPr>
        <p:spPr bwMode="auto">
          <a:xfrm>
            <a:off x="5724525" y="2854325"/>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07" name="Rectangle 3"/>
          <p:cNvSpPr>
            <a:spLocks noChangeArrowheads="1"/>
          </p:cNvSpPr>
          <p:nvPr/>
        </p:nvSpPr>
        <p:spPr bwMode="auto">
          <a:xfrm>
            <a:off x="6011863" y="2852738"/>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08" name="Rectangle 4"/>
          <p:cNvSpPr>
            <a:spLocks noChangeArrowheads="1"/>
          </p:cNvSpPr>
          <p:nvPr/>
        </p:nvSpPr>
        <p:spPr bwMode="auto">
          <a:xfrm>
            <a:off x="6300788" y="2852738"/>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09" name="Rectangle 5"/>
          <p:cNvSpPr>
            <a:spLocks noChangeArrowheads="1"/>
          </p:cNvSpPr>
          <p:nvPr/>
        </p:nvSpPr>
        <p:spPr bwMode="auto">
          <a:xfrm>
            <a:off x="6588125" y="2852738"/>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0" name="Rectangle 6"/>
          <p:cNvSpPr>
            <a:spLocks noChangeArrowheads="1"/>
          </p:cNvSpPr>
          <p:nvPr/>
        </p:nvSpPr>
        <p:spPr bwMode="auto">
          <a:xfrm>
            <a:off x="6877050" y="2852738"/>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1" name="Rectangle 7"/>
          <p:cNvSpPr>
            <a:spLocks noChangeArrowheads="1"/>
          </p:cNvSpPr>
          <p:nvPr/>
        </p:nvSpPr>
        <p:spPr bwMode="auto">
          <a:xfrm>
            <a:off x="7164388" y="2854325"/>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2" name="Rectangle 8"/>
          <p:cNvSpPr>
            <a:spLocks noChangeArrowheads="1"/>
          </p:cNvSpPr>
          <p:nvPr/>
        </p:nvSpPr>
        <p:spPr bwMode="auto">
          <a:xfrm>
            <a:off x="5867400" y="2709863"/>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3" name="Rectangle 9"/>
          <p:cNvSpPr>
            <a:spLocks noChangeArrowheads="1"/>
          </p:cNvSpPr>
          <p:nvPr/>
        </p:nvSpPr>
        <p:spPr bwMode="auto">
          <a:xfrm>
            <a:off x="6156325" y="2709863"/>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4" name="Rectangle 10"/>
          <p:cNvSpPr>
            <a:spLocks noChangeArrowheads="1"/>
          </p:cNvSpPr>
          <p:nvPr/>
        </p:nvSpPr>
        <p:spPr bwMode="auto">
          <a:xfrm>
            <a:off x="6443663" y="2709863"/>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5" name="Rectangle 11"/>
          <p:cNvSpPr>
            <a:spLocks noChangeArrowheads="1"/>
          </p:cNvSpPr>
          <p:nvPr/>
        </p:nvSpPr>
        <p:spPr bwMode="auto">
          <a:xfrm>
            <a:off x="6732588" y="2709863"/>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6" name="Rectangle 12"/>
          <p:cNvSpPr>
            <a:spLocks noChangeArrowheads="1"/>
          </p:cNvSpPr>
          <p:nvPr/>
        </p:nvSpPr>
        <p:spPr bwMode="auto">
          <a:xfrm>
            <a:off x="7019925" y="2709863"/>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7" name="Rectangle 13"/>
          <p:cNvSpPr>
            <a:spLocks noChangeArrowheads="1"/>
          </p:cNvSpPr>
          <p:nvPr/>
        </p:nvSpPr>
        <p:spPr bwMode="auto">
          <a:xfrm>
            <a:off x="6011863" y="2565400"/>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8" name="Rectangle 14"/>
          <p:cNvSpPr>
            <a:spLocks noChangeArrowheads="1"/>
          </p:cNvSpPr>
          <p:nvPr/>
        </p:nvSpPr>
        <p:spPr bwMode="auto">
          <a:xfrm>
            <a:off x="6300788" y="2565400"/>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a:p>
        </p:txBody>
      </p:sp>
      <p:sp>
        <p:nvSpPr>
          <p:cNvPr id="2069519" name="Rectangle 15"/>
          <p:cNvSpPr>
            <a:spLocks noChangeArrowheads="1"/>
          </p:cNvSpPr>
          <p:nvPr/>
        </p:nvSpPr>
        <p:spPr bwMode="auto">
          <a:xfrm>
            <a:off x="6588125" y="2565400"/>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20" name="Rectangle 16"/>
          <p:cNvSpPr>
            <a:spLocks noChangeArrowheads="1"/>
          </p:cNvSpPr>
          <p:nvPr/>
        </p:nvSpPr>
        <p:spPr bwMode="auto">
          <a:xfrm>
            <a:off x="6877050" y="2565400"/>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21" name="Rectangle 17"/>
          <p:cNvSpPr>
            <a:spLocks noChangeArrowheads="1"/>
          </p:cNvSpPr>
          <p:nvPr/>
        </p:nvSpPr>
        <p:spPr bwMode="auto">
          <a:xfrm>
            <a:off x="6732588" y="2422525"/>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22" name="Rectangle 18"/>
          <p:cNvSpPr>
            <a:spLocks noChangeArrowheads="1"/>
          </p:cNvSpPr>
          <p:nvPr/>
        </p:nvSpPr>
        <p:spPr bwMode="auto">
          <a:xfrm>
            <a:off x="6445250" y="2420938"/>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23" name="Rectangle 19"/>
          <p:cNvSpPr>
            <a:spLocks noChangeArrowheads="1"/>
          </p:cNvSpPr>
          <p:nvPr/>
        </p:nvSpPr>
        <p:spPr bwMode="auto">
          <a:xfrm>
            <a:off x="6156325" y="2422525"/>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24" name="Rectangle 20"/>
          <p:cNvSpPr>
            <a:spLocks noChangeArrowheads="1"/>
          </p:cNvSpPr>
          <p:nvPr/>
        </p:nvSpPr>
        <p:spPr bwMode="auto">
          <a:xfrm>
            <a:off x="6300788" y="2278063"/>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25" name="Rectangle 21"/>
          <p:cNvSpPr>
            <a:spLocks noChangeArrowheads="1"/>
          </p:cNvSpPr>
          <p:nvPr/>
        </p:nvSpPr>
        <p:spPr bwMode="auto">
          <a:xfrm>
            <a:off x="6588125" y="2278063"/>
            <a:ext cx="288925" cy="144462"/>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26" name="Rectangle 22"/>
          <p:cNvSpPr>
            <a:spLocks noChangeArrowheads="1"/>
          </p:cNvSpPr>
          <p:nvPr/>
        </p:nvSpPr>
        <p:spPr bwMode="auto">
          <a:xfrm>
            <a:off x="6443663" y="2133600"/>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28" name="AutoShape 24"/>
          <p:cNvSpPr>
            <a:spLocks noChangeArrowheads="1"/>
          </p:cNvSpPr>
          <p:nvPr/>
        </p:nvSpPr>
        <p:spPr bwMode="auto">
          <a:xfrm flipV="1">
            <a:off x="3348038" y="188913"/>
            <a:ext cx="2160587" cy="3603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0" scaled="1"/>
          </a:gradFill>
          <a:ln w="9525" cap="sq">
            <a:noFill/>
            <a:miter lim="800000"/>
            <a:headEnd/>
            <a:tailEnd/>
          </a:ln>
          <a:effectLst/>
        </p:spPr>
        <p:txBody>
          <a:bodyPr wrap="none" anchor="ctr"/>
          <a:lstStyle/>
          <a:p>
            <a:endParaRPr lang="pt-BR"/>
          </a:p>
        </p:txBody>
      </p:sp>
      <p:sp>
        <p:nvSpPr>
          <p:cNvPr id="2069529" name="AutoShape 25"/>
          <p:cNvSpPr>
            <a:spLocks noChangeArrowheads="1"/>
          </p:cNvSpPr>
          <p:nvPr/>
        </p:nvSpPr>
        <p:spPr bwMode="auto">
          <a:xfrm>
            <a:off x="1116013" y="5373688"/>
            <a:ext cx="2449512" cy="2873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9525" cap="sq">
            <a:noFill/>
            <a:miter lim="800000"/>
            <a:headEnd/>
            <a:tailEnd/>
          </a:ln>
          <a:effectLst/>
        </p:spPr>
        <p:txBody>
          <a:bodyPr wrap="none" anchor="ctr"/>
          <a:lstStyle/>
          <a:p>
            <a:endParaRPr lang="pt-BR"/>
          </a:p>
        </p:txBody>
      </p:sp>
      <p:sp>
        <p:nvSpPr>
          <p:cNvPr id="2069530" name="Rectangle 26"/>
          <p:cNvSpPr>
            <a:spLocks noChangeArrowheads="1"/>
          </p:cNvSpPr>
          <p:nvPr/>
        </p:nvSpPr>
        <p:spPr bwMode="auto">
          <a:xfrm>
            <a:off x="0" y="5805488"/>
            <a:ext cx="9144000" cy="1052512"/>
          </a:xfrm>
          <a:prstGeom prst="rect">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1"/>
          </a:gradFill>
          <a:ln w="9525" cap="sq">
            <a:noFill/>
            <a:miter lim="800000"/>
            <a:headEnd/>
            <a:tailEnd/>
          </a:ln>
          <a:effectLst/>
        </p:spPr>
        <p:txBody>
          <a:bodyPr wrap="none" anchor="ctr"/>
          <a:lstStyle/>
          <a:p>
            <a:endParaRPr lang="pt-BR"/>
          </a:p>
        </p:txBody>
      </p:sp>
      <p:sp>
        <p:nvSpPr>
          <p:cNvPr id="2069531" name="AutoShape 27"/>
          <p:cNvSpPr>
            <a:spLocks noChangeArrowheads="1"/>
          </p:cNvSpPr>
          <p:nvPr/>
        </p:nvSpPr>
        <p:spPr bwMode="auto">
          <a:xfrm>
            <a:off x="1260475" y="3213100"/>
            <a:ext cx="2160588" cy="2160588"/>
          </a:xfrm>
          <a:prstGeom prst="triangle">
            <a:avLst>
              <a:gd name="adj" fmla="val 50000"/>
            </a:avLst>
          </a:prstGeom>
          <a:noFill/>
          <a:ln w="38100" cap="sq">
            <a:solidFill>
              <a:schemeClr val="folHlink"/>
            </a:solidFill>
            <a:miter lim="800000"/>
            <a:headEnd/>
            <a:tailEnd/>
          </a:ln>
          <a:effectLst/>
        </p:spPr>
        <p:txBody>
          <a:bodyPr wrap="none" anchor="ctr"/>
          <a:lstStyle/>
          <a:p>
            <a:endParaRPr lang="pt-BR"/>
          </a:p>
        </p:txBody>
      </p:sp>
      <p:sp>
        <p:nvSpPr>
          <p:cNvPr id="2069532" name="Oval 28"/>
          <p:cNvSpPr>
            <a:spLocks noChangeArrowheads="1"/>
          </p:cNvSpPr>
          <p:nvPr/>
        </p:nvSpPr>
        <p:spPr bwMode="auto">
          <a:xfrm>
            <a:off x="4356100" y="1989138"/>
            <a:ext cx="217488" cy="141287"/>
          </a:xfrm>
          <a:prstGeom prst="ellipse">
            <a:avLst/>
          </a:prstGeom>
          <a:solidFill>
            <a:schemeClr val="bg2"/>
          </a:solidFill>
          <a:ln w="9525" cap="sq">
            <a:noFill/>
            <a:round/>
            <a:headEnd/>
            <a:tailEnd/>
          </a:ln>
          <a:effectLst/>
        </p:spPr>
        <p:txBody>
          <a:bodyPr wrap="none" anchor="ctr"/>
          <a:lstStyle/>
          <a:p>
            <a:endParaRPr lang="pt-BR"/>
          </a:p>
        </p:txBody>
      </p:sp>
      <p:sp>
        <p:nvSpPr>
          <p:cNvPr id="2069533" name="Rectangle 29"/>
          <p:cNvSpPr>
            <a:spLocks noChangeArrowheads="1"/>
          </p:cNvSpPr>
          <p:nvPr/>
        </p:nvSpPr>
        <p:spPr bwMode="auto">
          <a:xfrm>
            <a:off x="2195513" y="5229225"/>
            <a:ext cx="288925" cy="144463"/>
          </a:xfrm>
          <a:prstGeom prst="rect">
            <a:avLst/>
          </a:prstGeom>
          <a:solidFill>
            <a:srgbClr val="FF0000"/>
          </a:solidFill>
          <a:ln w="9525" cap="sq">
            <a:solidFill>
              <a:schemeClr val="tx1"/>
            </a:solidFill>
            <a:miter lim="800000"/>
            <a:headEnd/>
            <a:tailEnd/>
          </a:ln>
          <a:effectLst/>
        </p:spPr>
        <p:txBody>
          <a:bodyPr wrap="none" anchor="ctr"/>
          <a:lstStyle/>
          <a:p>
            <a:endParaRPr lang="pt-BR" i="0"/>
          </a:p>
        </p:txBody>
      </p:sp>
      <p:sp>
        <p:nvSpPr>
          <p:cNvPr id="2069534" name="AutoShape 30"/>
          <p:cNvSpPr>
            <a:spLocks noChangeArrowheads="1"/>
          </p:cNvSpPr>
          <p:nvPr/>
        </p:nvSpPr>
        <p:spPr bwMode="auto">
          <a:xfrm>
            <a:off x="5364163" y="2997200"/>
            <a:ext cx="2520950" cy="28733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9525" cap="sq">
            <a:noFill/>
            <a:miter lim="800000"/>
            <a:headEnd/>
            <a:tailEnd/>
          </a:ln>
          <a:effectLst/>
        </p:spPr>
        <p:txBody>
          <a:bodyPr wrap="none" anchor="ctr"/>
          <a:lstStyle/>
          <a:p>
            <a:endParaRPr lang="pt-BR"/>
          </a:p>
        </p:txBody>
      </p:sp>
      <p:sp>
        <p:nvSpPr>
          <p:cNvPr id="2069535" name="Line 31"/>
          <p:cNvSpPr>
            <a:spLocks noChangeShapeType="1"/>
          </p:cNvSpPr>
          <p:nvPr/>
        </p:nvSpPr>
        <p:spPr bwMode="auto">
          <a:xfrm>
            <a:off x="6589713" y="-1611313"/>
            <a:ext cx="0" cy="3168651"/>
          </a:xfrm>
          <a:prstGeom prst="line">
            <a:avLst/>
          </a:prstGeom>
          <a:noFill/>
          <a:ln w="57150" cap="sq">
            <a:solidFill>
              <a:schemeClr val="folHlink"/>
            </a:solidFill>
            <a:round/>
            <a:headEnd/>
            <a:tailEnd/>
          </a:ln>
          <a:effectLst/>
        </p:spPr>
        <p:txBody>
          <a:bodyPr/>
          <a:lstStyle/>
          <a:p>
            <a:endParaRPr lang="pt-BR"/>
          </a:p>
        </p:txBody>
      </p:sp>
      <p:sp>
        <p:nvSpPr>
          <p:cNvPr id="2069537" name="AutoShape 33"/>
          <p:cNvSpPr>
            <a:spLocks noChangeArrowheads="1"/>
          </p:cNvSpPr>
          <p:nvPr/>
        </p:nvSpPr>
        <p:spPr bwMode="auto">
          <a:xfrm>
            <a:off x="5508625" y="908050"/>
            <a:ext cx="2160588" cy="2089150"/>
          </a:xfrm>
          <a:prstGeom prst="triangle">
            <a:avLst>
              <a:gd name="adj" fmla="val 50000"/>
            </a:avLst>
          </a:prstGeom>
          <a:noFill/>
          <a:ln w="38100" cap="sq">
            <a:solidFill>
              <a:schemeClr val="folHlink"/>
            </a:solidFill>
            <a:miter lim="800000"/>
            <a:headEnd/>
            <a:tailEnd/>
          </a:ln>
          <a:effectLst/>
        </p:spPr>
        <p:txBody>
          <a:bodyPr wrap="none" anchor="ctr"/>
          <a:lstStyle/>
          <a:p>
            <a:endParaRPr lang="pt-BR"/>
          </a:p>
        </p:txBody>
      </p:sp>
      <p:sp>
        <p:nvSpPr>
          <p:cNvPr id="2069538" name="Line 34"/>
          <p:cNvSpPr>
            <a:spLocks noChangeShapeType="1"/>
          </p:cNvSpPr>
          <p:nvPr/>
        </p:nvSpPr>
        <p:spPr bwMode="auto">
          <a:xfrm flipH="1">
            <a:off x="2339975" y="909638"/>
            <a:ext cx="0" cy="2376487"/>
          </a:xfrm>
          <a:prstGeom prst="line">
            <a:avLst/>
          </a:prstGeom>
          <a:noFill/>
          <a:ln w="50800" cap="sq">
            <a:solidFill>
              <a:schemeClr val="folHlink"/>
            </a:solidFill>
            <a:round/>
            <a:headEnd/>
            <a:tailEnd/>
          </a:ln>
          <a:effectLst/>
        </p:spPr>
        <p:txBody>
          <a:bodyPr/>
          <a:lstStyle/>
          <a:p>
            <a:endParaRPr lang="pt-BR"/>
          </a:p>
        </p:txBody>
      </p:sp>
      <p:sp>
        <p:nvSpPr>
          <p:cNvPr id="2069542" name="AutoShape 38"/>
          <p:cNvSpPr>
            <a:spLocks noChangeArrowheads="1"/>
          </p:cNvSpPr>
          <p:nvPr/>
        </p:nvSpPr>
        <p:spPr bwMode="auto">
          <a:xfrm>
            <a:off x="1838325" y="547688"/>
            <a:ext cx="5183188" cy="360362"/>
          </a:xfrm>
          <a:prstGeom prst="roundRect">
            <a:avLst>
              <a:gd name="adj" fmla="val 16667"/>
            </a:avLst>
          </a:prstGeom>
          <a:gradFill rotWithShape="1">
            <a:gsLst>
              <a:gs pos="0">
                <a:srgbClr val="E6E6E6"/>
              </a:gs>
              <a:gs pos="14999">
                <a:srgbClr val="7D8496"/>
              </a:gs>
              <a:gs pos="53000">
                <a:srgbClr val="E6E6E6"/>
              </a:gs>
              <a:gs pos="67999">
                <a:srgbClr val="7D8496"/>
              </a:gs>
              <a:gs pos="92999">
                <a:srgbClr val="E6E6E6"/>
              </a:gs>
              <a:gs pos="100000">
                <a:srgbClr val="FFFFFF"/>
              </a:gs>
            </a:gsLst>
            <a:lin ang="0" scaled="1"/>
          </a:gradFill>
          <a:ln w="9525" cap="sq">
            <a:noFill/>
            <a:round/>
            <a:headEnd/>
            <a:tailEnd/>
          </a:ln>
          <a:effectLst/>
        </p:spPr>
        <p:txBody>
          <a:bodyPr wrap="none" anchor="ctr"/>
          <a:lstStyle/>
          <a:p>
            <a:endParaRPr lang="pt-BR"/>
          </a:p>
        </p:txBody>
      </p:sp>
      <p:sp>
        <p:nvSpPr>
          <p:cNvPr id="2069543" name="AutoShape 39"/>
          <p:cNvSpPr>
            <a:spLocks noChangeArrowheads="1"/>
          </p:cNvSpPr>
          <p:nvPr/>
        </p:nvSpPr>
        <p:spPr bwMode="auto">
          <a:xfrm>
            <a:off x="4213225" y="549275"/>
            <a:ext cx="431800" cy="4967288"/>
          </a:xfrm>
          <a:prstGeom prst="roundRect">
            <a:avLst>
              <a:gd name="adj" fmla="val 16667"/>
            </a:avLst>
          </a:prstGeom>
          <a:gradFill rotWithShape="1">
            <a:gsLst>
              <a:gs pos="0">
                <a:srgbClr val="E6E6E6"/>
              </a:gs>
              <a:gs pos="14999">
                <a:srgbClr val="7D8496"/>
              </a:gs>
              <a:gs pos="53000">
                <a:srgbClr val="E6E6E6"/>
              </a:gs>
              <a:gs pos="67999">
                <a:srgbClr val="7D8496"/>
              </a:gs>
              <a:gs pos="92999">
                <a:srgbClr val="E6E6E6"/>
              </a:gs>
              <a:gs pos="100000">
                <a:srgbClr val="FFFFFF"/>
              </a:gs>
            </a:gsLst>
            <a:lin ang="0" scaled="1"/>
          </a:gradFill>
          <a:ln w="9525" cap="sq">
            <a:noFill/>
            <a:round/>
            <a:headEnd/>
            <a:tailEnd/>
          </a:ln>
          <a:effectLst/>
        </p:spPr>
        <p:txBody>
          <a:bodyPr wrap="none" anchor="ctr"/>
          <a:lstStyle/>
          <a:p>
            <a:endParaRPr lang="pt-BR"/>
          </a:p>
        </p:txBody>
      </p:sp>
      <p:sp>
        <p:nvSpPr>
          <p:cNvPr id="2069544" name="Oval 40"/>
          <p:cNvSpPr>
            <a:spLocks noChangeArrowheads="1"/>
          </p:cNvSpPr>
          <p:nvPr/>
        </p:nvSpPr>
        <p:spPr bwMode="auto">
          <a:xfrm>
            <a:off x="2268538" y="620713"/>
            <a:ext cx="215900" cy="215900"/>
          </a:xfrm>
          <a:prstGeom prst="ellipse">
            <a:avLst/>
          </a:prstGeom>
          <a:solidFill>
            <a:schemeClr val="bg2"/>
          </a:solidFill>
          <a:ln w="9525" cap="sq">
            <a:noFill/>
            <a:round/>
            <a:headEnd/>
            <a:tailEnd/>
          </a:ln>
          <a:effectLst/>
        </p:spPr>
        <p:txBody>
          <a:bodyPr wrap="none" anchor="ctr"/>
          <a:lstStyle/>
          <a:p>
            <a:endParaRPr lang="pt-BR" i="0">
              <a:solidFill>
                <a:srgbClr val="000032"/>
              </a:solidFill>
            </a:endParaRPr>
          </a:p>
        </p:txBody>
      </p:sp>
      <p:sp>
        <p:nvSpPr>
          <p:cNvPr id="2069545" name="Oval 41"/>
          <p:cNvSpPr>
            <a:spLocks noChangeArrowheads="1"/>
          </p:cNvSpPr>
          <p:nvPr/>
        </p:nvSpPr>
        <p:spPr bwMode="auto">
          <a:xfrm>
            <a:off x="6443663" y="620713"/>
            <a:ext cx="215900" cy="215900"/>
          </a:xfrm>
          <a:prstGeom prst="ellipse">
            <a:avLst/>
          </a:prstGeom>
          <a:solidFill>
            <a:schemeClr val="bg2"/>
          </a:solidFill>
          <a:ln w="9525" cap="sq">
            <a:noFill/>
            <a:round/>
            <a:headEnd/>
            <a:tailEnd/>
          </a:ln>
          <a:effectLst/>
        </p:spPr>
        <p:txBody>
          <a:bodyPr wrap="none" anchor="ctr"/>
          <a:lstStyle/>
          <a:p>
            <a:endParaRPr lang="pt-BR"/>
          </a:p>
        </p:txBody>
      </p:sp>
      <p:sp>
        <p:nvSpPr>
          <p:cNvPr id="2069546" name="AutoShape 42"/>
          <p:cNvSpPr>
            <a:spLocks noChangeArrowheads="1"/>
          </p:cNvSpPr>
          <p:nvPr/>
        </p:nvSpPr>
        <p:spPr bwMode="auto">
          <a:xfrm flipV="1">
            <a:off x="3348038" y="5445125"/>
            <a:ext cx="2160587" cy="3603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0" scaled="1"/>
          </a:gradFill>
          <a:ln w="9525" cap="sq">
            <a:noFill/>
            <a:miter lim="800000"/>
            <a:headEnd/>
            <a:tailEnd/>
          </a:ln>
          <a:effectLst/>
        </p:spPr>
        <p:txBody>
          <a:bodyPr wrap="none" anchor="ctr"/>
          <a:lstStyle/>
          <a:p>
            <a:endParaRPr lang="pt-BR"/>
          </a:p>
        </p:txBody>
      </p:sp>
      <p:sp>
        <p:nvSpPr>
          <p:cNvPr id="2069547" name="Text Box 43"/>
          <p:cNvSpPr txBox="1">
            <a:spLocks noChangeArrowheads="1"/>
          </p:cNvSpPr>
          <p:nvPr/>
        </p:nvSpPr>
        <p:spPr bwMode="auto">
          <a:xfrm>
            <a:off x="1403350" y="5324475"/>
            <a:ext cx="1800225" cy="336550"/>
          </a:xfrm>
          <a:prstGeom prst="rect">
            <a:avLst/>
          </a:prstGeom>
          <a:noFill/>
          <a:ln w="9525" cap="sq">
            <a:noFill/>
            <a:miter lim="800000"/>
            <a:headEnd/>
            <a:tailEnd/>
          </a:ln>
          <a:effectLst/>
        </p:spPr>
        <p:txBody>
          <a:bodyPr>
            <a:spAutoFit/>
          </a:bodyPr>
          <a:lstStyle/>
          <a:p>
            <a:pPr>
              <a:spcBef>
                <a:spcPct val="50000"/>
              </a:spcBef>
            </a:pPr>
            <a:r>
              <a:rPr lang="pt-BR" sz="1600" b="1" i="0" dirty="0" smtClean="0">
                <a:solidFill>
                  <a:srgbClr val="000066"/>
                </a:solidFill>
                <a:latin typeface="Arial" charset="0"/>
              </a:rPr>
              <a:t>      Trindade</a:t>
            </a:r>
            <a:endParaRPr lang="pt-BR" sz="1600" b="1" i="0" dirty="0">
              <a:solidFill>
                <a:srgbClr val="000066"/>
              </a:solidFill>
              <a:latin typeface="Arial" charset="0"/>
            </a:endParaRPr>
          </a:p>
        </p:txBody>
      </p:sp>
      <p:sp>
        <p:nvSpPr>
          <p:cNvPr id="2069548" name="Text Box 44"/>
          <p:cNvSpPr txBox="1">
            <a:spLocks noChangeArrowheads="1"/>
          </p:cNvSpPr>
          <p:nvPr/>
        </p:nvSpPr>
        <p:spPr bwMode="auto">
          <a:xfrm>
            <a:off x="5292725" y="2947988"/>
            <a:ext cx="2592388" cy="336550"/>
          </a:xfrm>
          <a:prstGeom prst="rect">
            <a:avLst/>
          </a:prstGeom>
          <a:noFill/>
          <a:ln w="9525" cap="sq">
            <a:noFill/>
            <a:miter lim="800000"/>
            <a:headEnd/>
            <a:tailEnd/>
          </a:ln>
          <a:effectLst/>
        </p:spPr>
        <p:txBody>
          <a:bodyPr>
            <a:spAutoFit/>
          </a:bodyPr>
          <a:lstStyle/>
          <a:p>
            <a:pPr>
              <a:spcBef>
                <a:spcPct val="50000"/>
              </a:spcBef>
            </a:pPr>
            <a:r>
              <a:rPr lang="pt-BR" sz="1600" b="1" i="0" dirty="0" smtClean="0">
                <a:solidFill>
                  <a:srgbClr val="000066"/>
                </a:solidFill>
                <a:latin typeface="Arial" charset="0"/>
              </a:rPr>
              <a:t>               Jesus</a:t>
            </a:r>
            <a:endParaRPr lang="pt-BR" sz="1600" b="1" i="0" dirty="0">
              <a:solidFill>
                <a:srgbClr val="000066"/>
              </a:solidFill>
              <a:latin typeface="Arial" charset="0"/>
            </a:endParaRPr>
          </a:p>
        </p:txBody>
      </p:sp>
      <p:sp>
        <p:nvSpPr>
          <p:cNvPr id="2069549" name="Text Box 45"/>
          <p:cNvSpPr txBox="1">
            <a:spLocks noChangeArrowheads="1"/>
          </p:cNvSpPr>
          <p:nvPr/>
        </p:nvSpPr>
        <p:spPr bwMode="auto">
          <a:xfrm>
            <a:off x="0" y="5786454"/>
            <a:ext cx="9143999" cy="1200329"/>
          </a:xfrm>
          <a:prstGeom prst="rect">
            <a:avLst/>
          </a:prstGeom>
          <a:noFill/>
          <a:ln w="9525" cap="sq">
            <a:noFill/>
            <a:miter lim="800000"/>
            <a:headEnd/>
            <a:tailEnd/>
          </a:ln>
          <a:effectLst>
            <a:outerShdw dist="35921" dir="2700000" algn="ctr" rotWithShape="0">
              <a:schemeClr val="bg2"/>
            </a:outerShdw>
          </a:effectLst>
        </p:spPr>
        <p:txBody>
          <a:bodyPr wrap="square">
            <a:spAutoFit/>
          </a:bodyPr>
          <a:lstStyle/>
          <a:p>
            <a:pPr algn="ctr">
              <a:spcBef>
                <a:spcPct val="50000"/>
              </a:spcBef>
            </a:pPr>
            <a:r>
              <a:rPr lang="pt-BR" sz="3600" b="1" i="0" dirty="0">
                <a:solidFill>
                  <a:srgbClr val="FF0000"/>
                </a:solidFill>
                <a:effectLst>
                  <a:outerShdw blurRad="38100" dist="38100" dir="2700000" algn="tl">
                    <a:srgbClr val="000000">
                      <a:alpha val="43137"/>
                    </a:srgbClr>
                  </a:outerShdw>
                </a:effectLst>
              </a:rPr>
              <a:t>A Balança das </a:t>
            </a:r>
            <a:r>
              <a:rPr lang="pt-BR" sz="3600" b="1" i="0" dirty="0" smtClean="0">
                <a:solidFill>
                  <a:srgbClr val="FF0000"/>
                </a:solidFill>
                <a:effectLst>
                  <a:outerShdw blurRad="38100" dist="38100" dir="2700000" algn="tl">
                    <a:srgbClr val="000000">
                      <a:alpha val="43137"/>
                    </a:srgbClr>
                  </a:outerShdw>
                </a:effectLst>
              </a:rPr>
              <a:t>Evidências: </a:t>
            </a:r>
            <a:r>
              <a:rPr lang="pt-BR" sz="3600" b="1" i="0" dirty="0" smtClean="0">
                <a:effectLst>
                  <a:outerShdw blurRad="38100" dist="38100" dir="2700000" algn="tl">
                    <a:srgbClr val="000000">
                      <a:alpha val="43137"/>
                    </a:srgbClr>
                  </a:outerShdw>
                </a:effectLst>
              </a:rPr>
              <a:t>Em qual batismo devo acreditar?</a:t>
            </a:r>
            <a:endParaRPr lang="pt-BR" sz="3600" b="1" i="0" dirty="0">
              <a:effectLst>
                <a:outerShdw blurRad="38100" dist="38100" dir="2700000" algn="tl">
                  <a:srgbClr val="000000">
                    <a:alpha val="43137"/>
                  </a:srgbClr>
                </a:outerShdw>
              </a:effectLst>
            </a:endParaRPr>
          </a:p>
        </p:txBody>
      </p:sp>
      <p:sp>
        <p:nvSpPr>
          <p:cNvPr id="2069550" name="Text Box 46"/>
          <p:cNvSpPr txBox="1">
            <a:spLocks noChangeArrowheads="1"/>
          </p:cNvSpPr>
          <p:nvPr/>
        </p:nvSpPr>
        <p:spPr bwMode="auto">
          <a:xfrm>
            <a:off x="3708400" y="188913"/>
            <a:ext cx="1439863" cy="396875"/>
          </a:xfrm>
          <a:prstGeom prst="rect">
            <a:avLst/>
          </a:prstGeom>
          <a:noFill/>
          <a:ln w="9525" cap="sq">
            <a:noFill/>
            <a:miter lim="800000"/>
            <a:headEnd/>
            <a:tailEnd/>
          </a:ln>
          <a:effectLst/>
        </p:spPr>
        <p:txBody>
          <a:bodyPr>
            <a:spAutoFit/>
          </a:bodyPr>
          <a:lstStyle/>
          <a:p>
            <a:pPr>
              <a:spcBef>
                <a:spcPct val="50000"/>
              </a:spcBef>
            </a:pPr>
            <a:r>
              <a:rPr lang="pt-BR" sz="2000" b="1" i="0" dirty="0">
                <a:solidFill>
                  <a:srgbClr val="000066"/>
                </a:solidFill>
                <a:latin typeface="Arial" charset="0"/>
              </a:rPr>
              <a:t>Batismos</a:t>
            </a:r>
          </a:p>
        </p:txBody>
      </p:sp>
      <p:sp>
        <p:nvSpPr>
          <p:cNvPr id="47" name="CaixaDeTexto 46"/>
          <p:cNvSpPr txBox="1"/>
          <p:nvPr/>
        </p:nvSpPr>
        <p:spPr>
          <a:xfrm>
            <a:off x="285720" y="3429000"/>
            <a:ext cx="3791423" cy="707886"/>
          </a:xfrm>
          <a:prstGeom prst="rect">
            <a:avLst/>
          </a:prstGeom>
          <a:noFill/>
        </p:spPr>
        <p:txBody>
          <a:bodyPr wrap="square" rtlCol="0">
            <a:spAutoFit/>
          </a:bodyPr>
          <a:lstStyle/>
          <a:p>
            <a:pPr algn="ctr"/>
            <a:r>
              <a:rPr lang="pt-BR" sz="2000" b="1" dirty="0" smtClean="0">
                <a:effectLst>
                  <a:outerShdw blurRad="38100" dist="38100" dir="2700000" algn="tl">
                    <a:srgbClr val="000000">
                      <a:alpha val="43137"/>
                    </a:srgbClr>
                  </a:outerShdw>
                </a:effectLst>
                <a:latin typeface="Agency FB" pitchFamily="34" charset="0"/>
              </a:rPr>
              <a:t>Nenhuma doutrina pode se basear em um</a:t>
            </a:r>
          </a:p>
          <a:p>
            <a:pPr algn="ctr"/>
            <a:r>
              <a:rPr lang="pt-BR" sz="2000" b="1" dirty="0" smtClean="0">
                <a:effectLst>
                  <a:outerShdw blurRad="38100" dist="38100" dir="2700000" algn="tl">
                    <a:srgbClr val="000000">
                      <a:alpha val="43137"/>
                    </a:srgbClr>
                  </a:outerShdw>
                </a:effectLst>
                <a:latin typeface="Agency FB" pitchFamily="34" charset="0"/>
              </a:rPr>
              <a:t>único verso da Bíblia.</a:t>
            </a:r>
            <a:endParaRPr lang="pt-BR" sz="2000" b="1" dirty="0">
              <a:effectLst>
                <a:outerShdw blurRad="38100" dist="38100" dir="2700000" algn="tl">
                  <a:srgbClr val="000000">
                    <a:alpha val="43137"/>
                  </a:srgbClr>
                </a:outerShdw>
              </a:effectLst>
              <a:latin typeface="Agency FB"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69549"/>
                                        </p:tgtEl>
                                        <p:attrNameLst>
                                          <p:attrName>style.visibility</p:attrName>
                                        </p:attrNameLst>
                                      </p:cBhvr>
                                      <p:to>
                                        <p:strVal val="visible"/>
                                      </p:to>
                                    </p:set>
                                    <p:animEffect transition="in" filter="dissolve">
                                      <p:cBhvr>
                                        <p:cTn id="7" dur="500"/>
                                        <p:tgtEl>
                                          <p:spTgt spid="206954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1" fill="hold" grpId="0" nodeType="clickEffect">
                                  <p:stCondLst>
                                    <p:cond delay="0"/>
                                  </p:stCondLst>
                                  <p:childTnLst>
                                    <p:set>
                                      <p:cBhvr>
                                        <p:cTn id="11" dur="1" fill="hold">
                                          <p:stCondLst>
                                            <p:cond delay="0"/>
                                          </p:stCondLst>
                                        </p:cTn>
                                        <p:tgtEl>
                                          <p:spTgt spid="2069506"/>
                                        </p:tgtEl>
                                        <p:attrNameLst>
                                          <p:attrName>style.visibility</p:attrName>
                                        </p:attrNameLst>
                                      </p:cBhvr>
                                      <p:to>
                                        <p:strVal val="visible"/>
                                      </p:to>
                                    </p:set>
                                    <p:anim calcmode="lin" valueType="num">
                                      <p:cBhvr additive="base">
                                        <p:cTn id="12" dur="500" fill="hold"/>
                                        <p:tgtEl>
                                          <p:spTgt spid="2069506"/>
                                        </p:tgtEl>
                                        <p:attrNameLst>
                                          <p:attrName>ppt_x</p:attrName>
                                        </p:attrNameLst>
                                      </p:cBhvr>
                                      <p:tavLst>
                                        <p:tav tm="0">
                                          <p:val>
                                            <p:strVal val="#ppt_x"/>
                                          </p:val>
                                        </p:tav>
                                        <p:tav tm="100000">
                                          <p:val>
                                            <p:strVal val="#ppt_x"/>
                                          </p:val>
                                        </p:tav>
                                      </p:tavLst>
                                    </p:anim>
                                    <p:anim calcmode="lin" valueType="num">
                                      <p:cBhvr additive="base">
                                        <p:cTn id="13" dur="500" fill="hold"/>
                                        <p:tgtEl>
                                          <p:spTgt spid="206950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7" presetClass="entr" presetSubtype="1" fill="hold" grpId="0" nodeType="afterEffect">
                                  <p:stCondLst>
                                    <p:cond delay="0"/>
                                  </p:stCondLst>
                                  <p:childTnLst>
                                    <p:set>
                                      <p:cBhvr>
                                        <p:cTn id="16" dur="1" fill="hold">
                                          <p:stCondLst>
                                            <p:cond delay="0"/>
                                          </p:stCondLst>
                                        </p:cTn>
                                        <p:tgtEl>
                                          <p:spTgt spid="2069507"/>
                                        </p:tgtEl>
                                        <p:attrNameLst>
                                          <p:attrName>style.visibility</p:attrName>
                                        </p:attrNameLst>
                                      </p:cBhvr>
                                      <p:to>
                                        <p:strVal val="visible"/>
                                      </p:to>
                                    </p:set>
                                    <p:anim calcmode="lin" valueType="num">
                                      <p:cBhvr additive="base">
                                        <p:cTn id="17" dur="500" fill="hold"/>
                                        <p:tgtEl>
                                          <p:spTgt spid="2069507"/>
                                        </p:tgtEl>
                                        <p:attrNameLst>
                                          <p:attrName>ppt_x</p:attrName>
                                        </p:attrNameLst>
                                      </p:cBhvr>
                                      <p:tavLst>
                                        <p:tav tm="0">
                                          <p:val>
                                            <p:strVal val="#ppt_x"/>
                                          </p:val>
                                        </p:tav>
                                        <p:tav tm="100000">
                                          <p:val>
                                            <p:strVal val="#ppt_x"/>
                                          </p:val>
                                        </p:tav>
                                      </p:tavLst>
                                    </p:anim>
                                    <p:anim calcmode="lin" valueType="num">
                                      <p:cBhvr additive="base">
                                        <p:cTn id="18" dur="500" fill="hold"/>
                                        <p:tgtEl>
                                          <p:spTgt spid="2069507"/>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7" presetClass="entr" presetSubtype="1" fill="hold" grpId="0" nodeType="afterEffect">
                                  <p:stCondLst>
                                    <p:cond delay="0"/>
                                  </p:stCondLst>
                                  <p:childTnLst>
                                    <p:set>
                                      <p:cBhvr>
                                        <p:cTn id="21" dur="1" fill="hold">
                                          <p:stCondLst>
                                            <p:cond delay="0"/>
                                          </p:stCondLst>
                                        </p:cTn>
                                        <p:tgtEl>
                                          <p:spTgt spid="2069508"/>
                                        </p:tgtEl>
                                        <p:attrNameLst>
                                          <p:attrName>style.visibility</p:attrName>
                                        </p:attrNameLst>
                                      </p:cBhvr>
                                      <p:to>
                                        <p:strVal val="visible"/>
                                      </p:to>
                                    </p:set>
                                    <p:anim calcmode="lin" valueType="num">
                                      <p:cBhvr additive="base">
                                        <p:cTn id="22" dur="500" fill="hold"/>
                                        <p:tgtEl>
                                          <p:spTgt spid="2069508"/>
                                        </p:tgtEl>
                                        <p:attrNameLst>
                                          <p:attrName>ppt_x</p:attrName>
                                        </p:attrNameLst>
                                      </p:cBhvr>
                                      <p:tavLst>
                                        <p:tav tm="0">
                                          <p:val>
                                            <p:strVal val="#ppt_x"/>
                                          </p:val>
                                        </p:tav>
                                        <p:tav tm="100000">
                                          <p:val>
                                            <p:strVal val="#ppt_x"/>
                                          </p:val>
                                        </p:tav>
                                      </p:tavLst>
                                    </p:anim>
                                    <p:anim calcmode="lin" valueType="num">
                                      <p:cBhvr additive="base">
                                        <p:cTn id="23" dur="500" fill="hold"/>
                                        <p:tgtEl>
                                          <p:spTgt spid="2069508"/>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7" presetClass="entr" presetSubtype="1" fill="hold" grpId="0" nodeType="afterEffect">
                                  <p:stCondLst>
                                    <p:cond delay="0"/>
                                  </p:stCondLst>
                                  <p:childTnLst>
                                    <p:set>
                                      <p:cBhvr>
                                        <p:cTn id="26" dur="1" fill="hold">
                                          <p:stCondLst>
                                            <p:cond delay="0"/>
                                          </p:stCondLst>
                                        </p:cTn>
                                        <p:tgtEl>
                                          <p:spTgt spid="2069509"/>
                                        </p:tgtEl>
                                        <p:attrNameLst>
                                          <p:attrName>style.visibility</p:attrName>
                                        </p:attrNameLst>
                                      </p:cBhvr>
                                      <p:to>
                                        <p:strVal val="visible"/>
                                      </p:to>
                                    </p:set>
                                    <p:anim calcmode="lin" valueType="num">
                                      <p:cBhvr additive="base">
                                        <p:cTn id="27" dur="500" fill="hold"/>
                                        <p:tgtEl>
                                          <p:spTgt spid="2069509"/>
                                        </p:tgtEl>
                                        <p:attrNameLst>
                                          <p:attrName>ppt_x</p:attrName>
                                        </p:attrNameLst>
                                      </p:cBhvr>
                                      <p:tavLst>
                                        <p:tav tm="0">
                                          <p:val>
                                            <p:strVal val="#ppt_x"/>
                                          </p:val>
                                        </p:tav>
                                        <p:tav tm="100000">
                                          <p:val>
                                            <p:strVal val="#ppt_x"/>
                                          </p:val>
                                        </p:tav>
                                      </p:tavLst>
                                    </p:anim>
                                    <p:anim calcmode="lin" valueType="num">
                                      <p:cBhvr additive="base">
                                        <p:cTn id="28" dur="500" fill="hold"/>
                                        <p:tgtEl>
                                          <p:spTgt spid="2069509"/>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7" presetClass="entr" presetSubtype="1" fill="hold" grpId="0" nodeType="afterEffect">
                                  <p:stCondLst>
                                    <p:cond delay="0"/>
                                  </p:stCondLst>
                                  <p:childTnLst>
                                    <p:set>
                                      <p:cBhvr>
                                        <p:cTn id="31" dur="1" fill="hold">
                                          <p:stCondLst>
                                            <p:cond delay="0"/>
                                          </p:stCondLst>
                                        </p:cTn>
                                        <p:tgtEl>
                                          <p:spTgt spid="2069510"/>
                                        </p:tgtEl>
                                        <p:attrNameLst>
                                          <p:attrName>style.visibility</p:attrName>
                                        </p:attrNameLst>
                                      </p:cBhvr>
                                      <p:to>
                                        <p:strVal val="visible"/>
                                      </p:to>
                                    </p:set>
                                    <p:anim calcmode="lin" valueType="num">
                                      <p:cBhvr additive="base">
                                        <p:cTn id="32" dur="500" fill="hold"/>
                                        <p:tgtEl>
                                          <p:spTgt spid="2069510"/>
                                        </p:tgtEl>
                                        <p:attrNameLst>
                                          <p:attrName>ppt_x</p:attrName>
                                        </p:attrNameLst>
                                      </p:cBhvr>
                                      <p:tavLst>
                                        <p:tav tm="0">
                                          <p:val>
                                            <p:strVal val="#ppt_x"/>
                                          </p:val>
                                        </p:tav>
                                        <p:tav tm="100000">
                                          <p:val>
                                            <p:strVal val="#ppt_x"/>
                                          </p:val>
                                        </p:tav>
                                      </p:tavLst>
                                    </p:anim>
                                    <p:anim calcmode="lin" valueType="num">
                                      <p:cBhvr additive="base">
                                        <p:cTn id="33" dur="500" fill="hold"/>
                                        <p:tgtEl>
                                          <p:spTgt spid="2069510"/>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7" presetClass="entr" presetSubtype="1" fill="hold" grpId="0" nodeType="afterEffect">
                                  <p:stCondLst>
                                    <p:cond delay="0"/>
                                  </p:stCondLst>
                                  <p:childTnLst>
                                    <p:set>
                                      <p:cBhvr>
                                        <p:cTn id="36" dur="1" fill="hold">
                                          <p:stCondLst>
                                            <p:cond delay="0"/>
                                          </p:stCondLst>
                                        </p:cTn>
                                        <p:tgtEl>
                                          <p:spTgt spid="2069511"/>
                                        </p:tgtEl>
                                        <p:attrNameLst>
                                          <p:attrName>style.visibility</p:attrName>
                                        </p:attrNameLst>
                                      </p:cBhvr>
                                      <p:to>
                                        <p:strVal val="visible"/>
                                      </p:to>
                                    </p:set>
                                    <p:anim calcmode="lin" valueType="num">
                                      <p:cBhvr additive="base">
                                        <p:cTn id="37" dur="500" fill="hold"/>
                                        <p:tgtEl>
                                          <p:spTgt spid="2069511"/>
                                        </p:tgtEl>
                                        <p:attrNameLst>
                                          <p:attrName>ppt_x</p:attrName>
                                        </p:attrNameLst>
                                      </p:cBhvr>
                                      <p:tavLst>
                                        <p:tav tm="0">
                                          <p:val>
                                            <p:strVal val="#ppt_x"/>
                                          </p:val>
                                        </p:tav>
                                        <p:tav tm="100000">
                                          <p:val>
                                            <p:strVal val="#ppt_x"/>
                                          </p:val>
                                        </p:tav>
                                      </p:tavLst>
                                    </p:anim>
                                    <p:anim calcmode="lin" valueType="num">
                                      <p:cBhvr additive="base">
                                        <p:cTn id="38" dur="500" fill="hold"/>
                                        <p:tgtEl>
                                          <p:spTgt spid="2069511"/>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7" presetClass="entr" presetSubtype="1" fill="hold" grpId="0" nodeType="afterEffect">
                                  <p:stCondLst>
                                    <p:cond delay="0"/>
                                  </p:stCondLst>
                                  <p:childTnLst>
                                    <p:set>
                                      <p:cBhvr>
                                        <p:cTn id="41" dur="1" fill="hold">
                                          <p:stCondLst>
                                            <p:cond delay="0"/>
                                          </p:stCondLst>
                                        </p:cTn>
                                        <p:tgtEl>
                                          <p:spTgt spid="2069512"/>
                                        </p:tgtEl>
                                        <p:attrNameLst>
                                          <p:attrName>style.visibility</p:attrName>
                                        </p:attrNameLst>
                                      </p:cBhvr>
                                      <p:to>
                                        <p:strVal val="visible"/>
                                      </p:to>
                                    </p:set>
                                    <p:anim calcmode="lin" valueType="num">
                                      <p:cBhvr additive="base">
                                        <p:cTn id="42" dur="500" fill="hold"/>
                                        <p:tgtEl>
                                          <p:spTgt spid="2069512"/>
                                        </p:tgtEl>
                                        <p:attrNameLst>
                                          <p:attrName>ppt_x</p:attrName>
                                        </p:attrNameLst>
                                      </p:cBhvr>
                                      <p:tavLst>
                                        <p:tav tm="0">
                                          <p:val>
                                            <p:strVal val="#ppt_x"/>
                                          </p:val>
                                        </p:tav>
                                        <p:tav tm="100000">
                                          <p:val>
                                            <p:strVal val="#ppt_x"/>
                                          </p:val>
                                        </p:tav>
                                      </p:tavLst>
                                    </p:anim>
                                    <p:anim calcmode="lin" valueType="num">
                                      <p:cBhvr additive="base">
                                        <p:cTn id="43" dur="500" fill="hold"/>
                                        <p:tgtEl>
                                          <p:spTgt spid="2069512"/>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7" presetClass="entr" presetSubtype="1" fill="hold" grpId="0" nodeType="afterEffect">
                                  <p:stCondLst>
                                    <p:cond delay="0"/>
                                  </p:stCondLst>
                                  <p:childTnLst>
                                    <p:set>
                                      <p:cBhvr>
                                        <p:cTn id="46" dur="1" fill="hold">
                                          <p:stCondLst>
                                            <p:cond delay="0"/>
                                          </p:stCondLst>
                                        </p:cTn>
                                        <p:tgtEl>
                                          <p:spTgt spid="2069513"/>
                                        </p:tgtEl>
                                        <p:attrNameLst>
                                          <p:attrName>style.visibility</p:attrName>
                                        </p:attrNameLst>
                                      </p:cBhvr>
                                      <p:to>
                                        <p:strVal val="visible"/>
                                      </p:to>
                                    </p:set>
                                    <p:anim calcmode="lin" valueType="num">
                                      <p:cBhvr additive="base">
                                        <p:cTn id="47" dur="500" fill="hold"/>
                                        <p:tgtEl>
                                          <p:spTgt spid="2069513"/>
                                        </p:tgtEl>
                                        <p:attrNameLst>
                                          <p:attrName>ppt_x</p:attrName>
                                        </p:attrNameLst>
                                      </p:cBhvr>
                                      <p:tavLst>
                                        <p:tav tm="0">
                                          <p:val>
                                            <p:strVal val="#ppt_x"/>
                                          </p:val>
                                        </p:tav>
                                        <p:tav tm="100000">
                                          <p:val>
                                            <p:strVal val="#ppt_x"/>
                                          </p:val>
                                        </p:tav>
                                      </p:tavLst>
                                    </p:anim>
                                    <p:anim calcmode="lin" valueType="num">
                                      <p:cBhvr additive="base">
                                        <p:cTn id="48" dur="500" fill="hold"/>
                                        <p:tgtEl>
                                          <p:spTgt spid="2069513"/>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7" presetClass="entr" presetSubtype="1" fill="hold" grpId="0" nodeType="afterEffect">
                                  <p:stCondLst>
                                    <p:cond delay="0"/>
                                  </p:stCondLst>
                                  <p:childTnLst>
                                    <p:set>
                                      <p:cBhvr>
                                        <p:cTn id="51" dur="1" fill="hold">
                                          <p:stCondLst>
                                            <p:cond delay="0"/>
                                          </p:stCondLst>
                                        </p:cTn>
                                        <p:tgtEl>
                                          <p:spTgt spid="2069514"/>
                                        </p:tgtEl>
                                        <p:attrNameLst>
                                          <p:attrName>style.visibility</p:attrName>
                                        </p:attrNameLst>
                                      </p:cBhvr>
                                      <p:to>
                                        <p:strVal val="visible"/>
                                      </p:to>
                                    </p:set>
                                    <p:anim calcmode="lin" valueType="num">
                                      <p:cBhvr additive="base">
                                        <p:cTn id="52" dur="500" fill="hold"/>
                                        <p:tgtEl>
                                          <p:spTgt spid="2069514"/>
                                        </p:tgtEl>
                                        <p:attrNameLst>
                                          <p:attrName>ppt_x</p:attrName>
                                        </p:attrNameLst>
                                      </p:cBhvr>
                                      <p:tavLst>
                                        <p:tav tm="0">
                                          <p:val>
                                            <p:strVal val="#ppt_x"/>
                                          </p:val>
                                        </p:tav>
                                        <p:tav tm="100000">
                                          <p:val>
                                            <p:strVal val="#ppt_x"/>
                                          </p:val>
                                        </p:tav>
                                      </p:tavLst>
                                    </p:anim>
                                    <p:anim calcmode="lin" valueType="num">
                                      <p:cBhvr additive="base">
                                        <p:cTn id="53" dur="500" fill="hold"/>
                                        <p:tgtEl>
                                          <p:spTgt spid="2069514"/>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7" presetClass="entr" presetSubtype="1" fill="hold" grpId="0" nodeType="afterEffect">
                                  <p:stCondLst>
                                    <p:cond delay="0"/>
                                  </p:stCondLst>
                                  <p:childTnLst>
                                    <p:set>
                                      <p:cBhvr>
                                        <p:cTn id="56" dur="1" fill="hold">
                                          <p:stCondLst>
                                            <p:cond delay="0"/>
                                          </p:stCondLst>
                                        </p:cTn>
                                        <p:tgtEl>
                                          <p:spTgt spid="2069515"/>
                                        </p:tgtEl>
                                        <p:attrNameLst>
                                          <p:attrName>style.visibility</p:attrName>
                                        </p:attrNameLst>
                                      </p:cBhvr>
                                      <p:to>
                                        <p:strVal val="visible"/>
                                      </p:to>
                                    </p:set>
                                    <p:anim calcmode="lin" valueType="num">
                                      <p:cBhvr additive="base">
                                        <p:cTn id="57" dur="500" fill="hold"/>
                                        <p:tgtEl>
                                          <p:spTgt spid="2069515"/>
                                        </p:tgtEl>
                                        <p:attrNameLst>
                                          <p:attrName>ppt_x</p:attrName>
                                        </p:attrNameLst>
                                      </p:cBhvr>
                                      <p:tavLst>
                                        <p:tav tm="0">
                                          <p:val>
                                            <p:strVal val="#ppt_x"/>
                                          </p:val>
                                        </p:tav>
                                        <p:tav tm="100000">
                                          <p:val>
                                            <p:strVal val="#ppt_x"/>
                                          </p:val>
                                        </p:tav>
                                      </p:tavLst>
                                    </p:anim>
                                    <p:anim calcmode="lin" valueType="num">
                                      <p:cBhvr additive="base">
                                        <p:cTn id="58" dur="500" fill="hold"/>
                                        <p:tgtEl>
                                          <p:spTgt spid="2069515"/>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7" presetClass="entr" presetSubtype="1" fill="hold" grpId="0" nodeType="afterEffect">
                                  <p:stCondLst>
                                    <p:cond delay="0"/>
                                  </p:stCondLst>
                                  <p:childTnLst>
                                    <p:set>
                                      <p:cBhvr>
                                        <p:cTn id="61" dur="1" fill="hold">
                                          <p:stCondLst>
                                            <p:cond delay="0"/>
                                          </p:stCondLst>
                                        </p:cTn>
                                        <p:tgtEl>
                                          <p:spTgt spid="2069516"/>
                                        </p:tgtEl>
                                        <p:attrNameLst>
                                          <p:attrName>style.visibility</p:attrName>
                                        </p:attrNameLst>
                                      </p:cBhvr>
                                      <p:to>
                                        <p:strVal val="visible"/>
                                      </p:to>
                                    </p:set>
                                    <p:anim calcmode="lin" valueType="num">
                                      <p:cBhvr additive="base">
                                        <p:cTn id="62" dur="500" fill="hold"/>
                                        <p:tgtEl>
                                          <p:spTgt spid="2069516"/>
                                        </p:tgtEl>
                                        <p:attrNameLst>
                                          <p:attrName>ppt_x</p:attrName>
                                        </p:attrNameLst>
                                      </p:cBhvr>
                                      <p:tavLst>
                                        <p:tav tm="0">
                                          <p:val>
                                            <p:strVal val="#ppt_x"/>
                                          </p:val>
                                        </p:tav>
                                        <p:tav tm="100000">
                                          <p:val>
                                            <p:strVal val="#ppt_x"/>
                                          </p:val>
                                        </p:tav>
                                      </p:tavLst>
                                    </p:anim>
                                    <p:anim calcmode="lin" valueType="num">
                                      <p:cBhvr additive="base">
                                        <p:cTn id="63" dur="500" fill="hold"/>
                                        <p:tgtEl>
                                          <p:spTgt spid="2069516"/>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7" presetClass="entr" presetSubtype="1" fill="hold" grpId="0" nodeType="afterEffect">
                                  <p:stCondLst>
                                    <p:cond delay="0"/>
                                  </p:stCondLst>
                                  <p:childTnLst>
                                    <p:set>
                                      <p:cBhvr>
                                        <p:cTn id="66" dur="1" fill="hold">
                                          <p:stCondLst>
                                            <p:cond delay="0"/>
                                          </p:stCondLst>
                                        </p:cTn>
                                        <p:tgtEl>
                                          <p:spTgt spid="2069517"/>
                                        </p:tgtEl>
                                        <p:attrNameLst>
                                          <p:attrName>style.visibility</p:attrName>
                                        </p:attrNameLst>
                                      </p:cBhvr>
                                      <p:to>
                                        <p:strVal val="visible"/>
                                      </p:to>
                                    </p:set>
                                    <p:anim calcmode="lin" valueType="num">
                                      <p:cBhvr additive="base">
                                        <p:cTn id="67" dur="500" fill="hold"/>
                                        <p:tgtEl>
                                          <p:spTgt spid="2069517"/>
                                        </p:tgtEl>
                                        <p:attrNameLst>
                                          <p:attrName>ppt_x</p:attrName>
                                        </p:attrNameLst>
                                      </p:cBhvr>
                                      <p:tavLst>
                                        <p:tav tm="0">
                                          <p:val>
                                            <p:strVal val="#ppt_x"/>
                                          </p:val>
                                        </p:tav>
                                        <p:tav tm="100000">
                                          <p:val>
                                            <p:strVal val="#ppt_x"/>
                                          </p:val>
                                        </p:tav>
                                      </p:tavLst>
                                    </p:anim>
                                    <p:anim calcmode="lin" valueType="num">
                                      <p:cBhvr additive="base">
                                        <p:cTn id="68" dur="500" fill="hold"/>
                                        <p:tgtEl>
                                          <p:spTgt spid="2069517"/>
                                        </p:tgtEl>
                                        <p:attrNameLst>
                                          <p:attrName>ppt_y</p:attrName>
                                        </p:attrNameLst>
                                      </p:cBhvr>
                                      <p:tavLst>
                                        <p:tav tm="0">
                                          <p:val>
                                            <p:strVal val="0-#ppt_h/2"/>
                                          </p:val>
                                        </p:tav>
                                        <p:tav tm="100000">
                                          <p:val>
                                            <p:strVal val="#ppt_y"/>
                                          </p:val>
                                        </p:tav>
                                      </p:tavLst>
                                    </p:anim>
                                  </p:childTnLst>
                                </p:cTn>
                              </p:par>
                            </p:childTnLst>
                          </p:cTn>
                        </p:par>
                        <p:par>
                          <p:cTn id="69" fill="hold">
                            <p:stCondLst>
                              <p:cond delay="6000"/>
                            </p:stCondLst>
                            <p:childTnLst>
                              <p:par>
                                <p:cTn id="70" presetID="7" presetClass="entr" presetSubtype="1" fill="hold" grpId="0" nodeType="afterEffect">
                                  <p:stCondLst>
                                    <p:cond delay="0"/>
                                  </p:stCondLst>
                                  <p:childTnLst>
                                    <p:set>
                                      <p:cBhvr>
                                        <p:cTn id="71" dur="1" fill="hold">
                                          <p:stCondLst>
                                            <p:cond delay="0"/>
                                          </p:stCondLst>
                                        </p:cTn>
                                        <p:tgtEl>
                                          <p:spTgt spid="2069518"/>
                                        </p:tgtEl>
                                        <p:attrNameLst>
                                          <p:attrName>style.visibility</p:attrName>
                                        </p:attrNameLst>
                                      </p:cBhvr>
                                      <p:to>
                                        <p:strVal val="visible"/>
                                      </p:to>
                                    </p:set>
                                    <p:anim calcmode="lin" valueType="num">
                                      <p:cBhvr additive="base">
                                        <p:cTn id="72" dur="500" fill="hold"/>
                                        <p:tgtEl>
                                          <p:spTgt spid="2069518"/>
                                        </p:tgtEl>
                                        <p:attrNameLst>
                                          <p:attrName>ppt_x</p:attrName>
                                        </p:attrNameLst>
                                      </p:cBhvr>
                                      <p:tavLst>
                                        <p:tav tm="0">
                                          <p:val>
                                            <p:strVal val="#ppt_x"/>
                                          </p:val>
                                        </p:tav>
                                        <p:tav tm="100000">
                                          <p:val>
                                            <p:strVal val="#ppt_x"/>
                                          </p:val>
                                        </p:tav>
                                      </p:tavLst>
                                    </p:anim>
                                    <p:anim calcmode="lin" valueType="num">
                                      <p:cBhvr additive="base">
                                        <p:cTn id="73" dur="500" fill="hold"/>
                                        <p:tgtEl>
                                          <p:spTgt spid="2069518"/>
                                        </p:tgtEl>
                                        <p:attrNameLst>
                                          <p:attrName>ppt_y</p:attrName>
                                        </p:attrNameLst>
                                      </p:cBhvr>
                                      <p:tavLst>
                                        <p:tav tm="0">
                                          <p:val>
                                            <p:strVal val="0-#ppt_h/2"/>
                                          </p:val>
                                        </p:tav>
                                        <p:tav tm="100000">
                                          <p:val>
                                            <p:strVal val="#ppt_y"/>
                                          </p:val>
                                        </p:tav>
                                      </p:tavLst>
                                    </p:anim>
                                  </p:childTnLst>
                                </p:cTn>
                              </p:par>
                            </p:childTnLst>
                          </p:cTn>
                        </p:par>
                        <p:par>
                          <p:cTn id="74" fill="hold">
                            <p:stCondLst>
                              <p:cond delay="6500"/>
                            </p:stCondLst>
                            <p:childTnLst>
                              <p:par>
                                <p:cTn id="75" presetID="7" presetClass="entr" presetSubtype="1" fill="hold" grpId="0" nodeType="afterEffect">
                                  <p:stCondLst>
                                    <p:cond delay="0"/>
                                  </p:stCondLst>
                                  <p:childTnLst>
                                    <p:set>
                                      <p:cBhvr>
                                        <p:cTn id="76" dur="1" fill="hold">
                                          <p:stCondLst>
                                            <p:cond delay="0"/>
                                          </p:stCondLst>
                                        </p:cTn>
                                        <p:tgtEl>
                                          <p:spTgt spid="2069519"/>
                                        </p:tgtEl>
                                        <p:attrNameLst>
                                          <p:attrName>style.visibility</p:attrName>
                                        </p:attrNameLst>
                                      </p:cBhvr>
                                      <p:to>
                                        <p:strVal val="visible"/>
                                      </p:to>
                                    </p:set>
                                    <p:anim calcmode="lin" valueType="num">
                                      <p:cBhvr additive="base">
                                        <p:cTn id="77" dur="500" fill="hold"/>
                                        <p:tgtEl>
                                          <p:spTgt spid="2069519"/>
                                        </p:tgtEl>
                                        <p:attrNameLst>
                                          <p:attrName>ppt_x</p:attrName>
                                        </p:attrNameLst>
                                      </p:cBhvr>
                                      <p:tavLst>
                                        <p:tav tm="0">
                                          <p:val>
                                            <p:strVal val="#ppt_x"/>
                                          </p:val>
                                        </p:tav>
                                        <p:tav tm="100000">
                                          <p:val>
                                            <p:strVal val="#ppt_x"/>
                                          </p:val>
                                        </p:tav>
                                      </p:tavLst>
                                    </p:anim>
                                    <p:anim calcmode="lin" valueType="num">
                                      <p:cBhvr additive="base">
                                        <p:cTn id="78" dur="500" fill="hold"/>
                                        <p:tgtEl>
                                          <p:spTgt spid="2069519"/>
                                        </p:tgtEl>
                                        <p:attrNameLst>
                                          <p:attrName>ppt_y</p:attrName>
                                        </p:attrNameLst>
                                      </p:cBhvr>
                                      <p:tavLst>
                                        <p:tav tm="0">
                                          <p:val>
                                            <p:strVal val="0-#ppt_h/2"/>
                                          </p:val>
                                        </p:tav>
                                        <p:tav tm="100000">
                                          <p:val>
                                            <p:strVal val="#ppt_y"/>
                                          </p:val>
                                        </p:tav>
                                      </p:tavLst>
                                    </p:anim>
                                  </p:childTnLst>
                                </p:cTn>
                              </p:par>
                            </p:childTnLst>
                          </p:cTn>
                        </p:par>
                        <p:par>
                          <p:cTn id="79" fill="hold">
                            <p:stCondLst>
                              <p:cond delay="7000"/>
                            </p:stCondLst>
                            <p:childTnLst>
                              <p:par>
                                <p:cTn id="80" presetID="7" presetClass="entr" presetSubtype="1" fill="hold" grpId="0" nodeType="afterEffect">
                                  <p:stCondLst>
                                    <p:cond delay="0"/>
                                  </p:stCondLst>
                                  <p:childTnLst>
                                    <p:set>
                                      <p:cBhvr>
                                        <p:cTn id="81" dur="1" fill="hold">
                                          <p:stCondLst>
                                            <p:cond delay="0"/>
                                          </p:stCondLst>
                                        </p:cTn>
                                        <p:tgtEl>
                                          <p:spTgt spid="2069520"/>
                                        </p:tgtEl>
                                        <p:attrNameLst>
                                          <p:attrName>style.visibility</p:attrName>
                                        </p:attrNameLst>
                                      </p:cBhvr>
                                      <p:to>
                                        <p:strVal val="visible"/>
                                      </p:to>
                                    </p:set>
                                    <p:anim calcmode="lin" valueType="num">
                                      <p:cBhvr additive="base">
                                        <p:cTn id="82" dur="500" fill="hold"/>
                                        <p:tgtEl>
                                          <p:spTgt spid="2069520"/>
                                        </p:tgtEl>
                                        <p:attrNameLst>
                                          <p:attrName>ppt_x</p:attrName>
                                        </p:attrNameLst>
                                      </p:cBhvr>
                                      <p:tavLst>
                                        <p:tav tm="0">
                                          <p:val>
                                            <p:strVal val="#ppt_x"/>
                                          </p:val>
                                        </p:tav>
                                        <p:tav tm="100000">
                                          <p:val>
                                            <p:strVal val="#ppt_x"/>
                                          </p:val>
                                        </p:tav>
                                      </p:tavLst>
                                    </p:anim>
                                    <p:anim calcmode="lin" valueType="num">
                                      <p:cBhvr additive="base">
                                        <p:cTn id="83" dur="500" fill="hold"/>
                                        <p:tgtEl>
                                          <p:spTgt spid="2069520"/>
                                        </p:tgtEl>
                                        <p:attrNameLst>
                                          <p:attrName>ppt_y</p:attrName>
                                        </p:attrNameLst>
                                      </p:cBhvr>
                                      <p:tavLst>
                                        <p:tav tm="0">
                                          <p:val>
                                            <p:strVal val="0-#ppt_h/2"/>
                                          </p:val>
                                        </p:tav>
                                        <p:tav tm="100000">
                                          <p:val>
                                            <p:strVal val="#ppt_y"/>
                                          </p:val>
                                        </p:tav>
                                      </p:tavLst>
                                    </p:anim>
                                  </p:childTnLst>
                                </p:cTn>
                              </p:par>
                            </p:childTnLst>
                          </p:cTn>
                        </p:par>
                        <p:par>
                          <p:cTn id="84" fill="hold">
                            <p:stCondLst>
                              <p:cond delay="7500"/>
                            </p:stCondLst>
                            <p:childTnLst>
                              <p:par>
                                <p:cTn id="85" presetID="7" presetClass="entr" presetSubtype="1" fill="hold" nodeType="afterEffect">
                                  <p:stCondLst>
                                    <p:cond delay="0"/>
                                  </p:stCondLst>
                                  <p:childTnLst>
                                    <p:set>
                                      <p:cBhvr>
                                        <p:cTn id="86" dur="1" fill="hold">
                                          <p:stCondLst>
                                            <p:cond delay="0"/>
                                          </p:stCondLst>
                                        </p:cTn>
                                        <p:tgtEl>
                                          <p:spTgt spid="2069523"/>
                                        </p:tgtEl>
                                        <p:attrNameLst>
                                          <p:attrName>style.visibility</p:attrName>
                                        </p:attrNameLst>
                                      </p:cBhvr>
                                      <p:to>
                                        <p:strVal val="visible"/>
                                      </p:to>
                                    </p:set>
                                    <p:anim calcmode="lin" valueType="num">
                                      <p:cBhvr additive="base">
                                        <p:cTn id="87" dur="500" fill="hold"/>
                                        <p:tgtEl>
                                          <p:spTgt spid="2069523"/>
                                        </p:tgtEl>
                                        <p:attrNameLst>
                                          <p:attrName>ppt_x</p:attrName>
                                        </p:attrNameLst>
                                      </p:cBhvr>
                                      <p:tavLst>
                                        <p:tav tm="0">
                                          <p:val>
                                            <p:strVal val="#ppt_x"/>
                                          </p:val>
                                        </p:tav>
                                        <p:tav tm="100000">
                                          <p:val>
                                            <p:strVal val="#ppt_x"/>
                                          </p:val>
                                        </p:tav>
                                      </p:tavLst>
                                    </p:anim>
                                    <p:anim calcmode="lin" valueType="num">
                                      <p:cBhvr additive="base">
                                        <p:cTn id="88" dur="500" fill="hold"/>
                                        <p:tgtEl>
                                          <p:spTgt spid="2069523"/>
                                        </p:tgtEl>
                                        <p:attrNameLst>
                                          <p:attrName>ppt_y</p:attrName>
                                        </p:attrNameLst>
                                      </p:cBhvr>
                                      <p:tavLst>
                                        <p:tav tm="0">
                                          <p:val>
                                            <p:strVal val="0-#ppt_h/2"/>
                                          </p:val>
                                        </p:tav>
                                        <p:tav tm="100000">
                                          <p:val>
                                            <p:strVal val="#ppt_y"/>
                                          </p:val>
                                        </p:tav>
                                      </p:tavLst>
                                    </p:anim>
                                  </p:childTnLst>
                                </p:cTn>
                              </p:par>
                            </p:childTnLst>
                          </p:cTn>
                        </p:par>
                        <p:par>
                          <p:cTn id="89" fill="hold">
                            <p:stCondLst>
                              <p:cond delay="8000"/>
                            </p:stCondLst>
                            <p:childTnLst>
                              <p:par>
                                <p:cTn id="90" presetID="7" presetClass="entr" presetSubtype="1" fill="hold" grpId="0" nodeType="afterEffect">
                                  <p:stCondLst>
                                    <p:cond delay="0"/>
                                  </p:stCondLst>
                                  <p:childTnLst>
                                    <p:set>
                                      <p:cBhvr>
                                        <p:cTn id="91" dur="1" fill="hold">
                                          <p:stCondLst>
                                            <p:cond delay="0"/>
                                          </p:stCondLst>
                                        </p:cTn>
                                        <p:tgtEl>
                                          <p:spTgt spid="2069522"/>
                                        </p:tgtEl>
                                        <p:attrNameLst>
                                          <p:attrName>style.visibility</p:attrName>
                                        </p:attrNameLst>
                                      </p:cBhvr>
                                      <p:to>
                                        <p:strVal val="visible"/>
                                      </p:to>
                                    </p:set>
                                    <p:anim calcmode="lin" valueType="num">
                                      <p:cBhvr additive="base">
                                        <p:cTn id="92" dur="500" fill="hold"/>
                                        <p:tgtEl>
                                          <p:spTgt spid="2069522"/>
                                        </p:tgtEl>
                                        <p:attrNameLst>
                                          <p:attrName>ppt_x</p:attrName>
                                        </p:attrNameLst>
                                      </p:cBhvr>
                                      <p:tavLst>
                                        <p:tav tm="0">
                                          <p:val>
                                            <p:strVal val="#ppt_x"/>
                                          </p:val>
                                        </p:tav>
                                        <p:tav tm="100000">
                                          <p:val>
                                            <p:strVal val="#ppt_x"/>
                                          </p:val>
                                        </p:tav>
                                      </p:tavLst>
                                    </p:anim>
                                    <p:anim calcmode="lin" valueType="num">
                                      <p:cBhvr additive="base">
                                        <p:cTn id="93" dur="500" fill="hold"/>
                                        <p:tgtEl>
                                          <p:spTgt spid="2069522"/>
                                        </p:tgtEl>
                                        <p:attrNameLst>
                                          <p:attrName>ppt_y</p:attrName>
                                        </p:attrNameLst>
                                      </p:cBhvr>
                                      <p:tavLst>
                                        <p:tav tm="0">
                                          <p:val>
                                            <p:strVal val="0-#ppt_h/2"/>
                                          </p:val>
                                        </p:tav>
                                        <p:tav tm="100000">
                                          <p:val>
                                            <p:strVal val="#ppt_y"/>
                                          </p:val>
                                        </p:tav>
                                      </p:tavLst>
                                    </p:anim>
                                  </p:childTnLst>
                                </p:cTn>
                              </p:par>
                            </p:childTnLst>
                          </p:cTn>
                        </p:par>
                        <p:par>
                          <p:cTn id="94" fill="hold">
                            <p:stCondLst>
                              <p:cond delay="8500"/>
                            </p:stCondLst>
                            <p:childTnLst>
                              <p:par>
                                <p:cTn id="95" presetID="7" presetClass="entr" presetSubtype="1" fill="hold" grpId="0" nodeType="afterEffect">
                                  <p:stCondLst>
                                    <p:cond delay="0"/>
                                  </p:stCondLst>
                                  <p:childTnLst>
                                    <p:set>
                                      <p:cBhvr>
                                        <p:cTn id="96" dur="1" fill="hold">
                                          <p:stCondLst>
                                            <p:cond delay="0"/>
                                          </p:stCondLst>
                                        </p:cTn>
                                        <p:tgtEl>
                                          <p:spTgt spid="2069521"/>
                                        </p:tgtEl>
                                        <p:attrNameLst>
                                          <p:attrName>style.visibility</p:attrName>
                                        </p:attrNameLst>
                                      </p:cBhvr>
                                      <p:to>
                                        <p:strVal val="visible"/>
                                      </p:to>
                                    </p:set>
                                    <p:anim calcmode="lin" valueType="num">
                                      <p:cBhvr additive="base">
                                        <p:cTn id="97" dur="500" fill="hold"/>
                                        <p:tgtEl>
                                          <p:spTgt spid="2069521"/>
                                        </p:tgtEl>
                                        <p:attrNameLst>
                                          <p:attrName>ppt_x</p:attrName>
                                        </p:attrNameLst>
                                      </p:cBhvr>
                                      <p:tavLst>
                                        <p:tav tm="0">
                                          <p:val>
                                            <p:strVal val="#ppt_x"/>
                                          </p:val>
                                        </p:tav>
                                        <p:tav tm="100000">
                                          <p:val>
                                            <p:strVal val="#ppt_x"/>
                                          </p:val>
                                        </p:tav>
                                      </p:tavLst>
                                    </p:anim>
                                    <p:anim calcmode="lin" valueType="num">
                                      <p:cBhvr additive="base">
                                        <p:cTn id="98" dur="500" fill="hold"/>
                                        <p:tgtEl>
                                          <p:spTgt spid="2069521"/>
                                        </p:tgtEl>
                                        <p:attrNameLst>
                                          <p:attrName>ppt_y</p:attrName>
                                        </p:attrNameLst>
                                      </p:cBhvr>
                                      <p:tavLst>
                                        <p:tav tm="0">
                                          <p:val>
                                            <p:strVal val="0-#ppt_h/2"/>
                                          </p:val>
                                        </p:tav>
                                        <p:tav tm="100000">
                                          <p:val>
                                            <p:strVal val="#ppt_y"/>
                                          </p:val>
                                        </p:tav>
                                      </p:tavLst>
                                    </p:anim>
                                  </p:childTnLst>
                                </p:cTn>
                              </p:par>
                            </p:childTnLst>
                          </p:cTn>
                        </p:par>
                        <p:par>
                          <p:cTn id="99" fill="hold">
                            <p:stCondLst>
                              <p:cond delay="9000"/>
                            </p:stCondLst>
                            <p:childTnLst>
                              <p:par>
                                <p:cTn id="100" presetID="7" presetClass="entr" presetSubtype="1" fill="hold" nodeType="afterEffect">
                                  <p:stCondLst>
                                    <p:cond delay="0"/>
                                  </p:stCondLst>
                                  <p:childTnLst>
                                    <p:set>
                                      <p:cBhvr>
                                        <p:cTn id="101" dur="1" fill="hold">
                                          <p:stCondLst>
                                            <p:cond delay="0"/>
                                          </p:stCondLst>
                                        </p:cTn>
                                        <p:tgtEl>
                                          <p:spTgt spid="2069524"/>
                                        </p:tgtEl>
                                        <p:attrNameLst>
                                          <p:attrName>style.visibility</p:attrName>
                                        </p:attrNameLst>
                                      </p:cBhvr>
                                      <p:to>
                                        <p:strVal val="visible"/>
                                      </p:to>
                                    </p:set>
                                    <p:anim calcmode="lin" valueType="num">
                                      <p:cBhvr additive="base">
                                        <p:cTn id="102" dur="500" fill="hold"/>
                                        <p:tgtEl>
                                          <p:spTgt spid="2069524"/>
                                        </p:tgtEl>
                                        <p:attrNameLst>
                                          <p:attrName>ppt_x</p:attrName>
                                        </p:attrNameLst>
                                      </p:cBhvr>
                                      <p:tavLst>
                                        <p:tav tm="0">
                                          <p:val>
                                            <p:strVal val="#ppt_x"/>
                                          </p:val>
                                        </p:tav>
                                        <p:tav tm="100000">
                                          <p:val>
                                            <p:strVal val="#ppt_x"/>
                                          </p:val>
                                        </p:tav>
                                      </p:tavLst>
                                    </p:anim>
                                    <p:anim calcmode="lin" valueType="num">
                                      <p:cBhvr additive="base">
                                        <p:cTn id="103" dur="500" fill="hold"/>
                                        <p:tgtEl>
                                          <p:spTgt spid="2069524"/>
                                        </p:tgtEl>
                                        <p:attrNameLst>
                                          <p:attrName>ppt_y</p:attrName>
                                        </p:attrNameLst>
                                      </p:cBhvr>
                                      <p:tavLst>
                                        <p:tav tm="0">
                                          <p:val>
                                            <p:strVal val="0-#ppt_h/2"/>
                                          </p:val>
                                        </p:tav>
                                        <p:tav tm="100000">
                                          <p:val>
                                            <p:strVal val="#ppt_y"/>
                                          </p:val>
                                        </p:tav>
                                      </p:tavLst>
                                    </p:anim>
                                  </p:childTnLst>
                                </p:cTn>
                              </p:par>
                            </p:childTnLst>
                          </p:cTn>
                        </p:par>
                        <p:par>
                          <p:cTn id="104" fill="hold">
                            <p:stCondLst>
                              <p:cond delay="9500"/>
                            </p:stCondLst>
                            <p:childTnLst>
                              <p:par>
                                <p:cTn id="105" presetID="7" presetClass="entr" presetSubtype="1" fill="hold" nodeType="afterEffect">
                                  <p:stCondLst>
                                    <p:cond delay="0"/>
                                  </p:stCondLst>
                                  <p:childTnLst>
                                    <p:set>
                                      <p:cBhvr>
                                        <p:cTn id="106" dur="1" fill="hold">
                                          <p:stCondLst>
                                            <p:cond delay="0"/>
                                          </p:stCondLst>
                                        </p:cTn>
                                        <p:tgtEl>
                                          <p:spTgt spid="2069525"/>
                                        </p:tgtEl>
                                        <p:attrNameLst>
                                          <p:attrName>style.visibility</p:attrName>
                                        </p:attrNameLst>
                                      </p:cBhvr>
                                      <p:to>
                                        <p:strVal val="visible"/>
                                      </p:to>
                                    </p:set>
                                    <p:anim calcmode="lin" valueType="num">
                                      <p:cBhvr additive="base">
                                        <p:cTn id="107" dur="500" fill="hold"/>
                                        <p:tgtEl>
                                          <p:spTgt spid="2069525"/>
                                        </p:tgtEl>
                                        <p:attrNameLst>
                                          <p:attrName>ppt_x</p:attrName>
                                        </p:attrNameLst>
                                      </p:cBhvr>
                                      <p:tavLst>
                                        <p:tav tm="0">
                                          <p:val>
                                            <p:strVal val="#ppt_x"/>
                                          </p:val>
                                        </p:tav>
                                        <p:tav tm="100000">
                                          <p:val>
                                            <p:strVal val="#ppt_x"/>
                                          </p:val>
                                        </p:tav>
                                      </p:tavLst>
                                    </p:anim>
                                    <p:anim calcmode="lin" valueType="num">
                                      <p:cBhvr additive="base">
                                        <p:cTn id="108" dur="500" fill="hold"/>
                                        <p:tgtEl>
                                          <p:spTgt spid="2069525"/>
                                        </p:tgtEl>
                                        <p:attrNameLst>
                                          <p:attrName>ppt_y</p:attrName>
                                        </p:attrNameLst>
                                      </p:cBhvr>
                                      <p:tavLst>
                                        <p:tav tm="0">
                                          <p:val>
                                            <p:strVal val="0-#ppt_h/2"/>
                                          </p:val>
                                        </p:tav>
                                        <p:tav tm="100000">
                                          <p:val>
                                            <p:strVal val="#ppt_y"/>
                                          </p:val>
                                        </p:tav>
                                      </p:tavLst>
                                    </p:anim>
                                  </p:childTnLst>
                                </p:cTn>
                              </p:par>
                            </p:childTnLst>
                          </p:cTn>
                        </p:par>
                        <p:par>
                          <p:cTn id="109" fill="hold">
                            <p:stCondLst>
                              <p:cond delay="10000"/>
                            </p:stCondLst>
                            <p:childTnLst>
                              <p:par>
                                <p:cTn id="110" presetID="7" presetClass="entr" presetSubtype="1" fill="hold" grpId="0" nodeType="afterEffect">
                                  <p:stCondLst>
                                    <p:cond delay="0"/>
                                  </p:stCondLst>
                                  <p:childTnLst>
                                    <p:set>
                                      <p:cBhvr>
                                        <p:cTn id="111" dur="1" fill="hold">
                                          <p:stCondLst>
                                            <p:cond delay="0"/>
                                          </p:stCondLst>
                                        </p:cTn>
                                        <p:tgtEl>
                                          <p:spTgt spid="2069526"/>
                                        </p:tgtEl>
                                        <p:attrNameLst>
                                          <p:attrName>style.visibility</p:attrName>
                                        </p:attrNameLst>
                                      </p:cBhvr>
                                      <p:to>
                                        <p:strVal val="visible"/>
                                      </p:to>
                                    </p:set>
                                    <p:anim calcmode="lin" valueType="num">
                                      <p:cBhvr additive="base">
                                        <p:cTn id="112" dur="500" fill="hold"/>
                                        <p:tgtEl>
                                          <p:spTgt spid="2069526"/>
                                        </p:tgtEl>
                                        <p:attrNameLst>
                                          <p:attrName>ppt_x</p:attrName>
                                        </p:attrNameLst>
                                      </p:cBhvr>
                                      <p:tavLst>
                                        <p:tav tm="0">
                                          <p:val>
                                            <p:strVal val="#ppt_x"/>
                                          </p:val>
                                        </p:tav>
                                        <p:tav tm="100000">
                                          <p:val>
                                            <p:strVal val="#ppt_x"/>
                                          </p:val>
                                        </p:tav>
                                      </p:tavLst>
                                    </p:anim>
                                    <p:anim calcmode="lin" valueType="num">
                                      <p:cBhvr additive="base">
                                        <p:cTn id="113" dur="500" fill="hold"/>
                                        <p:tgtEl>
                                          <p:spTgt spid="2069526"/>
                                        </p:tgtEl>
                                        <p:attrNameLst>
                                          <p:attrName>ppt_y</p:attrName>
                                        </p:attrNameLst>
                                      </p:cBhvr>
                                      <p:tavLst>
                                        <p:tav tm="0">
                                          <p:val>
                                            <p:strVal val="0-#ppt_h/2"/>
                                          </p:val>
                                        </p:tav>
                                        <p:tav tm="100000">
                                          <p:val>
                                            <p:strVal val="#ppt_y"/>
                                          </p:val>
                                        </p:tav>
                                      </p:tavLst>
                                    </p:anim>
                                  </p:childTnLst>
                                </p:cTn>
                              </p:par>
                            </p:childTnLst>
                          </p:cTn>
                        </p:par>
                        <p:par>
                          <p:cTn id="114" fill="hold">
                            <p:stCondLst>
                              <p:cond delay="10500"/>
                            </p:stCondLst>
                            <p:childTnLst>
                              <p:par>
                                <p:cTn id="115" presetID="42" presetClass="path" presetSubtype="0" accel="50000" decel="50000" fill="hold" grpId="1" nodeType="afterEffect">
                                  <p:stCondLst>
                                    <p:cond delay="0"/>
                                  </p:stCondLst>
                                  <p:childTnLst>
                                    <p:animMotion origin="layout" path="M 0 0  L 0 0.33295  E" pathEditMode="relative" ptsTypes="">
                                      <p:cBhvr>
                                        <p:cTn id="116" dur="500" fill="hold"/>
                                        <p:tgtEl>
                                          <p:spTgt spid="2069506"/>
                                        </p:tgtEl>
                                        <p:attrNameLst>
                                          <p:attrName>ppt_x</p:attrName>
                                          <p:attrName>ppt_y</p:attrName>
                                        </p:attrNameLst>
                                      </p:cBhvr>
                                    </p:animMotion>
                                  </p:childTnLst>
                                </p:cTn>
                              </p:par>
                              <p:par>
                                <p:cTn id="117" presetID="42" presetClass="path" presetSubtype="0" accel="50000" decel="50000" fill="hold" grpId="1" nodeType="withEffect">
                                  <p:stCondLst>
                                    <p:cond delay="0"/>
                                  </p:stCondLst>
                                  <p:childTnLst>
                                    <p:animMotion origin="layout" path="M 0 0  L 0 0.33295  E" pathEditMode="relative" ptsTypes="">
                                      <p:cBhvr>
                                        <p:cTn id="118" dur="500" fill="hold"/>
                                        <p:tgtEl>
                                          <p:spTgt spid="2069507"/>
                                        </p:tgtEl>
                                        <p:attrNameLst>
                                          <p:attrName>ppt_x</p:attrName>
                                          <p:attrName>ppt_y</p:attrName>
                                        </p:attrNameLst>
                                      </p:cBhvr>
                                    </p:animMotion>
                                  </p:childTnLst>
                                </p:cTn>
                              </p:par>
                              <p:par>
                                <p:cTn id="119" presetID="42" presetClass="path" presetSubtype="0" accel="50000" decel="50000" fill="hold" grpId="1" nodeType="withEffect">
                                  <p:stCondLst>
                                    <p:cond delay="0"/>
                                  </p:stCondLst>
                                  <p:childTnLst>
                                    <p:animMotion origin="layout" path="M 0 0  L 0 0.33295  E" pathEditMode="relative" ptsTypes="">
                                      <p:cBhvr>
                                        <p:cTn id="120" dur="500" fill="hold"/>
                                        <p:tgtEl>
                                          <p:spTgt spid="2069508"/>
                                        </p:tgtEl>
                                        <p:attrNameLst>
                                          <p:attrName>ppt_x</p:attrName>
                                          <p:attrName>ppt_y</p:attrName>
                                        </p:attrNameLst>
                                      </p:cBhvr>
                                    </p:animMotion>
                                  </p:childTnLst>
                                </p:cTn>
                              </p:par>
                              <p:par>
                                <p:cTn id="121" presetID="42" presetClass="path" presetSubtype="0" accel="50000" decel="50000" fill="hold" grpId="1" nodeType="withEffect">
                                  <p:stCondLst>
                                    <p:cond delay="0"/>
                                  </p:stCondLst>
                                  <p:childTnLst>
                                    <p:animMotion origin="layout" path="M 0 0  L 0 0.33295  E" pathEditMode="relative" ptsTypes="">
                                      <p:cBhvr>
                                        <p:cTn id="122" dur="500" fill="hold"/>
                                        <p:tgtEl>
                                          <p:spTgt spid="2069509"/>
                                        </p:tgtEl>
                                        <p:attrNameLst>
                                          <p:attrName>ppt_x</p:attrName>
                                          <p:attrName>ppt_y</p:attrName>
                                        </p:attrNameLst>
                                      </p:cBhvr>
                                    </p:animMotion>
                                  </p:childTnLst>
                                </p:cTn>
                              </p:par>
                              <p:par>
                                <p:cTn id="123" presetID="42" presetClass="path" presetSubtype="0" accel="50000" decel="50000" fill="hold" grpId="1" nodeType="withEffect">
                                  <p:stCondLst>
                                    <p:cond delay="0"/>
                                  </p:stCondLst>
                                  <p:childTnLst>
                                    <p:animMotion origin="layout" path="M 0 0  L 0 0.33295  E" pathEditMode="relative" ptsTypes="">
                                      <p:cBhvr>
                                        <p:cTn id="124" dur="500" fill="hold"/>
                                        <p:tgtEl>
                                          <p:spTgt spid="2069510"/>
                                        </p:tgtEl>
                                        <p:attrNameLst>
                                          <p:attrName>ppt_x</p:attrName>
                                          <p:attrName>ppt_y</p:attrName>
                                        </p:attrNameLst>
                                      </p:cBhvr>
                                    </p:animMotion>
                                  </p:childTnLst>
                                </p:cTn>
                              </p:par>
                              <p:par>
                                <p:cTn id="125" presetID="42" presetClass="path" presetSubtype="0" accel="50000" decel="50000" fill="hold" grpId="1" nodeType="withEffect">
                                  <p:stCondLst>
                                    <p:cond delay="0"/>
                                  </p:stCondLst>
                                  <p:childTnLst>
                                    <p:animMotion origin="layout" path="M 0 0  L 0 0.33295  E" pathEditMode="relative" ptsTypes="">
                                      <p:cBhvr>
                                        <p:cTn id="126" dur="500" fill="hold"/>
                                        <p:tgtEl>
                                          <p:spTgt spid="2069511"/>
                                        </p:tgtEl>
                                        <p:attrNameLst>
                                          <p:attrName>ppt_x</p:attrName>
                                          <p:attrName>ppt_y</p:attrName>
                                        </p:attrNameLst>
                                      </p:cBhvr>
                                    </p:animMotion>
                                  </p:childTnLst>
                                </p:cTn>
                              </p:par>
                              <p:par>
                                <p:cTn id="127" presetID="42" presetClass="path" presetSubtype="0" accel="50000" decel="50000" fill="hold" grpId="1" nodeType="withEffect">
                                  <p:stCondLst>
                                    <p:cond delay="0"/>
                                  </p:stCondLst>
                                  <p:childTnLst>
                                    <p:animMotion origin="layout" path="M 0 0  L 0 0.33295  E" pathEditMode="relative" ptsTypes="">
                                      <p:cBhvr>
                                        <p:cTn id="128" dur="500" fill="hold"/>
                                        <p:tgtEl>
                                          <p:spTgt spid="2069512"/>
                                        </p:tgtEl>
                                        <p:attrNameLst>
                                          <p:attrName>ppt_x</p:attrName>
                                          <p:attrName>ppt_y</p:attrName>
                                        </p:attrNameLst>
                                      </p:cBhvr>
                                    </p:animMotion>
                                  </p:childTnLst>
                                </p:cTn>
                              </p:par>
                              <p:par>
                                <p:cTn id="129" presetID="42" presetClass="path" presetSubtype="0" accel="50000" decel="50000" fill="hold" grpId="1" nodeType="withEffect">
                                  <p:stCondLst>
                                    <p:cond delay="0"/>
                                  </p:stCondLst>
                                  <p:childTnLst>
                                    <p:animMotion origin="layout" path="M 0 0  L 0 0.33295  E" pathEditMode="relative" ptsTypes="">
                                      <p:cBhvr>
                                        <p:cTn id="130" dur="500" fill="hold"/>
                                        <p:tgtEl>
                                          <p:spTgt spid="2069513"/>
                                        </p:tgtEl>
                                        <p:attrNameLst>
                                          <p:attrName>ppt_x</p:attrName>
                                          <p:attrName>ppt_y</p:attrName>
                                        </p:attrNameLst>
                                      </p:cBhvr>
                                    </p:animMotion>
                                  </p:childTnLst>
                                </p:cTn>
                              </p:par>
                              <p:par>
                                <p:cTn id="131" presetID="42" presetClass="path" presetSubtype="0" accel="50000" decel="50000" fill="hold" grpId="1" nodeType="withEffect">
                                  <p:stCondLst>
                                    <p:cond delay="0"/>
                                  </p:stCondLst>
                                  <p:childTnLst>
                                    <p:animMotion origin="layout" path="M 0 0  L 0 0.33295  E" pathEditMode="relative" ptsTypes="">
                                      <p:cBhvr>
                                        <p:cTn id="132" dur="500" fill="hold"/>
                                        <p:tgtEl>
                                          <p:spTgt spid="2069514"/>
                                        </p:tgtEl>
                                        <p:attrNameLst>
                                          <p:attrName>ppt_x</p:attrName>
                                          <p:attrName>ppt_y</p:attrName>
                                        </p:attrNameLst>
                                      </p:cBhvr>
                                    </p:animMotion>
                                  </p:childTnLst>
                                </p:cTn>
                              </p:par>
                              <p:par>
                                <p:cTn id="133" presetID="42" presetClass="path" presetSubtype="0" accel="50000" decel="50000" fill="hold" grpId="1" nodeType="withEffect">
                                  <p:stCondLst>
                                    <p:cond delay="0"/>
                                  </p:stCondLst>
                                  <p:childTnLst>
                                    <p:animMotion origin="layout" path="M 0 0  L 0 0.33295  E" pathEditMode="relative" ptsTypes="">
                                      <p:cBhvr>
                                        <p:cTn id="134" dur="500" fill="hold"/>
                                        <p:tgtEl>
                                          <p:spTgt spid="2069515"/>
                                        </p:tgtEl>
                                        <p:attrNameLst>
                                          <p:attrName>ppt_x</p:attrName>
                                          <p:attrName>ppt_y</p:attrName>
                                        </p:attrNameLst>
                                      </p:cBhvr>
                                    </p:animMotion>
                                  </p:childTnLst>
                                </p:cTn>
                              </p:par>
                              <p:par>
                                <p:cTn id="135" presetID="42" presetClass="path" presetSubtype="0" accel="50000" decel="50000" fill="hold" grpId="1" nodeType="withEffect">
                                  <p:stCondLst>
                                    <p:cond delay="0"/>
                                  </p:stCondLst>
                                  <p:childTnLst>
                                    <p:animMotion origin="layout" path="M 0 0  L 0 0.33295  E" pathEditMode="relative" ptsTypes="">
                                      <p:cBhvr>
                                        <p:cTn id="136" dur="500" fill="hold"/>
                                        <p:tgtEl>
                                          <p:spTgt spid="2069516"/>
                                        </p:tgtEl>
                                        <p:attrNameLst>
                                          <p:attrName>ppt_x</p:attrName>
                                          <p:attrName>ppt_y</p:attrName>
                                        </p:attrNameLst>
                                      </p:cBhvr>
                                    </p:animMotion>
                                  </p:childTnLst>
                                </p:cTn>
                              </p:par>
                              <p:par>
                                <p:cTn id="137" presetID="42" presetClass="path" presetSubtype="0" accel="50000" decel="50000" fill="hold" grpId="1" nodeType="withEffect">
                                  <p:stCondLst>
                                    <p:cond delay="0"/>
                                  </p:stCondLst>
                                  <p:childTnLst>
                                    <p:animMotion origin="layout" path="M 0 0  L 0 0.33295  E" pathEditMode="relative" ptsTypes="">
                                      <p:cBhvr>
                                        <p:cTn id="138" dur="500" fill="hold"/>
                                        <p:tgtEl>
                                          <p:spTgt spid="2069517"/>
                                        </p:tgtEl>
                                        <p:attrNameLst>
                                          <p:attrName>ppt_x</p:attrName>
                                          <p:attrName>ppt_y</p:attrName>
                                        </p:attrNameLst>
                                      </p:cBhvr>
                                    </p:animMotion>
                                  </p:childTnLst>
                                </p:cTn>
                              </p:par>
                              <p:par>
                                <p:cTn id="139" presetID="42" presetClass="path" presetSubtype="0" accel="50000" decel="50000" fill="hold" grpId="1" nodeType="withEffect">
                                  <p:stCondLst>
                                    <p:cond delay="0"/>
                                  </p:stCondLst>
                                  <p:childTnLst>
                                    <p:animMotion origin="layout" path="M 0 0  L 0 0.33295  E" pathEditMode="relative" ptsTypes="">
                                      <p:cBhvr>
                                        <p:cTn id="140" dur="500" fill="hold"/>
                                        <p:tgtEl>
                                          <p:spTgt spid="2069518"/>
                                        </p:tgtEl>
                                        <p:attrNameLst>
                                          <p:attrName>ppt_x</p:attrName>
                                          <p:attrName>ppt_y</p:attrName>
                                        </p:attrNameLst>
                                      </p:cBhvr>
                                    </p:animMotion>
                                  </p:childTnLst>
                                </p:cTn>
                              </p:par>
                              <p:par>
                                <p:cTn id="141" presetID="42" presetClass="path" presetSubtype="0" accel="50000" decel="50000" fill="hold" nodeType="withEffect">
                                  <p:stCondLst>
                                    <p:cond delay="0"/>
                                  </p:stCondLst>
                                  <p:childTnLst>
                                    <p:animMotion origin="layout" path="M 0 0  L 0 0.33295  E" pathEditMode="relative" ptsTypes="">
                                      <p:cBhvr>
                                        <p:cTn id="142" dur="500" fill="hold"/>
                                        <p:tgtEl>
                                          <p:spTgt spid="2069519"/>
                                        </p:tgtEl>
                                        <p:attrNameLst>
                                          <p:attrName>ppt_x</p:attrName>
                                          <p:attrName>ppt_y</p:attrName>
                                        </p:attrNameLst>
                                      </p:cBhvr>
                                    </p:animMotion>
                                  </p:childTnLst>
                                </p:cTn>
                              </p:par>
                              <p:par>
                                <p:cTn id="143" presetID="42" presetClass="path" presetSubtype="0" accel="50000" decel="50000" fill="hold" nodeType="withEffect">
                                  <p:stCondLst>
                                    <p:cond delay="0"/>
                                  </p:stCondLst>
                                  <p:childTnLst>
                                    <p:animMotion origin="layout" path="M 0 0  L 0 0.33295  E" pathEditMode="relative" ptsTypes="">
                                      <p:cBhvr>
                                        <p:cTn id="144" dur="500" fill="hold"/>
                                        <p:tgtEl>
                                          <p:spTgt spid="2069520"/>
                                        </p:tgtEl>
                                        <p:attrNameLst>
                                          <p:attrName>ppt_x</p:attrName>
                                          <p:attrName>ppt_y</p:attrName>
                                        </p:attrNameLst>
                                      </p:cBhvr>
                                    </p:animMotion>
                                  </p:childTnLst>
                                </p:cTn>
                              </p:par>
                              <p:par>
                                <p:cTn id="145" presetID="42" presetClass="path" presetSubtype="0" accel="50000" decel="50000" fill="hold" nodeType="withEffect">
                                  <p:stCondLst>
                                    <p:cond delay="0"/>
                                  </p:stCondLst>
                                  <p:childTnLst>
                                    <p:animMotion origin="layout" path="M 0 0  L 0 0.33295  E" pathEditMode="relative" ptsTypes="">
                                      <p:cBhvr>
                                        <p:cTn id="146" dur="500" fill="hold"/>
                                        <p:tgtEl>
                                          <p:spTgt spid="2069521"/>
                                        </p:tgtEl>
                                        <p:attrNameLst>
                                          <p:attrName>ppt_x</p:attrName>
                                          <p:attrName>ppt_y</p:attrName>
                                        </p:attrNameLst>
                                      </p:cBhvr>
                                    </p:animMotion>
                                  </p:childTnLst>
                                </p:cTn>
                              </p:par>
                              <p:par>
                                <p:cTn id="147" presetID="42" presetClass="path" presetSubtype="0" accel="50000" decel="50000" fill="hold" nodeType="withEffect">
                                  <p:stCondLst>
                                    <p:cond delay="0"/>
                                  </p:stCondLst>
                                  <p:childTnLst>
                                    <p:animMotion origin="layout" path="M 0 0  L 0 0.33295  E" pathEditMode="relative" ptsTypes="">
                                      <p:cBhvr>
                                        <p:cTn id="148" dur="500" fill="hold"/>
                                        <p:tgtEl>
                                          <p:spTgt spid="2069522"/>
                                        </p:tgtEl>
                                        <p:attrNameLst>
                                          <p:attrName>ppt_x</p:attrName>
                                          <p:attrName>ppt_y</p:attrName>
                                        </p:attrNameLst>
                                      </p:cBhvr>
                                    </p:animMotion>
                                  </p:childTnLst>
                                </p:cTn>
                              </p:par>
                              <p:par>
                                <p:cTn id="149" presetID="42" presetClass="path" presetSubtype="0" accel="50000" decel="50000" fill="hold" nodeType="withEffect">
                                  <p:stCondLst>
                                    <p:cond delay="0"/>
                                  </p:stCondLst>
                                  <p:childTnLst>
                                    <p:animMotion origin="layout" path="M 0 0  L 0 0.33295  E" pathEditMode="relative" ptsTypes="">
                                      <p:cBhvr>
                                        <p:cTn id="150" dur="500" fill="hold"/>
                                        <p:tgtEl>
                                          <p:spTgt spid="2069523"/>
                                        </p:tgtEl>
                                        <p:attrNameLst>
                                          <p:attrName>ppt_x</p:attrName>
                                          <p:attrName>ppt_y</p:attrName>
                                        </p:attrNameLst>
                                      </p:cBhvr>
                                    </p:animMotion>
                                  </p:childTnLst>
                                </p:cTn>
                              </p:par>
                              <p:par>
                                <p:cTn id="151" presetID="42" presetClass="path" presetSubtype="0" accel="50000" decel="50000" fill="hold" nodeType="withEffect">
                                  <p:stCondLst>
                                    <p:cond delay="0"/>
                                  </p:stCondLst>
                                  <p:childTnLst>
                                    <p:animMotion origin="layout" path="M 0 0  L 0 0.33295  E" pathEditMode="relative" ptsTypes="">
                                      <p:cBhvr>
                                        <p:cTn id="152" dur="500" fill="hold"/>
                                        <p:tgtEl>
                                          <p:spTgt spid="2069524"/>
                                        </p:tgtEl>
                                        <p:attrNameLst>
                                          <p:attrName>ppt_x</p:attrName>
                                          <p:attrName>ppt_y</p:attrName>
                                        </p:attrNameLst>
                                      </p:cBhvr>
                                    </p:animMotion>
                                  </p:childTnLst>
                                </p:cTn>
                              </p:par>
                              <p:par>
                                <p:cTn id="153" presetID="42" presetClass="path" presetSubtype="0" accel="50000" decel="50000" fill="hold" nodeType="withEffect">
                                  <p:stCondLst>
                                    <p:cond delay="0"/>
                                  </p:stCondLst>
                                  <p:childTnLst>
                                    <p:animMotion origin="layout" path="M 0 0  L 0 0.33295  E" pathEditMode="relative" ptsTypes="">
                                      <p:cBhvr>
                                        <p:cTn id="154" dur="500" fill="hold"/>
                                        <p:tgtEl>
                                          <p:spTgt spid="2069525"/>
                                        </p:tgtEl>
                                        <p:attrNameLst>
                                          <p:attrName>ppt_x</p:attrName>
                                          <p:attrName>ppt_y</p:attrName>
                                        </p:attrNameLst>
                                      </p:cBhvr>
                                    </p:animMotion>
                                  </p:childTnLst>
                                </p:cTn>
                              </p:par>
                              <p:par>
                                <p:cTn id="155" presetID="42" presetClass="path" presetSubtype="0" accel="50000" decel="50000" fill="hold" nodeType="withEffect">
                                  <p:stCondLst>
                                    <p:cond delay="0"/>
                                  </p:stCondLst>
                                  <p:childTnLst>
                                    <p:animMotion origin="layout" path="M 0 0  L 0 0.33295  E" pathEditMode="relative" ptsTypes="">
                                      <p:cBhvr>
                                        <p:cTn id="156" dur="500" fill="hold"/>
                                        <p:tgtEl>
                                          <p:spTgt spid="2069526"/>
                                        </p:tgtEl>
                                        <p:attrNameLst>
                                          <p:attrName>ppt_x</p:attrName>
                                          <p:attrName>ppt_y</p:attrName>
                                        </p:attrNameLst>
                                      </p:cBhvr>
                                    </p:animMotion>
                                  </p:childTnLst>
                                </p:cTn>
                              </p:par>
                              <p:par>
                                <p:cTn id="157" presetID="42" presetClass="path" presetSubtype="0" accel="50000" decel="50000" fill="hold" grpId="0" nodeType="withEffect">
                                  <p:stCondLst>
                                    <p:cond delay="0"/>
                                  </p:stCondLst>
                                  <p:childTnLst>
                                    <p:animMotion origin="layout" path="M 0 0  L 0 0.33333  E" pathEditMode="relative" ptsTypes="">
                                      <p:cBhvr>
                                        <p:cTn id="158" dur="500" fill="hold"/>
                                        <p:tgtEl>
                                          <p:spTgt spid="2069534"/>
                                        </p:tgtEl>
                                        <p:attrNameLst>
                                          <p:attrName>ppt_x</p:attrName>
                                          <p:attrName>ppt_y</p:attrName>
                                        </p:attrNameLst>
                                      </p:cBhvr>
                                    </p:animMotion>
                                  </p:childTnLst>
                                </p:cTn>
                              </p:par>
                              <p:par>
                                <p:cTn id="159" presetID="42" presetClass="path" presetSubtype="0" accel="50000" decel="50000" fill="hold" grpId="0" nodeType="withEffect">
                                  <p:stCondLst>
                                    <p:cond delay="0"/>
                                  </p:stCondLst>
                                  <p:childTnLst>
                                    <p:animMotion origin="layout" path="M 0 0  L 0 0.33333  E" pathEditMode="relative" ptsTypes="">
                                      <p:cBhvr>
                                        <p:cTn id="160" dur="500" fill="hold"/>
                                        <p:tgtEl>
                                          <p:spTgt spid="2069535"/>
                                        </p:tgtEl>
                                        <p:attrNameLst>
                                          <p:attrName>ppt_x</p:attrName>
                                          <p:attrName>ppt_y</p:attrName>
                                        </p:attrNameLst>
                                      </p:cBhvr>
                                    </p:animMotion>
                                  </p:childTnLst>
                                </p:cTn>
                              </p:par>
                              <p:par>
                                <p:cTn id="161" presetID="42" presetClass="path" presetSubtype="0" accel="50000" decel="50000" fill="hold" grpId="0" nodeType="withEffect">
                                  <p:stCondLst>
                                    <p:cond delay="0"/>
                                  </p:stCondLst>
                                  <p:childTnLst>
                                    <p:animMotion origin="layout" path="M 0 0  L 0 0.33333  E" pathEditMode="relative" ptsTypes="">
                                      <p:cBhvr>
                                        <p:cTn id="162" dur="500" fill="hold"/>
                                        <p:tgtEl>
                                          <p:spTgt spid="2069537"/>
                                        </p:tgtEl>
                                        <p:attrNameLst>
                                          <p:attrName>ppt_x</p:attrName>
                                          <p:attrName>ppt_y</p:attrName>
                                        </p:attrNameLst>
                                      </p:cBhvr>
                                    </p:animMotion>
                                  </p:childTnLst>
                                </p:cTn>
                              </p:par>
                              <p:par>
                                <p:cTn id="163" presetID="64" presetClass="path" presetSubtype="0" accel="50000" decel="50000" fill="hold" grpId="0" nodeType="withEffect">
                                  <p:stCondLst>
                                    <p:cond delay="0"/>
                                  </p:stCondLst>
                                  <p:childTnLst>
                                    <p:animMotion origin="layout" path="M 0 0  L 0 -0.33333  E" pathEditMode="relative" rAng="0" ptsTypes="">
                                      <p:cBhvr>
                                        <p:cTn id="164" dur="500" fill="hold"/>
                                        <p:tgtEl>
                                          <p:spTgt spid="2069531"/>
                                        </p:tgtEl>
                                        <p:attrNameLst>
                                          <p:attrName>ppt_x</p:attrName>
                                          <p:attrName>ppt_y</p:attrName>
                                        </p:attrNameLst>
                                      </p:cBhvr>
                                      <p:rCtr x="0" y="0"/>
                                    </p:animMotion>
                                  </p:childTnLst>
                                </p:cTn>
                              </p:par>
                              <p:par>
                                <p:cTn id="165" presetID="64" presetClass="path" presetSubtype="0" accel="50000" decel="50000" fill="hold" nodeType="withEffect">
                                  <p:stCondLst>
                                    <p:cond delay="0"/>
                                  </p:stCondLst>
                                  <p:childTnLst>
                                    <p:animMotion origin="layout" path="M 0 0  L 0 -0.33333  E" pathEditMode="relative" ptsTypes="">
                                      <p:cBhvr>
                                        <p:cTn id="166" dur="500" fill="hold"/>
                                        <p:tgtEl>
                                          <p:spTgt spid="2069533"/>
                                        </p:tgtEl>
                                        <p:attrNameLst>
                                          <p:attrName>ppt_x</p:attrName>
                                          <p:attrName>ppt_y</p:attrName>
                                        </p:attrNameLst>
                                      </p:cBhvr>
                                    </p:animMotion>
                                  </p:childTnLst>
                                </p:cTn>
                              </p:par>
                              <p:par>
                                <p:cTn id="167" presetID="64" presetClass="path" presetSubtype="0" accel="50000" decel="50000" fill="hold" grpId="0" nodeType="withEffect">
                                  <p:stCondLst>
                                    <p:cond delay="0"/>
                                  </p:stCondLst>
                                  <p:childTnLst>
                                    <p:animMotion origin="layout" path="M -2.77778E-6 -0.00787 L -2.77778E-6 -0.34121 " pathEditMode="relative" rAng="0" ptsTypes="AA">
                                      <p:cBhvr>
                                        <p:cTn id="168" dur="500" fill="hold"/>
                                        <p:tgtEl>
                                          <p:spTgt spid="2069538"/>
                                        </p:tgtEl>
                                        <p:attrNameLst>
                                          <p:attrName>ppt_x</p:attrName>
                                          <p:attrName>ppt_y</p:attrName>
                                        </p:attrNameLst>
                                      </p:cBhvr>
                                      <p:rCtr x="0" y="-167"/>
                                    </p:animMotion>
                                  </p:childTnLst>
                                </p:cTn>
                              </p:par>
                              <p:par>
                                <p:cTn id="169" presetID="64" presetClass="path" presetSubtype="0" accel="50000" decel="50000" fill="hold" grpId="0" nodeType="withEffect">
                                  <p:stCondLst>
                                    <p:cond delay="0"/>
                                  </p:stCondLst>
                                  <p:childTnLst>
                                    <p:animMotion origin="layout" path="M 0 0  L 0 -0.33333  E" pathEditMode="relative" ptsTypes="">
                                      <p:cBhvr>
                                        <p:cTn id="170" dur="500" fill="hold"/>
                                        <p:tgtEl>
                                          <p:spTgt spid="2069529"/>
                                        </p:tgtEl>
                                        <p:attrNameLst>
                                          <p:attrName>ppt_x</p:attrName>
                                          <p:attrName>ppt_y</p:attrName>
                                        </p:attrNameLst>
                                      </p:cBhvr>
                                    </p:animMotion>
                                  </p:childTnLst>
                                </p:cTn>
                              </p:par>
                              <p:par>
                                <p:cTn id="171" presetID="64" presetClass="path" presetSubtype="0" accel="50000" decel="50000" fill="hold" nodeType="withEffect">
                                  <p:stCondLst>
                                    <p:cond delay="0"/>
                                  </p:stCondLst>
                                  <p:childTnLst>
                                    <p:animMotion origin="layout" path="M 0 0  L 0 -0.33295  E" pathEditMode="relative" ptsTypes="">
                                      <p:cBhvr>
                                        <p:cTn id="172" dur="500" fill="hold"/>
                                        <p:tgtEl>
                                          <p:spTgt spid="2069547"/>
                                        </p:tgtEl>
                                        <p:attrNameLst>
                                          <p:attrName>ppt_x</p:attrName>
                                          <p:attrName>ppt_y</p:attrName>
                                        </p:attrNameLst>
                                      </p:cBhvr>
                                    </p:animMotion>
                                  </p:childTnLst>
                                </p:cTn>
                              </p:par>
                              <p:par>
                                <p:cTn id="173" presetID="42" presetClass="path" presetSubtype="0" accel="50000" decel="50000" fill="hold" nodeType="withEffect">
                                  <p:stCondLst>
                                    <p:cond delay="0"/>
                                  </p:stCondLst>
                                  <p:childTnLst>
                                    <p:animMotion origin="layout" path="M 0 0  L 0 0.33295  E" pathEditMode="relative" ptsTypes="">
                                      <p:cBhvr>
                                        <p:cTn id="174" dur="500" fill="hold"/>
                                        <p:tgtEl>
                                          <p:spTgt spid="20695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6" grpId="0" animBg="1"/>
      <p:bldP spid="2069506" grpId="1" animBg="1"/>
      <p:bldP spid="2069507" grpId="0" animBg="1"/>
      <p:bldP spid="2069507" grpId="1" animBg="1"/>
      <p:bldP spid="2069508" grpId="0" animBg="1"/>
      <p:bldP spid="2069508" grpId="1" animBg="1"/>
      <p:bldP spid="2069509" grpId="0" animBg="1"/>
      <p:bldP spid="2069509" grpId="1" animBg="1"/>
      <p:bldP spid="2069510" grpId="0" animBg="1"/>
      <p:bldP spid="2069510" grpId="1" animBg="1"/>
      <p:bldP spid="2069511" grpId="0" animBg="1"/>
      <p:bldP spid="2069511" grpId="1" animBg="1"/>
      <p:bldP spid="2069512" grpId="0" animBg="1"/>
      <p:bldP spid="2069512" grpId="1" animBg="1"/>
      <p:bldP spid="2069513" grpId="0" animBg="1"/>
      <p:bldP spid="2069513" grpId="1" animBg="1"/>
      <p:bldP spid="2069514" grpId="0" animBg="1"/>
      <p:bldP spid="2069514" grpId="1" animBg="1"/>
      <p:bldP spid="2069515" grpId="0" animBg="1"/>
      <p:bldP spid="2069515" grpId="1" animBg="1"/>
      <p:bldP spid="2069516" grpId="0" animBg="1"/>
      <p:bldP spid="2069516" grpId="1" animBg="1"/>
      <p:bldP spid="2069517" grpId="0" animBg="1"/>
      <p:bldP spid="2069517" grpId="1" animBg="1"/>
      <p:bldP spid="2069518" grpId="0" animBg="1"/>
      <p:bldP spid="2069518" grpId="1" animBg="1"/>
      <p:bldP spid="2069519" grpId="0" animBg="1"/>
      <p:bldP spid="2069520" grpId="0" animBg="1"/>
      <p:bldP spid="2069521" grpId="0" animBg="1"/>
      <p:bldP spid="2069522" grpId="0" animBg="1"/>
      <p:bldP spid="2069526" grpId="0" animBg="1"/>
      <p:bldP spid="2069529" grpId="0" animBg="1"/>
      <p:bldP spid="2069531" grpId="0" animBg="1"/>
      <p:bldP spid="2069534" grpId="0" animBg="1"/>
      <p:bldP spid="2069535" grpId="0" animBg="1"/>
      <p:bldP spid="2069537" grpId="0" animBg="1"/>
      <p:bldP spid="2069538" grpId="0" animBg="1"/>
      <p:bldP spid="206954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4" name="Picture 2" descr="E:\Estudo - Mateus 28.19\batismo2.jpg"/>
          <p:cNvPicPr>
            <a:picLocks noChangeAspect="1" noChangeArrowheads="1"/>
          </p:cNvPicPr>
          <p:nvPr/>
        </p:nvPicPr>
        <p:blipFill>
          <a:blip r:embed="rId2"/>
          <a:srcRect/>
          <a:stretch>
            <a:fillRect/>
          </a:stretch>
        </p:blipFill>
        <p:spPr bwMode="auto">
          <a:xfrm>
            <a:off x="3082633" y="2167626"/>
            <a:ext cx="2857519" cy="4357718"/>
          </a:xfrm>
          <a:prstGeom prst="rect">
            <a:avLst/>
          </a:prstGeom>
          <a:noFill/>
          <a:ln w="76200">
            <a:solidFill>
              <a:srgbClr val="FF0000"/>
            </a:solidFill>
          </a:ln>
        </p:spPr>
      </p:pic>
      <p:sp>
        <p:nvSpPr>
          <p:cNvPr id="4" name="CaixaDeTexto 3"/>
          <p:cNvSpPr txBox="1"/>
          <p:nvPr/>
        </p:nvSpPr>
        <p:spPr>
          <a:xfrm>
            <a:off x="-214346" y="428604"/>
            <a:ext cx="9432216" cy="1569660"/>
          </a:xfrm>
          <a:prstGeom prst="rect">
            <a:avLst/>
          </a:prstGeom>
          <a:noFill/>
        </p:spPr>
        <p:txBody>
          <a:bodyPr wrap="square" rtlCol="0">
            <a:spAutoFit/>
          </a:bodyPr>
          <a:lstStyle/>
          <a:p>
            <a:pPr algn="ctr"/>
            <a:r>
              <a:rPr lang="pt-BR" sz="4800" b="1" dirty="0" smtClean="0">
                <a:solidFill>
                  <a:schemeClr val="bg1"/>
                </a:solidFill>
                <a:effectLst>
                  <a:outerShdw blurRad="38100" dist="38100" dir="2700000" algn="tl">
                    <a:srgbClr val="000000">
                      <a:alpha val="43137"/>
                    </a:srgbClr>
                  </a:outerShdw>
                </a:effectLst>
                <a:latin typeface="Arial Black" pitchFamily="34" charset="0"/>
              </a:rPr>
              <a:t>QUEM FOI BATIZADO NA </a:t>
            </a:r>
          </a:p>
          <a:p>
            <a:pPr algn="ctr"/>
            <a:r>
              <a:rPr lang="pt-BR" sz="4800" b="1" dirty="0" smtClean="0">
                <a:solidFill>
                  <a:schemeClr val="bg1"/>
                </a:solidFill>
                <a:effectLst>
                  <a:outerShdw blurRad="38100" dist="38100" dir="2700000" algn="tl">
                    <a:srgbClr val="000000">
                      <a:alpha val="43137"/>
                    </a:srgbClr>
                  </a:outerShdw>
                </a:effectLst>
                <a:latin typeface="Arial Black" pitchFamily="34" charset="0"/>
              </a:rPr>
              <a:t>TRINDADE É CATÓLICO?</a:t>
            </a:r>
            <a:endParaRPr lang="pt-BR" sz="4800" b="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bg1"/>
                </a:solidFill>
                <a:effectLst>
                  <a:outerShdw blurRad="38100" dist="38100" dir="2700000" algn="tl">
                    <a:srgbClr val="000000">
                      <a:alpha val="43137"/>
                    </a:srgbClr>
                  </a:outerShdw>
                </a:effectLst>
                <a:latin typeface="Agency FB" pitchFamily="34" charset="0"/>
              </a:rPr>
              <a:t>“O batismo constitui o fundamento da </a:t>
            </a:r>
            <a:r>
              <a:rPr lang="pt-BR" sz="3200" b="1" dirty="0" smtClean="0">
                <a:solidFill>
                  <a:srgbClr val="FFFF00"/>
                </a:solidFill>
                <a:effectLst>
                  <a:outerShdw blurRad="38100" dist="38100" dir="2700000" algn="tl">
                    <a:srgbClr val="000000">
                      <a:alpha val="43137"/>
                    </a:srgbClr>
                  </a:outerShdw>
                </a:effectLst>
                <a:latin typeface="Agency FB" pitchFamily="34" charset="0"/>
              </a:rPr>
              <a:t>comunhão entre todos os cristãos</a:t>
            </a:r>
            <a:r>
              <a:rPr lang="pt-BR" sz="3200" b="1" dirty="0" smtClean="0">
                <a:solidFill>
                  <a:schemeClr val="bg1"/>
                </a:solidFill>
                <a:effectLst>
                  <a:outerShdw blurRad="38100" dist="38100" dir="2700000" algn="tl">
                    <a:srgbClr val="000000">
                      <a:alpha val="43137"/>
                    </a:srgbClr>
                  </a:outerShdw>
                </a:effectLst>
                <a:latin typeface="Agency FB" pitchFamily="34" charset="0"/>
              </a:rPr>
              <a:t>, também com os que ainda não estão em comunhão plena com a Igreja Católica: “Com efeito, aqueles que crêem em Cristo </a:t>
            </a:r>
            <a:r>
              <a:rPr lang="pt-BR" sz="3200" b="1" dirty="0" smtClean="0">
                <a:solidFill>
                  <a:srgbClr val="FFFF00"/>
                </a:solidFill>
                <a:effectLst>
                  <a:outerShdw blurRad="38100" dist="38100" dir="2700000" algn="tl">
                    <a:srgbClr val="000000">
                      <a:alpha val="43137"/>
                    </a:srgbClr>
                  </a:outerShdw>
                </a:effectLst>
                <a:latin typeface="Agency FB" pitchFamily="34" charset="0"/>
              </a:rPr>
              <a:t>e foram validamente batizados</a:t>
            </a:r>
            <a:r>
              <a:rPr lang="pt-BR" sz="3200" b="1" dirty="0" smtClean="0">
                <a:solidFill>
                  <a:schemeClr val="bg1"/>
                </a:solidFill>
                <a:effectLst>
                  <a:outerShdw blurRad="38100" dist="38100" dir="2700000" algn="tl">
                    <a:srgbClr val="000000">
                      <a:alpha val="43137"/>
                    </a:srgbClr>
                  </a:outerShdw>
                </a:effectLst>
                <a:latin typeface="Agency FB" pitchFamily="34" charset="0"/>
              </a:rPr>
              <a:t> acham-se em certa comunhão, embora não perfeita, com a Igreja Católica. (...) Justificados pela fé no batismo, são incorporados a Cristo e, por isso, com razão, são honrados com o nome de cristãos </a:t>
            </a:r>
            <a:r>
              <a:rPr lang="pt-BR" sz="3200" b="1" dirty="0" smtClean="0">
                <a:solidFill>
                  <a:srgbClr val="FFFF00"/>
                </a:solidFill>
                <a:effectLst>
                  <a:outerShdw blurRad="38100" dist="38100" dir="2700000" algn="tl">
                    <a:srgbClr val="000000">
                      <a:alpha val="43137"/>
                    </a:srgbClr>
                  </a:outerShdw>
                </a:effectLst>
                <a:latin typeface="Agency FB" pitchFamily="34" charset="0"/>
              </a:rPr>
              <a:t>e merecidamente reconhecidos pelos filhos da Igreja Católica </a:t>
            </a:r>
            <a:r>
              <a:rPr lang="pt-BR" sz="3200" b="1" u="sng" dirty="0" smtClean="0">
                <a:solidFill>
                  <a:srgbClr val="FFFF00"/>
                </a:solidFill>
                <a:effectLst>
                  <a:outerShdw blurRad="38100" dist="38100" dir="2700000" algn="tl">
                    <a:srgbClr val="000000">
                      <a:alpha val="43137"/>
                    </a:srgbClr>
                  </a:outerShdw>
                </a:effectLst>
                <a:latin typeface="Agency FB" pitchFamily="34" charset="0"/>
              </a:rPr>
              <a:t>como irmãos </a:t>
            </a:r>
            <a:r>
              <a:rPr lang="pt-BR" sz="3200" b="1" dirty="0" smtClean="0">
                <a:solidFill>
                  <a:schemeClr val="bg1"/>
                </a:solidFill>
                <a:effectLst>
                  <a:outerShdw blurRad="38100" dist="38100" dir="2700000" algn="tl">
                    <a:srgbClr val="000000">
                      <a:alpha val="43137"/>
                    </a:srgbClr>
                  </a:outerShdw>
                </a:effectLst>
                <a:latin typeface="Agency FB" pitchFamily="34" charset="0"/>
              </a:rPr>
              <a:t>no Senhor.”  </a:t>
            </a:r>
            <a:r>
              <a:rPr lang="pt-BR" sz="3200" b="1" dirty="0" smtClean="0">
                <a:solidFill>
                  <a:schemeClr val="bg1"/>
                </a:solidFill>
                <a:effectLst>
                  <a:outerShdw blurRad="38100" dist="38100" dir="2700000" algn="tl">
                    <a:srgbClr val="000000">
                      <a:alpha val="43137"/>
                    </a:srgbClr>
                  </a:outerShdw>
                </a:effectLst>
                <a:latin typeface="Agency FB" pitchFamily="34" charset="0"/>
              </a:rPr>
              <a:t/>
            </a:r>
            <a:br>
              <a:rPr lang="pt-BR" sz="3200" b="1" dirty="0" smtClean="0">
                <a:solidFill>
                  <a:schemeClr val="bg1"/>
                </a:solidFill>
                <a:effectLst>
                  <a:outerShdw blurRad="38100" dist="38100" dir="2700000" algn="tl">
                    <a:srgbClr val="000000">
                      <a:alpha val="43137"/>
                    </a:srgbClr>
                  </a:outerShdw>
                </a:effectLst>
                <a:latin typeface="Agency FB" pitchFamily="34" charset="0"/>
              </a:rPr>
            </a:br>
            <a:r>
              <a:rPr lang="pt-BR" sz="3200" b="1" dirty="0" smtClean="0">
                <a:solidFill>
                  <a:schemeClr val="bg1"/>
                </a:solidFill>
                <a:effectLst>
                  <a:outerShdw blurRad="38100" dist="38100" dir="2700000" algn="tl">
                    <a:srgbClr val="000000">
                      <a:alpha val="43137"/>
                    </a:srgbClr>
                  </a:outerShdw>
                </a:effectLst>
                <a:latin typeface="Agency FB" pitchFamily="34" charset="0"/>
              </a:rPr>
              <a:t>O </a:t>
            </a:r>
            <a:r>
              <a:rPr lang="pt-BR" sz="3200" b="1" dirty="0" smtClean="0">
                <a:solidFill>
                  <a:schemeClr val="bg1"/>
                </a:solidFill>
                <a:effectLst>
                  <a:outerShdw blurRad="38100" dist="38100" dir="2700000" algn="tl">
                    <a:srgbClr val="000000">
                      <a:alpha val="43137"/>
                    </a:srgbClr>
                  </a:outerShdw>
                </a:effectLst>
                <a:latin typeface="Agency FB" pitchFamily="34" charset="0"/>
              </a:rPr>
              <a:t>Catecismo Católico, pág. 353.</a:t>
            </a:r>
            <a:endParaRPr lang="pt-BR" sz="32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a:t>
            </a:r>
            <a:r>
              <a:rPr lang="pt-BR" sz="2800" b="1" dirty="0" smtClean="0">
                <a:solidFill>
                  <a:srgbClr val="FFFF00"/>
                </a:solidFill>
                <a:effectLst>
                  <a:outerShdw blurRad="38100" dist="38100" dir="2700000" algn="tl">
                    <a:srgbClr val="000000">
                      <a:alpha val="43137"/>
                    </a:srgbClr>
                  </a:outerShdw>
                </a:effectLst>
                <a:latin typeface="Agency FB" pitchFamily="34" charset="0"/>
              </a:rPr>
              <a:t>O rito essencial do Batismo </a:t>
            </a:r>
            <a:r>
              <a:rPr lang="pt-BR" sz="2800" b="1" dirty="0" smtClean="0">
                <a:solidFill>
                  <a:schemeClr val="bg1"/>
                </a:solidFill>
                <a:effectLst>
                  <a:outerShdw blurRad="38100" dist="38100" dir="2700000" algn="tl">
                    <a:srgbClr val="000000">
                      <a:alpha val="43137"/>
                    </a:srgbClr>
                  </a:outerShdw>
                </a:effectLst>
                <a:latin typeface="Agency FB" pitchFamily="34" charset="0"/>
              </a:rPr>
              <a:t>consiste em mergulhar na água o candidato ou em derramar água sobre sua cabeça, pronunciando </a:t>
            </a:r>
            <a:r>
              <a:rPr lang="pt-BR" sz="2800" b="1" u="sng" dirty="0" smtClean="0">
                <a:solidFill>
                  <a:srgbClr val="FFFF00"/>
                </a:solidFill>
                <a:effectLst>
                  <a:outerShdw blurRad="38100" dist="38100" dir="2700000" algn="tl">
                    <a:srgbClr val="000000">
                      <a:alpha val="43137"/>
                    </a:srgbClr>
                  </a:outerShdw>
                </a:effectLst>
                <a:latin typeface="Agency FB" pitchFamily="34" charset="0"/>
              </a:rPr>
              <a:t>a invocação da Santíssima Trindade</a:t>
            </a:r>
            <a:r>
              <a:rPr lang="pt-BR" sz="2800" b="1" dirty="0" smtClean="0">
                <a:solidFill>
                  <a:schemeClr val="bg1"/>
                </a:solidFill>
                <a:effectLst>
                  <a:outerShdw blurRad="38100" dist="38100" dir="2700000" algn="tl">
                    <a:srgbClr val="000000">
                      <a:alpha val="43137"/>
                    </a:srgbClr>
                  </a:outerShdw>
                </a:effectLst>
                <a:latin typeface="Agency FB" pitchFamily="34" charset="0"/>
              </a:rPr>
              <a:t>, isto é, do Pai, do Filho e do Espírito Santo.”  O Catecismo Católico, pág. 354.</a:t>
            </a: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“Diversas igrejas batizam, sem duvida validamente; por esta razão, um cristão batizado numa delas não pode ser rebatizado, nem sequer sob condição.  </a:t>
            </a:r>
            <a:r>
              <a:rPr lang="pt-BR" sz="2800" b="1" u="sng" dirty="0" smtClean="0">
                <a:solidFill>
                  <a:srgbClr val="FFFF00"/>
                </a:solidFill>
                <a:effectLst>
                  <a:outerShdw blurRad="38100" dist="38100" dir="2700000" algn="tl">
                    <a:srgbClr val="000000">
                      <a:alpha val="43137"/>
                    </a:srgbClr>
                  </a:outerShdw>
                </a:effectLst>
                <a:latin typeface="Agency FB" pitchFamily="34" charset="0"/>
              </a:rPr>
              <a:t>Conseqüentemente, as certidões de batismo delas valem, para nós, como se fossem certidões da Igreja Católica</a:t>
            </a:r>
            <a:r>
              <a:rPr lang="pt-BR" sz="2800" b="1" dirty="0" smtClean="0">
                <a:solidFill>
                  <a:schemeClr val="bg1"/>
                </a:solidFill>
                <a:effectLst>
                  <a:outerShdw blurRad="38100" dist="38100" dir="2700000" algn="tl">
                    <a:srgbClr val="000000">
                      <a:alpha val="43137"/>
                    </a:srgbClr>
                  </a:outerShdw>
                </a:effectLst>
                <a:latin typeface="Agency FB" pitchFamily="34" charset="0"/>
              </a:rPr>
              <a:t>.  São elas: igrejas Orientais, Episcopais do Brasil, Luteranas, Metodistas, Presbiterianas, Congregacionais, batistas e </a:t>
            </a:r>
            <a:r>
              <a:rPr lang="pt-BR" sz="2800" b="1" u="sng" dirty="0" smtClean="0">
                <a:solidFill>
                  <a:srgbClr val="FFFF00"/>
                </a:solidFill>
                <a:effectLst>
                  <a:outerShdw blurRad="38100" dist="38100" dir="2700000" algn="tl">
                    <a:srgbClr val="000000">
                      <a:alpha val="43137"/>
                    </a:srgbClr>
                  </a:outerShdw>
                </a:effectLst>
                <a:latin typeface="Agency FB" pitchFamily="34" charset="0"/>
              </a:rPr>
              <a:t>Adventistas</a:t>
            </a:r>
            <a:r>
              <a:rPr lang="pt-BR" sz="2800" b="1" dirty="0" smtClean="0">
                <a:solidFill>
                  <a:schemeClr val="bg1"/>
                </a:solidFill>
                <a:effectLst>
                  <a:outerShdw blurRad="38100" dist="38100" dir="2700000" algn="tl">
                    <a:srgbClr val="000000">
                      <a:alpha val="43137"/>
                    </a:srgbClr>
                  </a:outerShdw>
                </a:effectLst>
                <a:latin typeface="Agency FB" pitchFamily="34" charset="0"/>
              </a:rPr>
              <a:t>.”  Haverá Um Só Rebanho, </a:t>
            </a:r>
            <a:r>
              <a:rPr lang="pt-BR" sz="2800" b="1" dirty="0" err="1" smtClean="0">
                <a:solidFill>
                  <a:schemeClr val="bg1"/>
                </a:solidFill>
                <a:effectLst>
                  <a:outerShdw blurRad="38100" dist="38100" dir="2700000" algn="tl">
                    <a:srgbClr val="000000">
                      <a:alpha val="43137"/>
                    </a:srgbClr>
                  </a:outerShdw>
                </a:effectLst>
                <a:latin typeface="Agency FB" pitchFamily="34" charset="0"/>
              </a:rPr>
              <a:t>págs</a:t>
            </a:r>
            <a:r>
              <a:rPr lang="pt-BR" sz="2800" b="1" dirty="0" smtClean="0">
                <a:solidFill>
                  <a:schemeClr val="bg1"/>
                </a:solidFill>
                <a:effectLst>
                  <a:outerShdw blurRad="38100" dist="38100" dir="2700000" algn="tl">
                    <a:srgbClr val="000000">
                      <a:alpha val="43137"/>
                    </a:srgbClr>
                  </a:outerShdw>
                </a:effectLst>
                <a:latin typeface="Agency FB" pitchFamily="34" charset="0"/>
              </a:rPr>
              <a:t>. 251-252 – Edição Loyola de 1989.</a:t>
            </a:r>
            <a:endParaRPr lang="pt-BR" sz="28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200" b="1" dirty="0">
              <a:solidFill>
                <a:schemeClr val="bg1"/>
              </a:solidFill>
              <a:effectLst>
                <a:outerShdw blurRad="38100" dist="38100" dir="2700000" algn="tl">
                  <a:srgbClr val="000000">
                    <a:alpha val="43137"/>
                  </a:srgbClr>
                </a:outerShdw>
              </a:effectLst>
            </a:endParaRPr>
          </a:p>
        </p:txBody>
      </p:sp>
      <p:pic>
        <p:nvPicPr>
          <p:cNvPr id="4098" name="Picture 2" descr="E:\Estudo - Mateus 28.19\certificado_aplac.jpg"/>
          <p:cNvPicPr>
            <a:picLocks noChangeAspect="1" noChangeArrowheads="1"/>
          </p:cNvPicPr>
          <p:nvPr/>
        </p:nvPicPr>
        <p:blipFill>
          <a:blip r:embed="rId2"/>
          <a:srcRect/>
          <a:stretch>
            <a:fillRect/>
          </a:stretch>
        </p:blipFill>
        <p:spPr bwMode="auto">
          <a:xfrm>
            <a:off x="714348" y="2181224"/>
            <a:ext cx="7643866" cy="4105296"/>
          </a:xfrm>
          <a:prstGeom prst="rect">
            <a:avLst/>
          </a:prstGeom>
          <a:noFill/>
          <a:ln w="76200">
            <a:solidFill>
              <a:srgbClr val="FF0000"/>
            </a:solidFill>
          </a:ln>
        </p:spPr>
      </p:pic>
      <p:sp>
        <p:nvSpPr>
          <p:cNvPr id="5" name="CaixaDeTexto 4"/>
          <p:cNvSpPr txBox="1"/>
          <p:nvPr/>
        </p:nvSpPr>
        <p:spPr>
          <a:xfrm>
            <a:off x="467544" y="479574"/>
            <a:ext cx="8194174" cy="1077218"/>
          </a:xfrm>
          <a:prstGeom prst="rect">
            <a:avLst/>
          </a:prstGeom>
          <a:noFill/>
        </p:spPr>
        <p:txBody>
          <a:bodyPr wrap="square" rtlCol="0">
            <a:spAutoFit/>
          </a:bodyPr>
          <a:lstStyle/>
          <a:p>
            <a:pPr algn="ctr"/>
            <a:r>
              <a:rPr lang="pt-BR" sz="3200" b="1" dirty="0" smtClean="0">
                <a:solidFill>
                  <a:schemeClr val="bg1"/>
                </a:solidFill>
                <a:effectLst>
                  <a:outerShdw blurRad="38100" dist="38100" dir="2700000" algn="tl">
                    <a:srgbClr val="000000">
                      <a:alpha val="43137"/>
                    </a:srgbClr>
                  </a:outerShdw>
                </a:effectLst>
                <a:latin typeface="Agency FB" pitchFamily="34" charset="0"/>
              </a:rPr>
              <a:t>CÓPIA </a:t>
            </a:r>
            <a:r>
              <a:rPr lang="pt-BR" sz="3200" b="1" dirty="0" smtClean="0">
                <a:solidFill>
                  <a:schemeClr val="bg1"/>
                </a:solidFill>
                <a:effectLst>
                  <a:outerShdw blurRad="38100" dist="38100" dir="2700000" algn="tl">
                    <a:srgbClr val="000000">
                      <a:alpha val="43137"/>
                    </a:srgbClr>
                  </a:outerShdw>
                </a:effectLst>
                <a:latin typeface="Agency FB" pitchFamily="34" charset="0"/>
              </a:rPr>
              <a:t>DO CERTIFICADO DE BATISMO ATUALIZADO DA IASD</a:t>
            </a:r>
            <a:endParaRPr lang="pt-BR" sz="32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122" name="Picture 2" descr="E:\Estudo - Mateus 28.19\certificado4.jpg"/>
          <p:cNvPicPr>
            <a:picLocks noChangeAspect="1" noChangeArrowheads="1"/>
          </p:cNvPicPr>
          <p:nvPr/>
        </p:nvPicPr>
        <p:blipFill>
          <a:blip r:embed="rId2"/>
          <a:srcRect/>
          <a:stretch>
            <a:fillRect/>
          </a:stretch>
        </p:blipFill>
        <p:spPr bwMode="auto">
          <a:xfrm>
            <a:off x="2071670" y="1503594"/>
            <a:ext cx="4929222" cy="5093758"/>
          </a:xfrm>
          <a:prstGeom prst="rect">
            <a:avLst/>
          </a:prstGeom>
          <a:noFill/>
          <a:ln w="76200">
            <a:solidFill>
              <a:srgbClr val="FF0000"/>
            </a:solidFill>
          </a:ln>
        </p:spPr>
      </p:pic>
      <p:sp>
        <p:nvSpPr>
          <p:cNvPr id="6" name="CaixaDeTexto 5"/>
          <p:cNvSpPr txBox="1"/>
          <p:nvPr/>
        </p:nvSpPr>
        <p:spPr>
          <a:xfrm>
            <a:off x="-357222" y="0"/>
            <a:ext cx="9840596" cy="1323439"/>
          </a:xfrm>
          <a:prstGeom prst="rect">
            <a:avLst/>
          </a:prstGeom>
          <a:noFill/>
        </p:spPr>
        <p:txBody>
          <a:bodyPr wrap="square" rtlCol="0">
            <a:spAutoFit/>
          </a:bodyPr>
          <a:lstStyle/>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E PARA QUE NÃO SURGISSEM DÚVIDAS QUANTO À OPÇÃO PELA APOSTASIA</a:t>
            </a: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DOUTRINÁRIA DA IASD, ABAIXO UMA CÓPIA DAS 27 DOUTRINAS FUNDAMENTAIS</a:t>
            </a:r>
            <a:endParaRPr lang="pt-BR" sz="20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7" name="Espaço Reservado para Conteúdo 6" descr="DSC01225.JPG"/>
          <p:cNvPicPr>
            <a:picLocks noGrp="1" noChangeAspect="1"/>
          </p:cNvPicPr>
          <p:nvPr>
            <p:ph sz="half" idx="2"/>
          </p:nvPr>
        </p:nvPicPr>
        <p:blipFill>
          <a:blip r:embed="rId2" cstate="print"/>
          <a:stretch>
            <a:fillRect/>
          </a:stretch>
        </p:blipFill>
        <p:spPr>
          <a:xfrm>
            <a:off x="357158" y="1916832"/>
            <a:ext cx="4572032" cy="3736787"/>
          </a:xfrm>
          <a:ln w="76200">
            <a:solidFill>
              <a:srgbClr val="FF0000"/>
            </a:solidFill>
          </a:ln>
        </p:spPr>
      </p:pic>
      <p:pic>
        <p:nvPicPr>
          <p:cNvPr id="8" name="Espaço Reservado para Conteúdo 7" descr="DSC01241NM.JPG"/>
          <p:cNvPicPr>
            <a:picLocks noGrp="1" noChangeAspect="1"/>
          </p:cNvPicPr>
          <p:nvPr>
            <p:ph sz="quarter" idx="4"/>
          </p:nvPr>
        </p:nvPicPr>
        <p:blipFill>
          <a:blip r:embed="rId3" cstate="print"/>
          <a:stretch>
            <a:fillRect/>
          </a:stretch>
        </p:blipFill>
        <p:spPr>
          <a:xfrm rot="16200000">
            <a:off x="4441223" y="1682907"/>
            <a:ext cx="5314173" cy="3662821"/>
          </a:xfrm>
          <a:ln w="76200">
            <a:solidFill>
              <a:srgbClr val="FF0000"/>
            </a:solidFill>
          </a:ln>
        </p:spPr>
      </p:pic>
      <p:sp>
        <p:nvSpPr>
          <p:cNvPr id="9" name="Retângulo 8"/>
          <p:cNvSpPr/>
          <p:nvPr/>
        </p:nvSpPr>
        <p:spPr>
          <a:xfrm>
            <a:off x="0" y="0"/>
            <a:ext cx="9144000" cy="7857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0" y="785794"/>
            <a:ext cx="5214942" cy="10715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0" y="5715016"/>
            <a:ext cx="5214942" cy="11429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5214942" y="6215082"/>
            <a:ext cx="3929058" cy="6429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9001156" y="785794"/>
            <a:ext cx="142844" cy="5429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5000628" y="1857364"/>
            <a:ext cx="214314" cy="38576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0" y="1857364"/>
            <a:ext cx="285720" cy="38576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390218" y="69592"/>
            <a:ext cx="8358246" cy="1631216"/>
          </a:xfrm>
          <a:prstGeom prst="rect">
            <a:avLst/>
          </a:prstGeom>
          <a:noFill/>
        </p:spPr>
        <p:txBody>
          <a:bodyPr wrap="square" rtlCol="0">
            <a:spAutoFit/>
          </a:bodyPr>
          <a:lstStyle/>
          <a:p>
            <a:r>
              <a:rPr lang="pt-BR" sz="2000" b="1" dirty="0" smtClean="0">
                <a:solidFill>
                  <a:schemeClr val="bg1"/>
                </a:solidFill>
                <a:effectLst>
                  <a:outerShdw blurRad="38100" dist="38100" dir="2700000" algn="tl">
                    <a:srgbClr val="000000">
                      <a:alpha val="43137"/>
                    </a:srgbClr>
                  </a:outerShdw>
                </a:effectLst>
                <a:latin typeface="Agency FB" pitchFamily="34" charset="0"/>
              </a:rPr>
              <a:t>O </a:t>
            </a:r>
            <a:r>
              <a:rPr lang="pt-BR" sz="2000" b="1" dirty="0" smtClean="0">
                <a:solidFill>
                  <a:schemeClr val="bg1"/>
                </a:solidFill>
                <a:effectLst>
                  <a:outerShdw blurRad="38100" dist="38100" dir="2700000" algn="tl">
                    <a:srgbClr val="000000">
                      <a:alpha val="43137"/>
                    </a:srgbClr>
                  </a:outerShdw>
                </a:effectLst>
                <a:latin typeface="Agency FB" pitchFamily="34" charset="0"/>
              </a:rPr>
              <a:t>DICIONÁRIO DO MOVIMENTO ECUMÊNICO DA EDITORA VOZES, AFIRMA QUE </a:t>
            </a:r>
            <a:r>
              <a:rPr lang="pt-BR" sz="2000" b="1" dirty="0" smtClean="0">
                <a:solidFill>
                  <a:schemeClr val="bg1"/>
                </a:solidFill>
                <a:effectLst>
                  <a:outerShdw blurRad="38100" dist="38100" dir="2700000" algn="tl">
                    <a:srgbClr val="000000">
                      <a:alpha val="43137"/>
                    </a:srgbClr>
                  </a:outerShdw>
                </a:effectLst>
                <a:latin typeface="Agency FB" pitchFamily="34" charset="0"/>
              </a:rPr>
              <a:t>AS  </a:t>
            </a:r>
            <a:r>
              <a:rPr lang="pt-BR" sz="2000" b="1" dirty="0" smtClean="0">
                <a:solidFill>
                  <a:schemeClr val="bg1"/>
                </a:solidFill>
                <a:effectLst>
                  <a:outerShdw blurRad="38100" dist="38100" dir="2700000" algn="tl">
                    <a:srgbClr val="000000">
                      <a:alpha val="43137"/>
                    </a:srgbClr>
                  </a:outerShdw>
                </a:effectLst>
                <a:latin typeface="Agency FB" pitchFamily="34" charset="0"/>
              </a:rPr>
              <a:t>IGREJAS QUE USAM O BATISMO DA </a:t>
            </a:r>
            <a:r>
              <a:rPr lang="pt-BR" sz="2000" b="1" dirty="0" smtClean="0">
                <a:solidFill>
                  <a:schemeClr val="bg1"/>
                </a:solidFill>
                <a:effectLst>
                  <a:outerShdw blurRad="38100" dist="38100" dir="2700000" algn="tl">
                    <a:srgbClr val="000000">
                      <a:alpha val="43137"/>
                    </a:srgbClr>
                  </a:outerShdw>
                </a:effectLst>
                <a:latin typeface="Agency FB" pitchFamily="34" charset="0"/>
              </a:rPr>
              <a:t>TRINDADE  SÃO </a:t>
            </a:r>
            <a:r>
              <a:rPr lang="pt-BR" sz="2000" b="1" dirty="0" smtClean="0">
                <a:solidFill>
                  <a:schemeClr val="bg1"/>
                </a:solidFill>
                <a:effectLst>
                  <a:outerShdw blurRad="38100" dist="38100" dir="2700000" algn="tl">
                    <a:srgbClr val="000000">
                      <a:alpha val="43137"/>
                    </a:srgbClr>
                  </a:outerShdw>
                </a:effectLst>
                <a:latin typeface="Agency FB" pitchFamily="34" charset="0"/>
              </a:rPr>
              <a:t>FILIADAS A </a:t>
            </a:r>
            <a:r>
              <a:rPr lang="pt-BR" sz="2000" b="1" dirty="0" smtClean="0">
                <a:solidFill>
                  <a:schemeClr val="bg1"/>
                </a:solidFill>
                <a:effectLst>
                  <a:outerShdw blurRad="38100" dist="38100" dir="2700000" algn="tl">
                    <a:srgbClr val="000000">
                      <a:alpha val="43137"/>
                    </a:srgbClr>
                  </a:outerShdw>
                </a:effectLst>
                <a:latin typeface="Agency FB" pitchFamily="34" charset="0"/>
              </a:rPr>
              <a:t>IGREJA </a:t>
            </a:r>
            <a:r>
              <a:rPr lang="pt-BR" sz="2000" b="1" dirty="0" smtClean="0">
                <a:solidFill>
                  <a:schemeClr val="bg1"/>
                </a:solidFill>
                <a:effectLst>
                  <a:outerShdw blurRad="38100" dist="38100" dir="2700000" algn="tl">
                    <a:srgbClr val="000000">
                      <a:alpha val="43137"/>
                    </a:srgbClr>
                  </a:outerShdw>
                </a:effectLst>
                <a:latin typeface="Agency FB" pitchFamily="34" charset="0"/>
              </a:rPr>
              <a:t>MÃE, </a:t>
            </a:r>
            <a:r>
              <a:rPr lang="pt-BR" sz="2000" b="1" dirty="0" smtClean="0">
                <a:solidFill>
                  <a:schemeClr val="bg1"/>
                </a:solidFill>
                <a:effectLst>
                  <a:outerShdw blurRad="38100" dist="38100" dir="2700000" algn="tl">
                    <a:srgbClr val="000000">
                      <a:alpha val="43137"/>
                    </a:srgbClr>
                  </a:outerShdw>
                </a:effectLst>
                <a:latin typeface="Agency FB" pitchFamily="34" charset="0"/>
              </a:rPr>
              <a:t/>
            </a:r>
            <a:br>
              <a:rPr lang="pt-BR" sz="2000" b="1" dirty="0" smtClean="0">
                <a:solidFill>
                  <a:schemeClr val="bg1"/>
                </a:solidFill>
                <a:effectLst>
                  <a:outerShdw blurRad="38100" dist="38100" dir="2700000" algn="tl">
                    <a:srgbClr val="000000">
                      <a:alpha val="43137"/>
                    </a:srgbClr>
                  </a:outerShdw>
                </a:effectLst>
                <a:latin typeface="Agency FB" pitchFamily="34" charset="0"/>
              </a:rPr>
            </a:br>
            <a:r>
              <a:rPr lang="pt-BR" sz="2000" b="1" dirty="0" smtClean="0">
                <a:solidFill>
                  <a:schemeClr val="bg1"/>
                </a:solidFill>
                <a:effectLst>
                  <a:outerShdw blurRad="38100" dist="38100" dir="2700000" algn="tl">
                    <a:srgbClr val="000000">
                      <a:alpha val="43137"/>
                    </a:srgbClr>
                  </a:outerShdw>
                </a:effectLst>
                <a:latin typeface="Agency FB" pitchFamily="34" charset="0"/>
              </a:rPr>
              <a:t>OU </a:t>
            </a:r>
            <a:r>
              <a:rPr lang="pt-BR" sz="2000" b="1" dirty="0" smtClean="0">
                <a:solidFill>
                  <a:schemeClr val="bg1"/>
                </a:solidFill>
                <a:effectLst>
                  <a:outerShdw blurRad="38100" dist="38100" dir="2700000" algn="tl">
                    <a:srgbClr val="000000">
                      <a:alpha val="43137"/>
                    </a:srgbClr>
                  </a:outerShdw>
                </a:effectLst>
                <a:latin typeface="Agency FB" pitchFamily="34" charset="0"/>
              </a:rPr>
              <a:t>SEJA, </a:t>
            </a:r>
            <a:r>
              <a:rPr lang="pt-BR" sz="2000" b="1" dirty="0" smtClean="0">
                <a:solidFill>
                  <a:schemeClr val="bg1"/>
                </a:solidFill>
                <a:effectLst>
                  <a:outerShdw blurRad="38100" dist="38100" dir="2700000" algn="tl">
                    <a:srgbClr val="000000">
                      <a:alpha val="43137"/>
                    </a:srgbClr>
                  </a:outerShdw>
                </a:effectLst>
                <a:latin typeface="Agency FB" pitchFamily="34" charset="0"/>
              </a:rPr>
              <a:t>A  IGREJA </a:t>
            </a:r>
            <a:r>
              <a:rPr lang="pt-BR" sz="2000" b="1" dirty="0" smtClean="0">
                <a:solidFill>
                  <a:schemeClr val="bg1"/>
                </a:solidFill>
                <a:effectLst>
                  <a:outerShdw blurRad="38100" dist="38100" dir="2700000" algn="tl">
                    <a:srgbClr val="000000">
                      <a:alpha val="43137"/>
                    </a:srgbClr>
                  </a:outerShdw>
                </a:effectLst>
                <a:latin typeface="Agency FB" pitchFamily="34" charset="0"/>
              </a:rPr>
              <a:t>CATÓLICA </a:t>
            </a:r>
            <a:r>
              <a:rPr lang="pt-BR" sz="2000" b="1" dirty="0" smtClean="0">
                <a:solidFill>
                  <a:schemeClr val="bg1"/>
                </a:solidFill>
                <a:effectLst>
                  <a:outerShdw blurRad="38100" dist="38100" dir="2700000" algn="tl">
                    <a:srgbClr val="000000">
                      <a:alpha val="43137"/>
                    </a:srgbClr>
                  </a:outerShdw>
                </a:effectLst>
                <a:latin typeface="Agency FB" pitchFamily="34" charset="0"/>
              </a:rPr>
              <a:t/>
            </a:r>
            <a:br>
              <a:rPr lang="pt-BR" sz="2000" b="1" dirty="0" smtClean="0">
                <a:solidFill>
                  <a:schemeClr val="bg1"/>
                </a:solidFill>
                <a:effectLst>
                  <a:outerShdw blurRad="38100" dist="38100" dir="2700000" algn="tl">
                    <a:srgbClr val="000000">
                      <a:alpha val="43137"/>
                    </a:srgbClr>
                  </a:outerShdw>
                </a:effectLst>
                <a:latin typeface="Agency FB" pitchFamily="34" charset="0"/>
              </a:rPr>
            </a:br>
            <a:r>
              <a:rPr lang="pt-BR" sz="2000" b="1" dirty="0" smtClean="0">
                <a:solidFill>
                  <a:schemeClr val="bg1"/>
                </a:solidFill>
                <a:effectLst>
                  <a:outerShdw blurRad="38100" dist="38100" dir="2700000" algn="tl">
                    <a:srgbClr val="000000">
                      <a:alpha val="43137"/>
                    </a:srgbClr>
                  </a:outerShdw>
                </a:effectLst>
                <a:latin typeface="Agency FB" pitchFamily="34" charset="0"/>
              </a:rPr>
              <a:t>ROMANA</a:t>
            </a:r>
            <a:r>
              <a:rPr lang="pt-BR" sz="2000" b="1" dirty="0" smtClean="0">
                <a:solidFill>
                  <a:schemeClr val="bg1"/>
                </a:solidFill>
                <a:effectLst>
                  <a:outerShdw blurRad="38100" dist="38100" dir="2700000" algn="tl">
                    <a:srgbClr val="000000">
                      <a:alpha val="43137"/>
                    </a:srgbClr>
                  </a:outerShdw>
                </a:effectLst>
                <a:latin typeface="Agency FB" pitchFamily="34" charset="0"/>
              </a:rPr>
              <a:t>! </a:t>
            </a:r>
            <a:endParaRPr lang="pt-BR" sz="2000" b="1" dirty="0">
              <a:solidFill>
                <a:schemeClr val="bg1"/>
              </a:solidFill>
              <a:effectLst>
                <a:outerShdw blurRad="38100" dist="38100" dir="2700000" algn="tl">
                  <a:srgbClr val="000000">
                    <a:alpha val="43137"/>
                  </a:srgbClr>
                </a:outerShdw>
              </a:effectLst>
              <a:latin typeface="Agency FB" pitchFamily="34" charset="0"/>
            </a:endParaRPr>
          </a:p>
        </p:txBody>
      </p:sp>
      <p:sp>
        <p:nvSpPr>
          <p:cNvPr id="17" name="CaixaDeTexto 16"/>
          <p:cNvSpPr txBox="1"/>
          <p:nvPr/>
        </p:nvSpPr>
        <p:spPr>
          <a:xfrm>
            <a:off x="714348" y="5143512"/>
            <a:ext cx="893193" cy="400110"/>
          </a:xfrm>
          <a:prstGeom prst="rect">
            <a:avLst/>
          </a:prstGeom>
          <a:noFill/>
        </p:spPr>
        <p:txBody>
          <a:bodyPr wrap="none" rtlCol="0">
            <a:spAutoFit/>
          </a:bodyPr>
          <a:lstStyle/>
          <a:p>
            <a:r>
              <a:rPr lang="pt-BR" sz="2000" b="1" dirty="0" smtClean="0">
                <a:effectLst>
                  <a:outerShdw blurRad="38100" dist="38100" dir="2700000" algn="tl">
                    <a:srgbClr val="000000">
                      <a:alpha val="43137"/>
                    </a:srgbClr>
                  </a:outerShdw>
                </a:effectLst>
                <a:latin typeface="Agency FB" pitchFamily="34" charset="0"/>
              </a:rPr>
              <a:t>Pág. 131.</a:t>
            </a:r>
            <a:endParaRPr lang="pt-BR" sz="2000" b="1" dirty="0">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QUAL A FORMA CORRETA DE SE BATIZAR?</a:t>
            </a: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Por imersão.  Batizar significa “submergir”.</a:t>
            </a: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“Ora, João batizava também em </a:t>
            </a:r>
            <a:r>
              <a:rPr lang="pt-BR" sz="2000" b="1" dirty="0" err="1" smtClean="0">
                <a:solidFill>
                  <a:schemeClr val="bg1"/>
                </a:solidFill>
                <a:effectLst>
                  <a:outerShdw blurRad="38100" dist="38100" dir="2700000" algn="tl">
                    <a:srgbClr val="000000">
                      <a:alpha val="43137"/>
                    </a:srgbClr>
                  </a:outerShdw>
                </a:effectLst>
                <a:latin typeface="Agency FB" pitchFamily="34" charset="0"/>
              </a:rPr>
              <a:t>Enom</a:t>
            </a:r>
            <a:r>
              <a:rPr lang="pt-BR" sz="2000" b="1" dirty="0" smtClean="0">
                <a:solidFill>
                  <a:schemeClr val="bg1"/>
                </a:solidFill>
                <a:effectLst>
                  <a:outerShdw blurRad="38100" dist="38100" dir="2700000" algn="tl">
                    <a:srgbClr val="000000">
                      <a:alpha val="43137"/>
                    </a:srgbClr>
                  </a:outerShdw>
                </a:effectLst>
                <a:latin typeface="Agency FB" pitchFamily="34" charset="0"/>
              </a:rPr>
              <a:t>, </a:t>
            </a:r>
            <a:r>
              <a:rPr lang="pt-BR" sz="2000" b="1" dirty="0" smtClean="0">
                <a:solidFill>
                  <a:schemeClr val="bg1"/>
                </a:solidFill>
                <a:effectLst>
                  <a:outerShdw blurRad="38100" dist="38100" dir="2700000" algn="tl">
                    <a:srgbClr val="000000">
                      <a:alpha val="43137"/>
                    </a:srgbClr>
                  </a:outerShdw>
                </a:effectLst>
                <a:latin typeface="Agency FB" pitchFamily="34" charset="0"/>
              </a:rPr>
              <a:t> junto </a:t>
            </a:r>
            <a:r>
              <a:rPr lang="pt-BR" sz="2000" b="1" dirty="0" smtClean="0">
                <a:solidFill>
                  <a:schemeClr val="bg1"/>
                </a:solidFill>
                <a:effectLst>
                  <a:outerShdw blurRad="38100" dist="38100" dir="2700000" algn="tl">
                    <a:srgbClr val="000000">
                      <a:alpha val="43137"/>
                    </a:srgbClr>
                  </a:outerShdw>
                </a:effectLst>
                <a:latin typeface="Agency FB" pitchFamily="34" charset="0"/>
              </a:rPr>
              <a:t>a Salim, </a:t>
            </a:r>
            <a:r>
              <a:rPr lang="pt-BR" sz="2000" b="1" u="sng" dirty="0" smtClean="0">
                <a:solidFill>
                  <a:srgbClr val="FFFF00"/>
                </a:solidFill>
                <a:effectLst>
                  <a:outerShdw blurRad="38100" dist="38100" dir="2700000" algn="tl">
                    <a:srgbClr val="000000">
                      <a:alpha val="43137"/>
                    </a:srgbClr>
                  </a:outerShdw>
                </a:effectLst>
                <a:latin typeface="Agency FB" pitchFamily="34" charset="0"/>
              </a:rPr>
              <a:t>porque havia ali muitas águas</a:t>
            </a:r>
            <a:r>
              <a:rPr lang="pt-BR" sz="2000" b="1" dirty="0" smtClean="0">
                <a:solidFill>
                  <a:schemeClr val="bg1"/>
                </a:solidFill>
                <a:effectLst>
                  <a:outerShdw blurRad="38100" dist="38100" dir="2700000" algn="tl">
                    <a:srgbClr val="000000">
                      <a:alpha val="43137"/>
                    </a:srgbClr>
                  </a:outerShdw>
                </a:effectLst>
                <a:latin typeface="Agency FB" pitchFamily="34" charset="0"/>
              </a:rPr>
              <a:t>; e vinham ali, e eram batizados.”  João 3:23.</a:t>
            </a: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“E, </a:t>
            </a:r>
            <a:r>
              <a:rPr lang="pt-BR" sz="2000" b="1" dirty="0" smtClean="0">
                <a:solidFill>
                  <a:srgbClr val="FFFF00"/>
                </a:solidFill>
                <a:effectLst>
                  <a:outerShdw blurRad="38100" dist="38100" dir="2700000" algn="tl">
                    <a:srgbClr val="000000">
                      <a:alpha val="43137"/>
                    </a:srgbClr>
                  </a:outerShdw>
                </a:effectLst>
                <a:latin typeface="Agency FB" pitchFamily="34" charset="0"/>
              </a:rPr>
              <a:t>sendo Jesus batizado, </a:t>
            </a:r>
            <a:r>
              <a:rPr lang="pt-BR" sz="2000" b="1" u="sng" dirty="0" smtClean="0">
                <a:solidFill>
                  <a:srgbClr val="FFFF00"/>
                </a:solidFill>
                <a:effectLst>
                  <a:outerShdw blurRad="38100" dist="38100" dir="2700000" algn="tl">
                    <a:srgbClr val="000000">
                      <a:alpha val="43137"/>
                    </a:srgbClr>
                  </a:outerShdw>
                </a:effectLst>
                <a:latin typeface="Agency FB" pitchFamily="34" charset="0"/>
              </a:rPr>
              <a:t>saiu logo da água</a:t>
            </a:r>
            <a:r>
              <a:rPr lang="pt-BR" sz="2000" b="1" dirty="0" smtClean="0">
                <a:solidFill>
                  <a:schemeClr val="bg1"/>
                </a:solidFill>
                <a:effectLst>
                  <a:outerShdw blurRad="38100" dist="38100" dir="2700000" algn="tl">
                    <a:srgbClr val="000000">
                      <a:alpha val="43137"/>
                    </a:srgbClr>
                  </a:outerShdw>
                </a:effectLst>
                <a:latin typeface="Agency FB" pitchFamily="34" charset="0"/>
              </a:rPr>
              <a:t>, e eis que se lhe abriram os céus, e viu o </a:t>
            </a:r>
            <a:r>
              <a:rPr lang="pt-BR" sz="2000" b="1" dirty="0" smtClean="0">
                <a:solidFill>
                  <a:srgbClr val="FFFF00"/>
                </a:solidFill>
                <a:effectLst>
                  <a:outerShdw blurRad="38100" dist="38100" dir="2700000" algn="tl">
                    <a:srgbClr val="000000">
                      <a:alpha val="43137"/>
                    </a:srgbClr>
                  </a:outerShdw>
                </a:effectLst>
                <a:latin typeface="Agency FB" pitchFamily="34" charset="0"/>
              </a:rPr>
              <a:t>Espírito de Deus </a:t>
            </a:r>
            <a:r>
              <a:rPr lang="pt-BR" sz="2000" b="1" dirty="0" smtClean="0">
                <a:solidFill>
                  <a:schemeClr val="bg1"/>
                </a:solidFill>
                <a:effectLst>
                  <a:outerShdw blurRad="38100" dist="38100" dir="2700000" algn="tl">
                    <a:srgbClr val="000000">
                      <a:alpha val="43137"/>
                    </a:srgbClr>
                  </a:outerShdw>
                </a:effectLst>
                <a:latin typeface="Agency FB" pitchFamily="34" charset="0"/>
              </a:rPr>
              <a:t>descendo como pomba e vindo sobre ele.”  Mateus 3:16.</a:t>
            </a: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“E mandou para o carro, </a:t>
            </a:r>
            <a:r>
              <a:rPr lang="pt-BR" sz="2000" b="1" u="sng" dirty="0" smtClean="0">
                <a:solidFill>
                  <a:srgbClr val="FFFF00"/>
                </a:solidFill>
                <a:effectLst>
                  <a:outerShdw blurRad="38100" dist="38100" dir="2700000" algn="tl">
                    <a:srgbClr val="000000">
                      <a:alpha val="43137"/>
                    </a:srgbClr>
                  </a:outerShdw>
                </a:effectLst>
                <a:latin typeface="Agency FB" pitchFamily="34" charset="0"/>
              </a:rPr>
              <a:t>e desceram ambos à água</a:t>
            </a:r>
            <a:r>
              <a:rPr lang="pt-BR" sz="2000" b="1" dirty="0" smtClean="0">
                <a:solidFill>
                  <a:schemeClr val="bg1"/>
                </a:solidFill>
                <a:effectLst>
                  <a:outerShdw blurRad="38100" dist="38100" dir="2700000" algn="tl">
                    <a:srgbClr val="000000">
                      <a:alpha val="43137"/>
                    </a:srgbClr>
                  </a:outerShdw>
                </a:effectLst>
                <a:latin typeface="Agency FB" pitchFamily="34" charset="0"/>
              </a:rPr>
              <a:t>, tanto Filipe como o eunuco, e o batizou.”  Atos 8:38.</a:t>
            </a: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000" b="1" dirty="0">
              <a:solidFill>
                <a:schemeClr val="bg1"/>
              </a:solidFill>
              <a:effectLst>
                <a:outerShdw blurRad="38100" dist="38100" dir="2700000" algn="tl">
                  <a:srgbClr val="000000">
                    <a:alpha val="43137"/>
                  </a:srgbClr>
                </a:outerShdw>
              </a:effectLst>
              <a:latin typeface="Agency FB" pitchFamily="34" charset="0"/>
            </a:endParaRPr>
          </a:p>
        </p:txBody>
      </p:sp>
      <p:pic>
        <p:nvPicPr>
          <p:cNvPr id="1026" name="Picture 2" descr="C:\Documents and Settings\Machado\Meus documentos\Imagens bíblicas\725.jpg"/>
          <p:cNvPicPr>
            <a:picLocks noChangeAspect="1" noChangeArrowheads="1"/>
          </p:cNvPicPr>
          <p:nvPr/>
        </p:nvPicPr>
        <p:blipFill>
          <a:blip r:embed="rId2"/>
          <a:srcRect/>
          <a:stretch>
            <a:fillRect/>
          </a:stretch>
        </p:blipFill>
        <p:spPr bwMode="auto">
          <a:xfrm>
            <a:off x="6072198" y="4581128"/>
            <a:ext cx="2762248" cy="2062558"/>
          </a:xfrm>
          <a:prstGeom prst="rect">
            <a:avLst/>
          </a:prstGeom>
          <a:noFill/>
          <a:ln w="76200">
            <a:solidFill>
              <a:schemeClr val="bg1"/>
            </a:solidFill>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É importante a verdade?</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“E conhecereis a verdade, e a verdade vos libertará.”  João 8:32.</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O que devemos fazer quando a verdade é apresentada?</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“Não folga com a injustiça, mas folga com a verdade.”  I Coríntios 13:06; II Coríntios 4:01-04.</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Que Espírito recebemos quando somos batizados?  Se somos batizados...</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No Nome de Jesus (Atos 10:48)</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Em Cristo (Rom. 6:03)</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Por Cristo (Luc. 3:16)</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Invocando o Nome de Cristo (Atos 22:16)</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Crucificados com Cristo (</a:t>
            </a:r>
            <a:r>
              <a:rPr lang="pt-BR" sz="2400" b="1" dirty="0" err="1" smtClean="0">
                <a:solidFill>
                  <a:schemeClr val="bg1"/>
                </a:solidFill>
                <a:effectLst>
                  <a:outerShdw blurRad="38100" dist="38100" dir="2700000" algn="tl">
                    <a:srgbClr val="000000">
                      <a:alpha val="43137"/>
                    </a:srgbClr>
                  </a:outerShdw>
                </a:effectLst>
                <a:latin typeface="Agency FB" pitchFamily="34" charset="0"/>
              </a:rPr>
              <a:t>Gál</a:t>
            </a:r>
            <a:r>
              <a:rPr lang="pt-BR" sz="2400" b="1" dirty="0" smtClean="0">
                <a:solidFill>
                  <a:schemeClr val="bg1"/>
                </a:solidFill>
                <a:effectLst>
                  <a:outerShdw blurRad="38100" dist="38100" dir="2700000" algn="tl">
                    <a:srgbClr val="000000">
                      <a:alpha val="43137"/>
                    </a:srgbClr>
                  </a:outerShdw>
                </a:effectLst>
                <a:latin typeface="Agency FB" pitchFamily="34" charset="0"/>
              </a:rPr>
              <a:t>. 2:20)</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Sepultados com Cristo (Col. 2:12)</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Ressuscitados com Cristo (Col. 2:12)</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effectLst>
                  <a:outerShdw blurRad="38100" dist="38100" dir="2700000" algn="tl">
                    <a:srgbClr val="000000">
                      <a:alpha val="43137"/>
                    </a:srgbClr>
                  </a:outerShdw>
                </a:effectLst>
                <a:latin typeface="Agency FB" pitchFamily="34" charset="0"/>
              </a:rPr>
              <a:t>Então qual o Espírito que recebemos?</a:t>
            </a:r>
          </a:p>
          <a:p>
            <a:pPr algn="ctr"/>
            <a:r>
              <a:rPr lang="pt-BR" sz="2800" b="1" dirty="0" smtClean="0">
                <a:effectLst>
                  <a:outerShdw blurRad="38100" dist="38100" dir="2700000" algn="tl">
                    <a:srgbClr val="000000">
                      <a:alpha val="43137"/>
                    </a:srgbClr>
                  </a:outerShdw>
                </a:effectLst>
                <a:latin typeface="Agency FB" pitchFamily="34" charset="0"/>
              </a:rPr>
              <a:t>“Pois todos nós fomos </a:t>
            </a:r>
            <a:r>
              <a:rPr lang="pt-BR" sz="2800" b="1" dirty="0" smtClean="0">
                <a:solidFill>
                  <a:srgbClr val="FFFF00"/>
                </a:solidFill>
                <a:effectLst>
                  <a:outerShdw blurRad="38100" dist="38100" dir="2700000" algn="tl">
                    <a:srgbClr val="000000">
                      <a:alpha val="43137"/>
                    </a:srgbClr>
                  </a:outerShdw>
                </a:effectLst>
                <a:latin typeface="Agency FB" pitchFamily="34" charset="0"/>
              </a:rPr>
              <a:t>batizados em um Espírito</a:t>
            </a:r>
            <a:r>
              <a:rPr lang="pt-BR" sz="2800" b="1" dirty="0" smtClean="0">
                <a:effectLst>
                  <a:outerShdw blurRad="38100" dist="38100" dir="2700000" algn="tl">
                    <a:srgbClr val="000000">
                      <a:alpha val="43137"/>
                    </a:srgbClr>
                  </a:outerShdw>
                </a:effectLst>
                <a:latin typeface="Agency FB" pitchFamily="34" charset="0"/>
              </a:rPr>
              <a:t>, formando um corpo, quer judeus, quer gregos, quer servos, quer livres, </a:t>
            </a:r>
            <a:r>
              <a:rPr lang="pt-BR" sz="2800" b="1" dirty="0" smtClean="0">
                <a:solidFill>
                  <a:srgbClr val="FFFF00"/>
                </a:solidFill>
                <a:effectLst>
                  <a:outerShdw blurRad="38100" dist="38100" dir="2700000" algn="tl">
                    <a:srgbClr val="000000">
                      <a:alpha val="43137"/>
                    </a:srgbClr>
                  </a:outerShdw>
                </a:effectLst>
                <a:latin typeface="Agency FB" pitchFamily="34" charset="0"/>
              </a:rPr>
              <a:t>e todos temos bebido de um Espírito</a:t>
            </a:r>
            <a:r>
              <a:rPr lang="pt-BR" sz="2800" b="1" dirty="0" smtClean="0">
                <a:effectLst>
                  <a:outerShdw blurRad="38100" dist="38100" dir="2700000" algn="tl">
                    <a:srgbClr val="000000">
                      <a:alpha val="43137"/>
                    </a:srgbClr>
                  </a:outerShdw>
                </a:effectLst>
                <a:latin typeface="Agency FB" pitchFamily="34" charset="0"/>
              </a:rPr>
              <a:t>.”  I Coríntios 12:13.</a:t>
            </a:r>
          </a:p>
          <a:p>
            <a:pPr algn="ctr"/>
            <a:endParaRPr lang="pt-BR" sz="2800" b="1" dirty="0" smtClean="0">
              <a:effectLst>
                <a:outerShdw blurRad="38100" dist="38100" dir="2700000" algn="tl">
                  <a:srgbClr val="000000">
                    <a:alpha val="43137"/>
                  </a:srgbClr>
                </a:outerShdw>
              </a:effectLst>
              <a:latin typeface="Agency FB" pitchFamily="34" charset="0"/>
            </a:endParaRPr>
          </a:p>
          <a:p>
            <a:pPr algn="ctr"/>
            <a:r>
              <a:rPr lang="pt-BR" sz="2800" b="1" dirty="0" smtClean="0">
                <a:effectLst>
                  <a:outerShdw blurRad="38100" dist="38100" dir="2700000" algn="tl">
                    <a:srgbClr val="000000">
                      <a:alpha val="43137"/>
                    </a:srgbClr>
                  </a:outerShdw>
                </a:effectLst>
                <a:latin typeface="Agency FB" pitchFamily="34" charset="0"/>
              </a:rPr>
              <a:t>E qual o Espírito que bebemos?</a:t>
            </a:r>
          </a:p>
          <a:p>
            <a:pPr algn="ctr"/>
            <a:r>
              <a:rPr lang="pt-BR" sz="2800" b="1" dirty="0" smtClean="0">
                <a:effectLst>
                  <a:outerShdw blurRad="38100" dist="38100" dir="2700000" algn="tl">
                    <a:srgbClr val="000000">
                      <a:alpha val="43137"/>
                    </a:srgbClr>
                  </a:outerShdw>
                </a:effectLst>
                <a:latin typeface="Agency FB" pitchFamily="34" charset="0"/>
              </a:rPr>
              <a:t>“</a:t>
            </a:r>
            <a:r>
              <a:rPr lang="pt-BR" sz="2800" b="1" dirty="0" smtClean="0">
                <a:solidFill>
                  <a:srgbClr val="FFFF00"/>
                </a:solidFill>
                <a:effectLst>
                  <a:outerShdw blurRad="38100" dist="38100" dir="2700000" algn="tl">
                    <a:srgbClr val="000000">
                      <a:alpha val="43137"/>
                    </a:srgbClr>
                  </a:outerShdw>
                </a:effectLst>
                <a:latin typeface="Agency FB" pitchFamily="34" charset="0"/>
              </a:rPr>
              <a:t>E beberam todos de uma mesma bebida espiritual</a:t>
            </a:r>
            <a:r>
              <a:rPr lang="pt-BR" sz="2800" b="1" dirty="0" smtClean="0">
                <a:effectLst>
                  <a:outerShdw blurRad="38100" dist="38100" dir="2700000" algn="tl">
                    <a:srgbClr val="000000">
                      <a:alpha val="43137"/>
                    </a:srgbClr>
                  </a:outerShdw>
                </a:effectLst>
                <a:latin typeface="Agency FB" pitchFamily="34" charset="0"/>
              </a:rPr>
              <a:t>, porque bebiam da pedra espiritual que os seguia; </a:t>
            </a:r>
            <a:r>
              <a:rPr lang="pt-BR" sz="2800" b="1" dirty="0" smtClean="0">
                <a:solidFill>
                  <a:srgbClr val="FFFF00"/>
                </a:solidFill>
                <a:effectLst>
                  <a:outerShdw blurRad="38100" dist="38100" dir="2700000" algn="tl">
                    <a:srgbClr val="000000">
                      <a:alpha val="43137"/>
                    </a:srgbClr>
                  </a:outerShdw>
                </a:effectLst>
                <a:latin typeface="Agency FB" pitchFamily="34" charset="0"/>
              </a:rPr>
              <a:t>e a pedra era </a:t>
            </a:r>
            <a:r>
              <a:rPr lang="pt-BR" sz="2800" b="1" u="sng" dirty="0" smtClean="0">
                <a:solidFill>
                  <a:srgbClr val="FFFF00"/>
                </a:solidFill>
                <a:effectLst>
                  <a:outerShdw blurRad="38100" dist="38100" dir="2700000" algn="tl">
                    <a:srgbClr val="000000">
                      <a:alpha val="43137"/>
                    </a:srgbClr>
                  </a:outerShdw>
                </a:effectLst>
                <a:latin typeface="Agency FB" pitchFamily="34" charset="0"/>
              </a:rPr>
              <a:t>Cristo</a:t>
            </a:r>
            <a:r>
              <a:rPr lang="pt-BR" sz="2800" b="1" dirty="0" smtClean="0">
                <a:effectLst>
                  <a:outerShdw blurRad="38100" dist="38100" dir="2700000" algn="tl">
                    <a:srgbClr val="000000">
                      <a:alpha val="43137"/>
                    </a:srgbClr>
                  </a:outerShdw>
                </a:effectLst>
                <a:latin typeface="Agency FB" pitchFamily="34" charset="0"/>
              </a:rPr>
              <a:t>.”  I Cor. 10:04; João 7:37-39.</a:t>
            </a:r>
            <a:endParaRPr lang="pt-BR" sz="2800" b="1" dirty="0">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287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dirty="0" smtClean="0">
                <a:solidFill>
                  <a:schemeClr val="bg1"/>
                </a:solidFill>
                <a:effectLst>
                  <a:outerShdw blurRad="38100" dist="38100" dir="2700000" algn="tl">
                    <a:srgbClr val="000000">
                      <a:alpha val="43137"/>
                    </a:srgbClr>
                  </a:outerShdw>
                </a:effectLst>
                <a:latin typeface="Agency FB" pitchFamily="34" charset="0"/>
              </a:rPr>
              <a:t/>
            </a:r>
            <a:br>
              <a:rPr lang="pt-BR" sz="4400" b="1" dirty="0" smtClean="0">
                <a:solidFill>
                  <a:schemeClr val="bg1"/>
                </a:solidFill>
                <a:effectLst>
                  <a:outerShdw blurRad="38100" dist="38100" dir="2700000" algn="tl">
                    <a:srgbClr val="000000">
                      <a:alpha val="43137"/>
                    </a:srgbClr>
                  </a:outerShdw>
                </a:effectLst>
                <a:latin typeface="Agency FB" pitchFamily="34" charset="0"/>
              </a:rPr>
            </a:br>
            <a:r>
              <a:rPr lang="pt-BR" sz="4000" b="1" dirty="0" smtClean="0">
                <a:solidFill>
                  <a:schemeClr val="bg1"/>
                </a:solidFill>
                <a:effectLst>
                  <a:outerShdw blurRad="38100" dist="38100" dir="2700000" algn="tl">
                    <a:srgbClr val="000000">
                      <a:alpha val="43137"/>
                    </a:srgbClr>
                  </a:outerShdw>
                </a:effectLst>
                <a:latin typeface="Agency FB" pitchFamily="34" charset="0"/>
              </a:rPr>
              <a:t>Então </a:t>
            </a:r>
            <a:r>
              <a:rPr lang="pt-BR" sz="4000" b="1" dirty="0" smtClean="0">
                <a:solidFill>
                  <a:schemeClr val="bg1"/>
                </a:solidFill>
                <a:effectLst>
                  <a:outerShdw blurRad="38100" dist="38100" dir="2700000" algn="tl">
                    <a:srgbClr val="000000">
                      <a:alpha val="43137"/>
                    </a:srgbClr>
                  </a:outerShdw>
                </a:effectLst>
                <a:latin typeface="Agency FB" pitchFamily="34" charset="0"/>
              </a:rPr>
              <a:t>qual o Espírito que recebemos?</a:t>
            </a:r>
          </a:p>
          <a:p>
            <a:pPr algn="ctr"/>
            <a:r>
              <a:rPr lang="pt-BR" sz="4000" b="1" dirty="0" smtClean="0">
                <a:solidFill>
                  <a:schemeClr val="bg1"/>
                </a:solidFill>
                <a:effectLst>
                  <a:outerShdw blurRad="38100" dist="38100" dir="2700000" algn="tl">
                    <a:srgbClr val="000000">
                      <a:alpha val="43137"/>
                    </a:srgbClr>
                  </a:outerShdw>
                </a:effectLst>
                <a:latin typeface="Agency FB" pitchFamily="34" charset="0"/>
              </a:rPr>
              <a:t>“Vós, porém, não estais na carne, mas no Espírito, se é que o </a:t>
            </a:r>
            <a:r>
              <a:rPr lang="pt-BR" sz="4000" b="1" dirty="0" smtClean="0">
                <a:solidFill>
                  <a:srgbClr val="FFFF00"/>
                </a:solidFill>
                <a:effectLst>
                  <a:outerShdw blurRad="38100" dist="38100" dir="2700000" algn="tl">
                    <a:srgbClr val="000000">
                      <a:alpha val="43137"/>
                    </a:srgbClr>
                  </a:outerShdw>
                </a:effectLst>
                <a:latin typeface="Agency FB" pitchFamily="34" charset="0"/>
              </a:rPr>
              <a:t>Espírito de Deus </a:t>
            </a:r>
            <a:r>
              <a:rPr lang="pt-BR" sz="4000" b="1" dirty="0" smtClean="0">
                <a:solidFill>
                  <a:schemeClr val="bg1"/>
                </a:solidFill>
                <a:effectLst>
                  <a:outerShdw blurRad="38100" dist="38100" dir="2700000" algn="tl">
                    <a:srgbClr val="000000">
                      <a:alpha val="43137"/>
                    </a:srgbClr>
                  </a:outerShdw>
                </a:effectLst>
                <a:latin typeface="Agency FB" pitchFamily="34" charset="0"/>
              </a:rPr>
              <a:t>habita em vós.  Mas, se alguém não tem o </a:t>
            </a:r>
            <a:r>
              <a:rPr lang="pt-BR" sz="4000" b="1" dirty="0" smtClean="0">
                <a:solidFill>
                  <a:srgbClr val="FFFF00"/>
                </a:solidFill>
                <a:effectLst>
                  <a:outerShdw blurRad="38100" dist="38100" dir="2700000" algn="tl">
                    <a:srgbClr val="000000">
                      <a:alpha val="43137"/>
                    </a:srgbClr>
                  </a:outerShdw>
                </a:effectLst>
                <a:latin typeface="Agency FB" pitchFamily="34" charset="0"/>
              </a:rPr>
              <a:t>Espírito de Cristo</a:t>
            </a:r>
            <a:r>
              <a:rPr lang="pt-BR" sz="4000" b="1" dirty="0" smtClean="0">
                <a:solidFill>
                  <a:schemeClr val="bg1"/>
                </a:solidFill>
                <a:effectLst>
                  <a:outerShdw blurRad="38100" dist="38100" dir="2700000" algn="tl">
                    <a:srgbClr val="000000">
                      <a:alpha val="43137"/>
                    </a:srgbClr>
                  </a:outerShdw>
                </a:effectLst>
                <a:latin typeface="Agency FB" pitchFamily="34" charset="0"/>
              </a:rPr>
              <a:t>, esse tal não é dele.”  </a:t>
            </a:r>
            <a:r>
              <a:rPr lang="pt-BR" sz="4000" b="1" dirty="0" smtClean="0">
                <a:solidFill>
                  <a:schemeClr val="bg1"/>
                </a:solidFill>
                <a:effectLst>
                  <a:outerShdw blurRad="38100" dist="38100" dir="2700000" algn="tl">
                    <a:srgbClr val="000000">
                      <a:alpha val="43137"/>
                    </a:srgbClr>
                  </a:outerShdw>
                </a:effectLst>
                <a:latin typeface="Agency FB" pitchFamily="34" charset="0"/>
              </a:rPr>
              <a:t/>
            </a:r>
            <a:br>
              <a:rPr lang="pt-BR" sz="4000" b="1" dirty="0" smtClean="0">
                <a:solidFill>
                  <a:schemeClr val="bg1"/>
                </a:solidFill>
                <a:effectLst>
                  <a:outerShdw blurRad="38100" dist="38100" dir="2700000" algn="tl">
                    <a:srgbClr val="000000">
                      <a:alpha val="43137"/>
                    </a:srgbClr>
                  </a:outerShdw>
                </a:effectLst>
                <a:latin typeface="Agency FB" pitchFamily="34" charset="0"/>
              </a:rPr>
            </a:br>
            <a:r>
              <a:rPr lang="pt-BR" sz="4000" b="1" dirty="0" smtClean="0">
                <a:solidFill>
                  <a:schemeClr val="bg1"/>
                </a:solidFill>
                <a:effectLst>
                  <a:outerShdw blurRad="38100" dist="38100" dir="2700000" algn="tl">
                    <a:srgbClr val="000000">
                      <a:alpha val="43137"/>
                    </a:srgbClr>
                  </a:outerShdw>
                </a:effectLst>
                <a:latin typeface="Agency FB" pitchFamily="34" charset="0"/>
              </a:rPr>
              <a:t>Romanos </a:t>
            </a:r>
            <a:r>
              <a:rPr lang="pt-BR" sz="4000" b="1" dirty="0" smtClean="0">
                <a:solidFill>
                  <a:schemeClr val="bg1"/>
                </a:solidFill>
                <a:effectLst>
                  <a:outerShdw blurRad="38100" dist="38100" dir="2700000" algn="tl">
                    <a:srgbClr val="000000">
                      <a:alpha val="43137"/>
                    </a:srgbClr>
                  </a:outerShdw>
                </a:effectLst>
                <a:latin typeface="Agency FB" pitchFamily="34" charset="0"/>
              </a:rPr>
              <a:t>8:09</a:t>
            </a:r>
            <a:r>
              <a:rPr lang="pt-BR" sz="4000" b="1" dirty="0" smtClean="0">
                <a:solidFill>
                  <a:schemeClr val="bg1"/>
                </a:solidFill>
                <a:effectLst>
                  <a:outerShdw blurRad="38100" dist="38100" dir="2700000" algn="tl">
                    <a:srgbClr val="000000">
                      <a:alpha val="43137"/>
                    </a:srgbClr>
                  </a:outerShdw>
                </a:effectLst>
                <a:latin typeface="Agency FB" pitchFamily="34" charset="0"/>
              </a:rPr>
              <a:t>.</a:t>
            </a:r>
            <a:endParaRPr lang="pt-BR" sz="4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Qual o requisito para o verdadeiro batismo?</a:t>
            </a:r>
          </a:p>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a:t>
            </a:r>
            <a:r>
              <a:rPr lang="pt-BR" sz="2800" b="1" u="sng" dirty="0" smtClean="0">
                <a:solidFill>
                  <a:srgbClr val="FFFF00"/>
                </a:solidFill>
                <a:effectLst>
                  <a:outerShdw blurRad="38100" dist="38100" dir="2700000" algn="tl">
                    <a:srgbClr val="000000">
                      <a:alpha val="43137"/>
                    </a:srgbClr>
                  </a:outerShdw>
                </a:effectLst>
                <a:latin typeface="Agency FB" pitchFamily="34" charset="0"/>
              </a:rPr>
              <a:t>Quem crer </a:t>
            </a:r>
            <a:r>
              <a:rPr lang="pt-BR" sz="2800" b="1" dirty="0" smtClean="0">
                <a:solidFill>
                  <a:schemeClr val="bg1"/>
                </a:solidFill>
                <a:effectLst>
                  <a:outerShdw blurRad="38100" dist="38100" dir="2700000" algn="tl">
                    <a:srgbClr val="000000">
                      <a:alpha val="43137"/>
                    </a:srgbClr>
                  </a:outerShdw>
                </a:effectLst>
                <a:latin typeface="Agency FB" pitchFamily="34" charset="0"/>
              </a:rPr>
              <a:t>e for batizado será salvo; mas quem não crer será condenado.”</a:t>
            </a:r>
          </a:p>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Marcos 16:16.</a:t>
            </a: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Mas temos que crer em que?</a:t>
            </a:r>
          </a:p>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“E disse Filipe: É lícito, se crês de todo o coração.  E, respondendo ele, disse: </a:t>
            </a:r>
            <a:r>
              <a:rPr lang="pt-BR" sz="2800" b="1" dirty="0" smtClean="0">
                <a:solidFill>
                  <a:srgbClr val="FFFF00"/>
                </a:solidFill>
                <a:effectLst>
                  <a:outerShdw blurRad="38100" dist="38100" dir="2700000" algn="tl">
                    <a:srgbClr val="000000">
                      <a:alpha val="43137"/>
                    </a:srgbClr>
                  </a:outerShdw>
                </a:effectLst>
                <a:latin typeface="Agency FB" pitchFamily="34" charset="0"/>
              </a:rPr>
              <a:t>Creio que </a:t>
            </a:r>
            <a:r>
              <a:rPr lang="pt-BR" sz="2800" b="1" u="sng" dirty="0" smtClean="0">
                <a:solidFill>
                  <a:srgbClr val="FFFF00"/>
                </a:solidFill>
                <a:effectLst>
                  <a:outerShdw blurRad="38100" dist="38100" dir="2700000" algn="tl">
                    <a:srgbClr val="000000">
                      <a:alpha val="43137"/>
                    </a:srgbClr>
                  </a:outerShdw>
                </a:effectLst>
                <a:latin typeface="Agency FB" pitchFamily="34" charset="0"/>
              </a:rPr>
              <a:t>Jesus Cristo</a:t>
            </a:r>
            <a:r>
              <a:rPr lang="pt-BR" sz="2800" b="1" dirty="0" smtClean="0">
                <a:solidFill>
                  <a:srgbClr val="FFFF00"/>
                </a:solidFill>
                <a:effectLst>
                  <a:outerShdw blurRad="38100" dist="38100" dir="2700000" algn="tl">
                    <a:srgbClr val="000000">
                      <a:alpha val="43137"/>
                    </a:srgbClr>
                  </a:outerShdw>
                </a:effectLst>
                <a:latin typeface="Agency FB" pitchFamily="34" charset="0"/>
              </a:rPr>
              <a:t> é o </a:t>
            </a:r>
            <a:r>
              <a:rPr lang="pt-BR" sz="2800" b="1" u="sng" dirty="0" smtClean="0">
                <a:solidFill>
                  <a:srgbClr val="FFFF00"/>
                </a:solidFill>
                <a:effectLst>
                  <a:outerShdw blurRad="38100" dist="38100" dir="2700000" algn="tl">
                    <a:srgbClr val="000000">
                      <a:alpha val="43137"/>
                    </a:srgbClr>
                  </a:outerShdw>
                </a:effectLst>
                <a:latin typeface="Agency FB" pitchFamily="34" charset="0"/>
              </a:rPr>
              <a:t>Filho de Deus</a:t>
            </a:r>
            <a:r>
              <a:rPr lang="pt-BR" sz="2800" b="1" dirty="0" smtClean="0">
                <a:solidFill>
                  <a:schemeClr val="bg1"/>
                </a:solidFill>
                <a:effectLst>
                  <a:outerShdw blurRad="38100" dist="38100" dir="2700000" algn="tl">
                    <a:srgbClr val="000000">
                      <a:alpha val="43137"/>
                    </a:srgbClr>
                  </a:outerShdw>
                </a:effectLst>
                <a:latin typeface="Agency FB" pitchFamily="34" charset="0"/>
              </a:rPr>
              <a:t>.  E mandou parar o carro, e desceram ambos à água, tanto Filipe como o eunuco, e o batizou.”</a:t>
            </a:r>
          </a:p>
          <a:p>
            <a:pPr algn="ctr"/>
            <a:r>
              <a:rPr lang="pt-BR" sz="2800" b="1" dirty="0" smtClean="0">
                <a:solidFill>
                  <a:schemeClr val="bg1"/>
                </a:solidFill>
                <a:effectLst>
                  <a:outerShdw blurRad="38100" dist="38100" dir="2700000" algn="tl">
                    <a:srgbClr val="000000">
                      <a:alpha val="43137"/>
                    </a:srgbClr>
                  </a:outerShdw>
                </a:effectLst>
                <a:latin typeface="Agency FB" pitchFamily="34" charset="0"/>
              </a:rPr>
              <a:t>Atos 8:37-38.</a:t>
            </a:r>
          </a:p>
          <a:p>
            <a:pPr algn="ctr"/>
            <a:endParaRPr lang="pt-BR" sz="2800" b="1" dirty="0" smtClean="0">
              <a:solidFill>
                <a:schemeClr val="bg1"/>
              </a:solidFill>
              <a:effectLst>
                <a:outerShdw blurRad="38100" dist="38100" dir="2700000" algn="tl">
                  <a:srgbClr val="000000">
                    <a:alpha val="43137"/>
                  </a:srgbClr>
                </a:outerShdw>
              </a:effectLst>
              <a:latin typeface="Agency FB" pitchFamily="34" charset="0"/>
            </a:endParaRPr>
          </a:p>
          <a:p>
            <a:pPr algn="ctr"/>
            <a:r>
              <a:rPr lang="pt-BR" sz="2800" b="1" dirty="0" smtClean="0">
                <a:solidFill>
                  <a:srgbClr val="FFFF00"/>
                </a:solidFill>
                <a:effectLst>
                  <a:outerShdw blurRad="38100" dist="38100" dir="2700000" algn="tl">
                    <a:srgbClr val="000000">
                      <a:alpha val="43137"/>
                    </a:srgbClr>
                  </a:outerShdw>
                </a:effectLst>
                <a:latin typeface="Agency FB" pitchFamily="34" charset="0"/>
              </a:rPr>
              <a:t>Requisito: CRER QUE JESUS CRISTO É O FILHO DE DEUS.</a:t>
            </a:r>
            <a:endParaRPr lang="pt-BR" sz="2800" b="1" dirty="0">
              <a:solidFill>
                <a:srgbClr val="FFFF00"/>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solidFill>
                  <a:schemeClr val="bg1"/>
                </a:solidFill>
                <a:effectLst>
                  <a:outerShdw blurRad="38100" dist="38100" dir="2700000" algn="tl">
                    <a:srgbClr val="000000">
                      <a:alpha val="43137"/>
                    </a:srgbClr>
                  </a:outerShdw>
                </a:effectLst>
                <a:latin typeface="Agency FB" pitchFamily="34" charset="0"/>
              </a:rPr>
              <a:t>OS PIONEIROS E MATEUS 28:19</a:t>
            </a: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Como entender as citações que a irmã Ellen White e mais alguns pioneiros faz de Mateus 28:19?  A irmã White não adquiriu o dom da infalibilidade só porque ela recebia visões e revelações especiais de Deus.  A irmã White afirma que o profeta é que era inspirado, não suas palavras.   A irmã White e os pioneiros não tiveram a compreensão que temos agora, eles não tiveram o privilegio da luz que estamos recebendo hoje.  Não devemos julgá-los por isso!  A mensageira do Senhor foi também influenciada pelo conhecimento bíblico  de seus contemporâneos.</a:t>
            </a:r>
          </a:p>
          <a:p>
            <a:pPr algn="ctr"/>
            <a:r>
              <a:rPr lang="pt-BR" sz="2000" b="1" dirty="0" smtClean="0">
                <a:solidFill>
                  <a:schemeClr val="bg1"/>
                </a:solidFill>
                <a:effectLst>
                  <a:outerShdw blurRad="38100" dist="38100" dir="2700000" algn="tl">
                    <a:srgbClr val="000000">
                      <a:alpha val="43137"/>
                    </a:srgbClr>
                  </a:outerShdw>
                </a:effectLst>
                <a:latin typeface="Agency FB" pitchFamily="34" charset="0"/>
              </a:rPr>
              <a:t>O conselho da mensageira do Senhor é:</a:t>
            </a: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4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2800" b="1" dirty="0">
              <a:solidFill>
                <a:schemeClr val="bg1"/>
              </a:solidFill>
              <a:effectLst>
                <a:outerShdw blurRad="38100" dist="38100" dir="2700000" algn="tl">
                  <a:srgbClr val="000000">
                    <a:alpha val="43137"/>
                  </a:srgbClr>
                </a:outerShdw>
              </a:effectLst>
              <a:latin typeface="Agency FB" pitchFamily="34" charset="0"/>
            </a:endParaRPr>
          </a:p>
        </p:txBody>
      </p:sp>
      <p:pic>
        <p:nvPicPr>
          <p:cNvPr id="1026" name="Picture 2" descr="C:\Documents and Settings\Machado\Meus documentos\ellen-white-e-o-texto-de-mateus-2819-46-638bn.jpg"/>
          <p:cNvPicPr>
            <a:picLocks noChangeAspect="1" noChangeArrowheads="1"/>
          </p:cNvPicPr>
          <p:nvPr/>
        </p:nvPicPr>
        <p:blipFill>
          <a:blip r:embed="rId2"/>
          <a:srcRect/>
          <a:stretch>
            <a:fillRect/>
          </a:stretch>
        </p:blipFill>
        <p:spPr bwMode="auto">
          <a:xfrm>
            <a:off x="2500298" y="3929066"/>
            <a:ext cx="4071966" cy="2643206"/>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285720" y="285728"/>
            <a:ext cx="8572560" cy="635798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tx1"/>
                </a:solidFill>
                <a:effectLst>
                  <a:outerShdw blurRad="38100" dist="38100" dir="2700000" algn="tl">
                    <a:srgbClr val="000000">
                      <a:alpha val="43137"/>
                    </a:srgbClr>
                  </a:outerShdw>
                </a:effectLst>
                <a:latin typeface="Agency FB" pitchFamily="34" charset="0"/>
              </a:rPr>
              <a:t>“</a:t>
            </a:r>
            <a:r>
              <a:rPr lang="pt-BR" sz="2800" b="1" dirty="0" smtClean="0">
                <a:solidFill>
                  <a:srgbClr val="FF0000"/>
                </a:solidFill>
                <a:effectLst>
                  <a:outerShdw blurRad="38100" dist="38100" dir="2700000" algn="tl">
                    <a:srgbClr val="000000">
                      <a:alpha val="43137"/>
                    </a:srgbClr>
                  </a:outerShdw>
                </a:effectLst>
                <a:latin typeface="Agency FB" pitchFamily="34" charset="0"/>
              </a:rPr>
              <a:t>Porque terá que haver luz especial para o povo de Deus a medida que se aproxima as cenas finais da história desta terra.</a:t>
            </a:r>
            <a:r>
              <a:rPr lang="pt-BR" sz="2800" b="1" dirty="0" smtClean="0">
                <a:solidFill>
                  <a:schemeClr val="tx1"/>
                </a:solidFill>
                <a:effectLst>
                  <a:outerShdw blurRad="38100" dist="38100" dir="2700000" algn="tl">
                    <a:srgbClr val="000000">
                      <a:alpha val="43137"/>
                    </a:srgbClr>
                  </a:outerShdw>
                </a:effectLst>
                <a:latin typeface="Agency FB" pitchFamily="34" charset="0"/>
              </a:rPr>
              <a:t>  Outro anjo virá do Céu com uma mensagem e toda a terra será iluminada com sua glória.  Nos seria impossível declarar precisamente como viria esta luz adicional.  </a:t>
            </a:r>
            <a:r>
              <a:rPr lang="pt-BR" sz="2800" b="1" dirty="0" smtClean="0">
                <a:solidFill>
                  <a:srgbClr val="FF0000"/>
                </a:solidFill>
                <a:effectLst>
                  <a:outerShdw blurRad="38100" dist="38100" dir="2700000" algn="tl">
                    <a:srgbClr val="000000">
                      <a:alpha val="43137"/>
                    </a:srgbClr>
                  </a:outerShdw>
                </a:effectLst>
                <a:latin typeface="Agency FB" pitchFamily="34" charset="0"/>
              </a:rPr>
              <a:t>Poderia vir de uma maneira muito inesperada, em uma forma que não concordasse com as idéias que muitos tem concebido</a:t>
            </a:r>
            <a:r>
              <a:rPr lang="pt-BR" sz="2800" b="1" dirty="0" smtClean="0">
                <a:solidFill>
                  <a:schemeClr val="tx1"/>
                </a:solidFill>
                <a:effectLst>
                  <a:outerShdw blurRad="38100" dist="38100" dir="2700000" algn="tl">
                    <a:srgbClr val="000000">
                      <a:alpha val="43137"/>
                    </a:srgbClr>
                  </a:outerShdw>
                </a:effectLst>
                <a:latin typeface="Agency FB" pitchFamily="34" charset="0"/>
              </a:rPr>
              <a:t>.  Não é de nenhuma maneira improvável ou contrário dos caminhos e providencia de Deus enviar luz a seu povo em formas inesperadas.”  EGW, Carta 22, 1889 (13 MR, p. 334).</a:t>
            </a:r>
            <a:endParaRPr lang="pt-BR" sz="2800" b="1" dirty="0">
              <a:solidFill>
                <a:schemeClr val="tx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CONCLUSÃO:</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Está comprovado pela Bíblia e pelos registros históricos que nenhum batismo foi realizado pelos apóstolos repetindo a expressão “em nome do Pai, e do Filho, e do Espírito Santo”, mas sim, unicamente invocando o Nome do Senhor Jesus sobre o batizado.  A maioria dos líderes evangélicos batiza repetindo a expressão trinitária, por que herdaram isso do paganismo romano e ainda assim estão com a mente cauterizada para enxergar as Escrituras.</a:t>
            </a:r>
          </a:p>
          <a:p>
            <a:pPr algn="ctr"/>
            <a:r>
              <a:rPr lang="pt-BR" sz="2400" b="1" dirty="0" smtClean="0">
                <a:solidFill>
                  <a:schemeClr val="bg1"/>
                </a:solidFill>
                <a:effectLst>
                  <a:outerShdw blurRad="38100" dist="38100" dir="2700000" algn="tl">
                    <a:srgbClr val="000000">
                      <a:alpha val="43137"/>
                    </a:srgbClr>
                  </a:outerShdw>
                </a:effectLst>
                <a:latin typeface="Agency FB" pitchFamily="34" charset="0"/>
              </a:rPr>
              <a:t>Que o Espírito Santo de Deus abra nosso entendimento para aceitarmos o que é verdadeiro (I João 5:20), compreendamos as Escrituras (Lucas 24:45) e nos conceda graça e coragem para rejeitarmos as doutrinas e ensinamentos heréticos, pois importa antes obedecer a Deus que aos homens (Atos 5:29).  Amém! </a:t>
            </a:r>
            <a:endParaRPr lang="pt-BR" sz="2400" b="1" dirty="0">
              <a:solidFill>
                <a:schemeClr val="bg1"/>
              </a:solidFill>
              <a:effectLst>
                <a:outerShdw blurRad="38100" dist="38100" dir="2700000" algn="tl">
                  <a:srgbClr val="000000">
                    <a:alpha val="43137"/>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rgbClr val="FFFF00"/>
                </a:solidFill>
                <a:effectLst>
                  <a:outerShdw blurRad="38100" dist="38100" dir="2700000" algn="tl">
                    <a:srgbClr val="000000">
                      <a:alpha val="43137"/>
                    </a:srgbClr>
                  </a:outerShdw>
                </a:effectLst>
                <a:latin typeface="Agency FB" pitchFamily="34" charset="0"/>
              </a:rPr>
              <a:t>A BALANÇA DAS EVIDÊNCIAS: </a:t>
            </a:r>
            <a:r>
              <a:rPr lang="pt-BR" sz="2800" b="1" dirty="0" smtClean="0">
                <a:solidFill>
                  <a:srgbClr val="FFFF00"/>
                </a:solidFill>
                <a:effectLst>
                  <a:outerShdw blurRad="38100" dist="38100" dir="2700000" algn="tl">
                    <a:srgbClr val="000000">
                      <a:alpha val="43137"/>
                    </a:srgbClr>
                  </a:outerShdw>
                </a:effectLst>
                <a:latin typeface="Agency FB" pitchFamily="34" charset="0"/>
              </a:rPr>
              <a:t/>
            </a:r>
            <a:br>
              <a:rPr lang="pt-BR" sz="2800" b="1" dirty="0" smtClean="0">
                <a:solidFill>
                  <a:srgbClr val="FFFF00"/>
                </a:solidFill>
                <a:effectLst>
                  <a:outerShdw blurRad="38100" dist="38100" dir="2700000" algn="tl">
                    <a:srgbClr val="000000">
                      <a:alpha val="43137"/>
                    </a:srgbClr>
                  </a:outerShdw>
                </a:effectLst>
                <a:latin typeface="Agency FB" pitchFamily="34" charset="0"/>
              </a:rPr>
            </a:br>
            <a:r>
              <a:rPr lang="pt-BR" sz="2800" b="1" dirty="0" smtClean="0">
                <a:solidFill>
                  <a:srgbClr val="FFFF00"/>
                </a:solidFill>
                <a:effectLst>
                  <a:outerShdw blurRad="38100" dist="38100" dir="2700000" algn="tl">
                    <a:srgbClr val="000000">
                      <a:alpha val="43137"/>
                    </a:srgbClr>
                  </a:outerShdw>
                </a:effectLst>
                <a:latin typeface="Agency FB" pitchFamily="34" charset="0"/>
              </a:rPr>
              <a:t>A QUEM </a:t>
            </a:r>
            <a:r>
              <a:rPr lang="pt-BR" sz="2800" b="1" dirty="0" smtClean="0">
                <a:solidFill>
                  <a:srgbClr val="FFFF00"/>
                </a:solidFill>
                <a:effectLst>
                  <a:outerShdw blurRad="38100" dist="38100" dir="2700000" algn="tl">
                    <a:srgbClr val="000000">
                      <a:alpha val="43137"/>
                    </a:srgbClr>
                  </a:outerShdw>
                </a:effectLst>
                <a:latin typeface="Agency FB" pitchFamily="34" charset="0"/>
              </a:rPr>
              <a:t>DEVEMOS ADORAR?</a:t>
            </a: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smtClean="0">
              <a:solidFill>
                <a:srgbClr val="FFFF00"/>
              </a:solidFill>
              <a:effectLst>
                <a:outerShdw blurRad="38100" dist="38100" dir="2700000" algn="tl">
                  <a:srgbClr val="000000">
                    <a:alpha val="43137"/>
                  </a:srgbClr>
                </a:outerShdw>
              </a:effectLst>
              <a:latin typeface="Agency FB" pitchFamily="34" charset="0"/>
            </a:endParaRPr>
          </a:p>
          <a:p>
            <a:pPr algn="ctr"/>
            <a:endParaRPr lang="pt-BR" sz="3600" b="1" dirty="0">
              <a:solidFill>
                <a:srgbClr val="FFFF00"/>
              </a:solidFill>
              <a:effectLst>
                <a:outerShdw blurRad="38100" dist="38100" dir="2700000" algn="tl">
                  <a:srgbClr val="000000">
                    <a:alpha val="43137"/>
                  </a:srgbClr>
                </a:outerShdw>
              </a:effectLst>
              <a:latin typeface="Agency FB" pitchFamily="34" charset="0"/>
            </a:endParaRPr>
          </a:p>
        </p:txBody>
      </p:sp>
      <p:pic>
        <p:nvPicPr>
          <p:cNvPr id="2050" name="Picture 2" descr="E:\Estudo - Mateus 28.19\osfund6.gif"/>
          <p:cNvPicPr>
            <a:picLocks noChangeAspect="1" noChangeArrowheads="1"/>
          </p:cNvPicPr>
          <p:nvPr/>
        </p:nvPicPr>
        <p:blipFill>
          <a:blip r:embed="rId2"/>
          <a:srcRect/>
          <a:stretch>
            <a:fillRect/>
          </a:stretch>
        </p:blipFill>
        <p:spPr bwMode="auto">
          <a:xfrm>
            <a:off x="228796" y="980728"/>
            <a:ext cx="8643998" cy="5662982"/>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smtClean="0">
                <a:solidFill>
                  <a:srgbClr val="FFFF00"/>
                </a:solidFill>
                <a:effectLst>
                  <a:outerShdw blurRad="38100" dist="38100" dir="2700000" algn="tl">
                    <a:srgbClr val="000000">
                      <a:alpha val="43137"/>
                    </a:srgbClr>
                  </a:outerShdw>
                </a:effectLst>
                <a:latin typeface="Arial Rounded MT Bold" pitchFamily="34" charset="0"/>
              </a:rPr>
              <a:t>MENSAGEM URGENTE!</a:t>
            </a:r>
          </a:p>
          <a:p>
            <a:pPr algn="ctr"/>
            <a:endParaRPr lang="pt-BR" sz="6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6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6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6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6000" b="1" dirty="0" smtClean="0">
              <a:solidFill>
                <a:schemeClr val="bg1"/>
              </a:solidFill>
              <a:effectLst>
                <a:outerShdw blurRad="38100" dist="38100" dir="2700000" algn="tl">
                  <a:srgbClr val="000000">
                    <a:alpha val="43137"/>
                  </a:srgbClr>
                </a:outerShdw>
              </a:effectLst>
              <a:latin typeface="Agency FB" pitchFamily="34" charset="0"/>
            </a:endParaRPr>
          </a:p>
          <a:p>
            <a:pPr algn="ctr"/>
            <a:endParaRPr lang="pt-BR" sz="6000" b="1" dirty="0">
              <a:solidFill>
                <a:schemeClr val="bg1"/>
              </a:solidFill>
              <a:effectLst>
                <a:outerShdw blurRad="38100" dist="38100" dir="2700000" algn="tl">
                  <a:srgbClr val="000000">
                    <a:alpha val="43137"/>
                  </a:srgbClr>
                </a:outerShdw>
              </a:effectLst>
              <a:latin typeface="Agency FB" pitchFamily="34" charset="0"/>
            </a:endParaRPr>
          </a:p>
        </p:txBody>
      </p:sp>
      <p:sp>
        <p:nvSpPr>
          <p:cNvPr id="3" name="Retângulo 2"/>
          <p:cNvSpPr/>
          <p:nvPr/>
        </p:nvSpPr>
        <p:spPr>
          <a:xfrm>
            <a:off x="571472" y="1214422"/>
            <a:ext cx="7858180" cy="5000660"/>
          </a:xfrm>
          <a:prstGeom prst="rect">
            <a:avLst/>
          </a:prstGeom>
          <a:solidFill>
            <a:schemeClr val="accent6">
              <a:lumMod val="40000"/>
              <a:lumOff val="6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a:t>
            </a:r>
            <a:r>
              <a:rPr lang="pt-BR" sz="3200" b="1" dirty="0" smtClean="0">
                <a:solidFill>
                  <a:srgbClr val="FF0000"/>
                </a:solidFill>
                <a:effectLst>
                  <a:outerShdw blurRad="38100" dist="38100" dir="2700000" algn="tl">
                    <a:srgbClr val="000000">
                      <a:alpha val="43137"/>
                    </a:srgbClr>
                  </a:outerShdw>
                </a:effectLst>
                <a:latin typeface="Arial Rounded MT Bold" pitchFamily="34" charset="0"/>
              </a:rPr>
              <a:t>Que os missionários da cruz proclamem que há </a:t>
            </a:r>
            <a:r>
              <a:rPr lang="pt-BR" sz="3200" b="1" u="sng" dirty="0" smtClean="0">
                <a:solidFill>
                  <a:srgbClr val="FF0000"/>
                </a:solidFill>
                <a:effectLst>
                  <a:outerShdw blurRad="38100" dist="38100" dir="2700000" algn="tl">
                    <a:srgbClr val="000000">
                      <a:alpha val="43137"/>
                    </a:srgbClr>
                  </a:outerShdw>
                </a:effectLst>
                <a:latin typeface="Arial Rounded MT Bold" pitchFamily="34" charset="0"/>
              </a:rPr>
              <a:t>um só Deus</a:t>
            </a: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 e </a:t>
            </a:r>
            <a:r>
              <a:rPr lang="pt-BR" sz="3200" b="1" dirty="0" smtClean="0">
                <a:solidFill>
                  <a:srgbClr val="FF0000"/>
                </a:solidFill>
                <a:effectLst>
                  <a:outerShdw blurRad="38100" dist="38100" dir="2700000" algn="tl">
                    <a:srgbClr val="000000">
                      <a:alpha val="43137"/>
                    </a:srgbClr>
                  </a:outerShdw>
                </a:effectLst>
                <a:latin typeface="Arial Rounded MT Bold" pitchFamily="34" charset="0"/>
              </a:rPr>
              <a:t>um Mediador </a:t>
            </a: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entre Deus e os homens, o qual é </a:t>
            </a:r>
            <a:r>
              <a:rPr lang="pt-BR" sz="3200" b="1" u="sng" dirty="0" smtClean="0">
                <a:solidFill>
                  <a:srgbClr val="FF0000"/>
                </a:solidFill>
                <a:effectLst>
                  <a:outerShdw blurRad="38100" dist="38100" dir="2700000" algn="tl">
                    <a:srgbClr val="000000">
                      <a:alpha val="43137"/>
                    </a:srgbClr>
                  </a:outerShdw>
                </a:effectLst>
                <a:latin typeface="Arial Rounded MT Bold" pitchFamily="34" charset="0"/>
              </a:rPr>
              <a:t>Jesus Cristo</a:t>
            </a:r>
            <a:r>
              <a:rPr lang="pt-BR" sz="3200" b="1" dirty="0" smtClean="0">
                <a:solidFill>
                  <a:srgbClr val="FF0000"/>
                </a:solidFill>
                <a:effectLst>
                  <a:outerShdw blurRad="38100" dist="38100" dir="2700000" algn="tl">
                    <a:srgbClr val="000000">
                      <a:alpha val="43137"/>
                    </a:srgbClr>
                  </a:outerShdw>
                </a:effectLst>
                <a:latin typeface="Arial Rounded MT Bold" pitchFamily="34" charset="0"/>
              </a:rPr>
              <a:t>, o </a:t>
            </a:r>
            <a:r>
              <a:rPr lang="pt-BR" sz="3200" b="1" u="sng" dirty="0" smtClean="0">
                <a:solidFill>
                  <a:srgbClr val="FF0000"/>
                </a:solidFill>
                <a:effectLst>
                  <a:outerShdw blurRad="38100" dist="38100" dir="2700000" algn="tl">
                    <a:srgbClr val="000000">
                      <a:alpha val="43137"/>
                    </a:srgbClr>
                  </a:outerShdw>
                </a:effectLst>
                <a:latin typeface="Arial Rounded MT Bold" pitchFamily="34" charset="0"/>
              </a:rPr>
              <a:t>Filho do Infinito Deus</a:t>
            </a: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  Isto precisa ser </a:t>
            </a:r>
            <a:r>
              <a:rPr lang="pt-BR" sz="3200" b="1" dirty="0" smtClean="0">
                <a:solidFill>
                  <a:srgbClr val="FF0000"/>
                </a:solidFill>
                <a:effectLst>
                  <a:outerShdw blurRad="38100" dist="38100" dir="2700000" algn="tl">
                    <a:srgbClr val="000000">
                      <a:alpha val="43137"/>
                    </a:srgbClr>
                  </a:outerShdw>
                </a:effectLst>
                <a:latin typeface="Arial Rounded MT Bold" pitchFamily="34" charset="0"/>
              </a:rPr>
              <a:t>proclamado em cada igreja em nossa terra</a:t>
            </a: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a:t>
            </a:r>
          </a:p>
          <a:p>
            <a:pPr algn="ct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(EGW, </a:t>
            </a:r>
            <a:r>
              <a:rPr lang="pt-BR" sz="3200" b="1" dirty="0" err="1" smtClean="0">
                <a:solidFill>
                  <a:schemeClr val="tx1"/>
                </a:solidFill>
                <a:effectLst>
                  <a:outerShdw blurRad="38100" dist="38100" dir="2700000" algn="tl">
                    <a:srgbClr val="000000">
                      <a:alpha val="43137"/>
                    </a:srgbClr>
                  </a:outerShdw>
                </a:effectLst>
                <a:latin typeface="Arial Rounded MT Bold" pitchFamily="34" charset="0"/>
              </a:rPr>
              <a:t>Battle</a:t>
            </a: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 </a:t>
            </a:r>
            <a:r>
              <a:rPr lang="pt-BR" sz="3200" b="1" dirty="0" err="1" smtClean="0">
                <a:solidFill>
                  <a:schemeClr val="tx1"/>
                </a:solidFill>
                <a:effectLst>
                  <a:outerShdw blurRad="38100" dist="38100" dir="2700000" algn="tl">
                    <a:srgbClr val="000000">
                      <a:alpha val="43137"/>
                    </a:srgbClr>
                  </a:outerShdw>
                </a:effectLst>
                <a:latin typeface="Arial Rounded MT Bold" pitchFamily="34" charset="0"/>
              </a:rPr>
              <a:t>Creek</a:t>
            </a: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 21/01/1891 - 1888 </a:t>
            </a:r>
            <a:r>
              <a:rPr lang="pt-BR" sz="3200" b="1" dirty="0" err="1" smtClean="0">
                <a:solidFill>
                  <a:schemeClr val="tx1"/>
                </a:solidFill>
                <a:effectLst>
                  <a:outerShdw blurRad="38100" dist="38100" dir="2700000" algn="tl">
                    <a:srgbClr val="000000">
                      <a:alpha val="43137"/>
                    </a:srgbClr>
                  </a:outerShdw>
                </a:effectLst>
                <a:latin typeface="Arial Rounded MT Bold" pitchFamily="34" charset="0"/>
              </a:rPr>
              <a:t>Materials</a:t>
            </a:r>
            <a:r>
              <a:rPr lang="pt-BR" sz="3200" b="1" dirty="0" smtClean="0">
                <a:solidFill>
                  <a:schemeClr val="tx1"/>
                </a:solidFill>
                <a:effectLst>
                  <a:outerShdw blurRad="38100" dist="38100" dir="2700000" algn="tl">
                    <a:srgbClr val="000000">
                      <a:alpha val="43137"/>
                    </a:srgbClr>
                  </a:outerShdw>
                </a:effectLst>
                <a:latin typeface="Arial Rounded MT Bold" pitchFamily="34" charset="0"/>
              </a:rPr>
              <a:t>, p. 886).</a:t>
            </a:r>
            <a:endParaRPr lang="pt-BR" sz="3200" b="1" dirty="0">
              <a:solidFill>
                <a:schemeClr val="tx1"/>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E:\Nova pasta (5)\10154203_509580462485592_2203261506680511005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CaixaDeTexto 6"/>
          <p:cNvSpPr txBox="1"/>
          <p:nvPr/>
        </p:nvSpPr>
        <p:spPr>
          <a:xfrm>
            <a:off x="285720" y="285728"/>
            <a:ext cx="8508524" cy="3046988"/>
          </a:xfrm>
          <a:prstGeom prst="rect">
            <a:avLst/>
          </a:prstGeom>
          <a:noFill/>
        </p:spPr>
        <p:txBody>
          <a:bodyPr wrap="square" rtlCol="0">
            <a:spAutoFit/>
          </a:bodyPr>
          <a:lstStyle/>
          <a:p>
            <a:pPr algn="ctr"/>
            <a:endParaRPr lang="pt-BR" sz="2400" b="1" dirty="0" smtClean="0">
              <a:solidFill>
                <a:schemeClr val="bg1"/>
              </a:solidFill>
              <a:effectLst>
                <a:outerShdw blurRad="38100" dist="38100" dir="2700000" algn="tl">
                  <a:srgbClr val="000000">
                    <a:alpha val="43137"/>
                  </a:srgbClr>
                </a:outerShdw>
              </a:effectLst>
            </a:endParaRPr>
          </a:p>
          <a:p>
            <a:pPr algn="ctr"/>
            <a:endParaRPr lang="pt-BR" sz="2400" b="1" dirty="0" smtClean="0">
              <a:solidFill>
                <a:schemeClr val="bg1"/>
              </a:solidFill>
              <a:effectLst>
                <a:outerShdw blurRad="38100" dist="38100" dir="2700000" algn="tl">
                  <a:srgbClr val="000000">
                    <a:alpha val="43137"/>
                  </a:srgbClr>
                </a:outerShdw>
              </a:effectLst>
            </a:endParaRPr>
          </a:p>
          <a:p>
            <a:pPr algn="ctr"/>
            <a:endParaRPr lang="pt-BR" sz="2400" b="1" dirty="0" smtClean="0">
              <a:solidFill>
                <a:schemeClr val="bg1"/>
              </a:solidFill>
              <a:effectLst>
                <a:outerShdw blurRad="38100" dist="38100" dir="2700000" algn="tl">
                  <a:srgbClr val="000000">
                    <a:alpha val="43137"/>
                  </a:srgbClr>
                </a:outerShdw>
              </a:effectLst>
            </a:endParaRPr>
          </a:p>
          <a:p>
            <a:pPr algn="ctr"/>
            <a:endParaRPr lang="pt-BR" sz="2400" b="1" dirty="0" smtClean="0">
              <a:solidFill>
                <a:schemeClr val="bg1"/>
              </a:solidFill>
              <a:effectLst>
                <a:outerShdw blurRad="38100" dist="38100" dir="2700000" algn="tl">
                  <a:srgbClr val="000000">
                    <a:alpha val="43137"/>
                  </a:srgbClr>
                </a:outerShdw>
              </a:effectLst>
            </a:endParaRPr>
          </a:p>
          <a:p>
            <a:pPr algn="ctr"/>
            <a:endParaRPr lang="pt-BR" sz="2400" b="1" dirty="0" smtClean="0">
              <a:solidFill>
                <a:schemeClr val="bg1"/>
              </a:solidFill>
              <a:effectLst>
                <a:outerShdw blurRad="38100" dist="38100" dir="2700000" algn="tl">
                  <a:srgbClr val="000000">
                    <a:alpha val="43137"/>
                  </a:srgbClr>
                </a:outerShdw>
              </a:effectLst>
            </a:endParaRPr>
          </a:p>
          <a:p>
            <a:pPr algn="ctr"/>
            <a:endParaRPr lang="pt-BR" sz="2400" b="1" dirty="0" smtClean="0">
              <a:solidFill>
                <a:schemeClr val="bg1"/>
              </a:solidFill>
              <a:effectLst>
                <a:outerShdw blurRad="38100" dist="38100" dir="2700000" algn="tl">
                  <a:srgbClr val="000000">
                    <a:alpha val="43137"/>
                  </a:srgbClr>
                </a:outerShdw>
              </a:effectLst>
            </a:endParaRPr>
          </a:p>
          <a:p>
            <a:pPr algn="ctr"/>
            <a:endParaRPr lang="pt-BR" sz="2400" b="1" dirty="0" smtClean="0">
              <a:solidFill>
                <a:schemeClr val="bg1"/>
              </a:solidFill>
              <a:effectLst>
                <a:outerShdw blurRad="38100" dist="38100" dir="2700000" algn="tl">
                  <a:srgbClr val="000000">
                    <a:alpha val="43137"/>
                  </a:srgbClr>
                </a:outerShdw>
              </a:effectLst>
            </a:endParaRPr>
          </a:p>
          <a:p>
            <a:pPr algn="ctr"/>
            <a:endParaRPr lang="pt-BR" sz="2400" b="1" dirty="0" smtClean="0">
              <a:solidFill>
                <a:schemeClr val="bg1"/>
              </a:solidFill>
              <a:effectLst>
                <a:outerShdw blurRad="38100" dist="38100" dir="2700000" algn="tl">
                  <a:srgbClr val="000000">
                    <a:alpha val="43137"/>
                  </a:srgbClr>
                </a:outerShdw>
              </a:effectLst>
            </a:endParaRPr>
          </a:p>
        </p:txBody>
      </p:sp>
      <p:sp>
        <p:nvSpPr>
          <p:cNvPr id="8" name="Retângulo 7"/>
          <p:cNvSpPr/>
          <p:nvPr/>
        </p:nvSpPr>
        <p:spPr>
          <a:xfrm>
            <a:off x="428596" y="285728"/>
            <a:ext cx="8286808" cy="1857388"/>
          </a:xfrm>
          <a:prstGeom prst="rect">
            <a:avLst/>
          </a:prstGeom>
          <a:solidFill>
            <a:schemeClr val="bg1">
              <a:alpha val="5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effectLst>
                  <a:outerShdw blurRad="38100" dist="38100" dir="2700000" algn="tl">
                    <a:srgbClr val="000000">
                      <a:alpha val="43137"/>
                    </a:srgbClr>
                  </a:outerShdw>
                </a:effectLst>
              </a:rPr>
              <a:t>“... exclamou Jesus: graças Te dou, o Pai, Senhor do céu e da terra, que </a:t>
            </a:r>
            <a:r>
              <a:rPr lang="pt-BR" sz="2800" b="1" dirty="0" smtClean="0">
                <a:solidFill>
                  <a:srgbClr val="FFFF00"/>
                </a:solidFill>
                <a:effectLst>
                  <a:outerShdw blurRad="38100" dist="38100" dir="2700000" algn="tl">
                    <a:srgbClr val="000000">
                      <a:alpha val="43137"/>
                    </a:srgbClr>
                  </a:outerShdw>
                </a:effectLst>
              </a:rPr>
              <a:t>ocultaste estas coisas aos sábios e instruídos</a:t>
            </a:r>
            <a:r>
              <a:rPr lang="pt-BR" sz="2800" b="1" dirty="0" smtClean="0">
                <a:solidFill>
                  <a:schemeClr val="bg1"/>
                </a:solidFill>
                <a:effectLst>
                  <a:outerShdw blurRad="38100" dist="38100" dir="2700000" algn="tl">
                    <a:srgbClr val="000000">
                      <a:alpha val="43137"/>
                    </a:srgbClr>
                  </a:outerShdw>
                </a:effectLst>
              </a:rPr>
              <a:t> e </a:t>
            </a:r>
            <a:r>
              <a:rPr lang="pt-BR" sz="2800" b="1" u="sng" dirty="0" smtClean="0">
                <a:solidFill>
                  <a:srgbClr val="FFFF00"/>
                </a:solidFill>
                <a:effectLst>
                  <a:outerShdw blurRad="38100" dist="38100" dir="2700000" algn="tl">
                    <a:srgbClr val="000000">
                      <a:alpha val="43137"/>
                    </a:srgbClr>
                  </a:outerShdw>
                </a:effectLst>
              </a:rPr>
              <a:t>as revelaste aos pequeninos</a:t>
            </a:r>
            <a:r>
              <a:rPr lang="pt-BR" sz="2800" b="1" dirty="0" smtClean="0">
                <a:solidFill>
                  <a:schemeClr val="bg1"/>
                </a:solidFill>
                <a:effectLst>
                  <a:outerShdw blurRad="38100" dist="38100" dir="2700000" algn="tl">
                    <a:srgbClr val="000000">
                      <a:alpha val="43137"/>
                    </a:srgbClr>
                  </a:outerShdw>
                </a:effectLst>
              </a:rPr>
              <a:t>.” </a:t>
            </a:r>
          </a:p>
          <a:p>
            <a:pPr algn="ctr"/>
            <a:r>
              <a:rPr lang="pt-BR" sz="2800" b="1" dirty="0" smtClean="0">
                <a:solidFill>
                  <a:schemeClr val="bg1"/>
                </a:solidFill>
                <a:effectLst>
                  <a:outerShdw blurRad="38100" dist="38100" dir="2700000" algn="tl">
                    <a:srgbClr val="000000">
                      <a:alpha val="43137"/>
                    </a:srgbClr>
                  </a:outerShdw>
                </a:effectLst>
              </a:rPr>
              <a:t>Mateus 11:25.</a:t>
            </a:r>
            <a:endParaRPr lang="pt-BR"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7014</Words>
  <Application>Microsoft Office PowerPoint</Application>
  <PresentationFormat>Apresentação na tela (4:3)</PresentationFormat>
  <Paragraphs>530</Paragraphs>
  <Slides>100</Slides>
  <Notes>0</Notes>
  <HiddenSlides>0</HiddenSlides>
  <MMClips>1</MMClips>
  <ScaleCrop>false</ScaleCrop>
  <HeadingPairs>
    <vt:vector size="4" baseType="variant">
      <vt:variant>
        <vt:lpstr>Tema</vt:lpstr>
      </vt:variant>
      <vt:variant>
        <vt:i4>1</vt:i4>
      </vt:variant>
      <vt:variant>
        <vt:lpstr>Títulos de slides</vt:lpstr>
      </vt:variant>
      <vt:variant>
        <vt:i4>100</vt:i4>
      </vt:variant>
    </vt:vector>
  </HeadingPairs>
  <TitlesOfParts>
    <vt:vector size="101"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dc:creator>
  <cp:lastModifiedBy>Silas Jakel</cp:lastModifiedBy>
  <cp:revision>20</cp:revision>
  <dcterms:created xsi:type="dcterms:W3CDTF">2014-07-13T15:07:59Z</dcterms:created>
  <dcterms:modified xsi:type="dcterms:W3CDTF">2014-09-03T22:42:38Z</dcterms:modified>
</cp:coreProperties>
</file>