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9" r:id="rId11"/>
    <p:sldId id="265" r:id="rId12"/>
    <p:sldId id="266" r:id="rId13"/>
    <p:sldId id="268" r:id="rId14"/>
    <p:sldId id="270" r:id="rId15"/>
    <p:sldId id="271" r:id="rId16"/>
    <p:sldId id="275" r:id="rId17"/>
    <p:sldId id="298" r:id="rId18"/>
    <p:sldId id="277" r:id="rId19"/>
    <p:sldId id="279" r:id="rId20"/>
  </p:sldIdLst>
  <p:sldSz cx="9144000" cy="6858000" type="screen4x3"/>
  <p:notesSz cx="6858000" cy="9144000"/>
  <p:custShowLst>
    <p:custShow name="Apresentação personalizada 1" id="0">
      <p:sldLst>
        <p:sld r:id="rId2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  <a:srgbClr val="023B4A"/>
    <a:srgbClr val="034759"/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83" autoAdjust="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F46DE1C-ACA1-4815-9601-E567764641F3}" type="datetimeFigureOut">
              <a:rPr lang="pt-BR"/>
              <a:pPr>
                <a:defRPr/>
              </a:pPr>
              <a:t>06/05/2012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23F84D-85C3-4548-8E07-0A51875DF87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664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CBFD17-DA32-4456-85A2-EA397EAB892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12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C8F52F-C818-481F-B137-C56CA135892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22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97D09C-E749-4E36-AF73-3160ACFD6CB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32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988057-DBDF-439D-BCDD-40768A003410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42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9A2BF2-E041-4821-B853-3279306715D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63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DE6110-963F-4C81-B7AA-6C178279B32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7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BC54AD-862B-4AC3-B7CB-5DBF4D30F67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93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1BAEDE-6FF3-4FA3-854F-E94180212E7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614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5C1A8A-DDFA-4EDF-88B7-E45CAB553C2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62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EE14AB-44D7-47AE-A5F7-44283261134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E93097-6D3B-477F-B12D-4961F5235C8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6B3384-F574-4CCC-B426-8294AA7F278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C28764-2487-46DC-ACFE-ECD6AB0FE5E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60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675765-79E2-46C7-9B6D-C5F76D12C707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71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3F8C59-7103-4519-B482-8530EAEECA4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81578B-9A52-48E1-8DAA-3799B46AAFE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F5B0C6-7452-4741-B7EA-A6710301F4B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01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D120746-1B49-4D1D-A124-4695ED87C6A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ACE99-4DFF-431B-9535-AF460FD0741D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8D924-0FAE-4785-B351-2EC11943C10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7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6C7B-551F-40B6-9336-BE743A9BE4A8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E01C3-9EF3-41AE-9601-05507B1726D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8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E1DD2-61D8-4A7C-8B0E-11AE06A9CCFB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0C919-3E64-4D96-B879-881DAAE15FD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4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53E7A-A52B-4081-9CB6-7AA575BF2B34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4BD2E-CF52-40BE-BEB1-A1C616AEA63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1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CDDE-8E8B-4308-8F95-B91E2771FE61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B52C4-AAC2-4986-8A39-0F83CFED6A7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FB27-370B-4008-AC12-F02DDFFA2180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8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9B6DC-1D67-4216-A79A-12C096CC7DD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91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01A3E-F854-4A8A-9D4A-CF71C0BFE926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57D33-3A05-4A23-8D92-66E41ECD1E4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2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90F17-B8AC-4DC5-AEAE-5DC023F90A1D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8F51B-C435-4737-A604-AF137797F15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2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C642-7244-47FE-AD4F-3C5824F6B170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F71B8-16D4-4BA7-A82A-94400F611CC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0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DD92A-5E24-4CE3-A02D-979AB8A0B633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3DADB-5FB0-4194-BBEE-2C94664018C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7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3B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FEFFA7-CFEF-4C1E-99FF-1DA2CBF2F5F7}" type="datetimeFigureOut">
              <a:rPr lang="en-US"/>
              <a:pPr>
                <a:defRPr/>
              </a:pPr>
              <a:t>5/6/2012</a:t>
            </a:fld>
            <a:endParaRPr lang="en-US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8E12FB-C783-41AA-ABDE-3AAB8772EDF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pt-BR" sz="6000" dirty="0" smtClean="0"/>
              <a:t>Como Chamar: </a:t>
            </a:r>
            <a:br>
              <a:rPr lang="pt-BR" sz="6000" dirty="0" smtClean="0"/>
            </a:br>
            <a:r>
              <a:rPr lang="pt-BR" sz="6000" dirty="0" smtClean="0"/>
              <a:t>Jesus  ou  </a:t>
            </a:r>
            <a:r>
              <a:rPr lang="pt-BR" sz="6000" dirty="0" err="1" smtClean="0"/>
              <a:t>Yehoshua</a:t>
            </a:r>
            <a:r>
              <a:rPr lang="pt-BR" sz="6000" dirty="0" smtClean="0"/>
              <a:t> ?</a:t>
            </a:r>
            <a:endParaRPr lang="pt-BR" dirty="0"/>
          </a:p>
        </p:txBody>
      </p:sp>
      <p:sp>
        <p:nvSpPr>
          <p:cNvPr id="2051" name="Subtítulo 4"/>
          <p:cNvSpPr>
            <a:spLocks noGrp="1"/>
          </p:cNvSpPr>
          <p:nvPr>
            <p:ph type="subTitle" idx="1"/>
          </p:nvPr>
        </p:nvSpPr>
        <p:spPr>
          <a:xfrm>
            <a:off x="533400" y="3605213"/>
            <a:ext cx="7854950" cy="1752600"/>
          </a:xfrm>
        </p:spPr>
        <p:txBody>
          <a:bodyPr/>
          <a:lstStyle/>
          <a:p>
            <a:pPr marR="0" algn="ctr"/>
            <a:r>
              <a:rPr lang="pt-BR" sz="3600" b="1" i="1" smtClean="0"/>
              <a:t>Apresentamos uma síntese sobre a origem do nome de Jesus, para ajudar o leitor a ter uma compreensão correta, em virtude da celeuma que vem ocorrendo. </a:t>
            </a:r>
            <a:endParaRPr lang="pt-BR" sz="3600" i="1" smtClean="0"/>
          </a:p>
          <a:p>
            <a:pPr marR="0" algn="ctr"/>
            <a:endParaRPr lang="pt-B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ângulo 1"/>
          <p:cNvSpPr>
            <a:spLocks noChangeArrowheads="1"/>
          </p:cNvSpPr>
          <p:nvPr/>
        </p:nvSpPr>
        <p:spPr bwMode="auto">
          <a:xfrm>
            <a:off x="285750" y="1643063"/>
            <a:ext cx="88582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600">
                <a:solidFill>
                  <a:srgbClr val="FFFF00"/>
                </a:solidFill>
              </a:rPr>
              <a:t>4)</a:t>
            </a:r>
            <a:r>
              <a:rPr lang="pt-BR" sz="3600"/>
              <a:t>	O nome "Jesus", como se sabe, é simplesmente uma forma latina do grego "Iesous". Na verdade, Iesous não é originalmente um nome grego, e sim uma forma grega de um nome hebraico, "Yehoshua" (o "Yoshua" bíblico) que significa "YHWH (que provavelmente era pronunciado Yahweh) é salvação.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ângulo 2"/>
          <p:cNvSpPr>
            <a:spLocks noChangeArrowheads="1"/>
          </p:cNvSpPr>
          <p:nvPr/>
        </p:nvSpPr>
        <p:spPr bwMode="auto">
          <a:xfrm>
            <a:off x="39688" y="1214438"/>
            <a:ext cx="8675687" cy="537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000"/>
              <a:t>Não é difícil perceber como a mudança de Yehoshua, que no linguajar coloquial era às vezes abreviado para Yeshua ou até mesmo Yeshu, foi transliterada para o grego Iesous e o latim Jesus. </a:t>
            </a:r>
          </a:p>
          <a:p>
            <a:r>
              <a:rPr lang="pt-BR" sz="3000"/>
              <a:t>O nome Ieshua é formado de duas partes. A primeira, "Ye", é a forma abreviada do nome próprio hebraico de Deus, "YHWH". A segunda, "shua", é palavra hebraica que significa salvação".</a:t>
            </a:r>
            <a:endParaRPr lang="pt-BR" sz="3000" baseline="30000"/>
          </a:p>
          <a:p>
            <a:endParaRPr lang="pt-BR" sz="3200" baseline="30000"/>
          </a:p>
          <a:p>
            <a:r>
              <a:rPr lang="pt-BR" sz="3200" baseline="30000"/>
              <a:t>Fonte:</a:t>
            </a:r>
            <a:r>
              <a:rPr lang="pt-BR" sz="3200"/>
              <a:t> </a:t>
            </a:r>
            <a:r>
              <a:rPr lang="en-US" sz="2000" b="1"/>
              <a:t>Ver "lesous" in Gerhard Kittel, org., </a:t>
            </a:r>
            <a:r>
              <a:rPr lang="en-US" sz="2000" b="1" i="1"/>
              <a:t>Theological Dictionary of the New Testament</a:t>
            </a:r>
            <a:r>
              <a:rPr lang="en-US" sz="2000" b="1"/>
              <a:t> (Grand Rapids, MI: </a:t>
            </a:r>
            <a:endParaRPr lang="pt-BR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tângulo 1"/>
          <p:cNvSpPr>
            <a:spLocks noChangeArrowheads="1"/>
          </p:cNvSpPr>
          <p:nvPr/>
        </p:nvSpPr>
        <p:spPr bwMode="auto">
          <a:xfrm>
            <a:off x="0" y="1285875"/>
            <a:ext cx="8929688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200">
                <a:solidFill>
                  <a:srgbClr val="FFFF00"/>
                </a:solidFill>
              </a:rPr>
              <a:t>- </a:t>
            </a:r>
            <a:r>
              <a:rPr lang="pt-BR" sz="3200" i="1">
                <a:solidFill>
                  <a:srgbClr val="FFFF00"/>
                </a:solidFill>
              </a:rPr>
              <a:t>Septuaginta: Versão dos Setenta </a:t>
            </a:r>
            <a:r>
              <a:rPr lang="pt-BR" sz="3200" i="1"/>
              <a:t>- </a:t>
            </a:r>
            <a:r>
              <a:rPr lang="pt-BR" sz="3200"/>
              <a:t>Primeira tradução dos escritos do Antigo Testamento hebraico para o grego, produzida em Alexandria, no século III a.C., a pedido de um dos reis macedônicos do Antigo Egito, Ptolomeu II Filadelfo. Durante o seu reinado, os judeus receberam privilégios políticos e religiosos totais. Também foi durante esse tempo que o Egito passou por um grande programa cultural e educacional, sob o patrocínio de Arsínoe, esposa e irmã de Ptolomeu II. </a:t>
            </a:r>
          </a:p>
        </p:txBody>
      </p:sp>
      <p:sp>
        <p:nvSpPr>
          <p:cNvPr id="13315" name="Título 1"/>
          <p:cNvSpPr txBox="1">
            <a:spLocks/>
          </p:cNvSpPr>
          <p:nvPr/>
        </p:nvSpPr>
        <p:spPr bwMode="auto">
          <a:xfrm>
            <a:off x="357188" y="571500"/>
            <a:ext cx="8215312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3600" b="1">
                <a:solidFill>
                  <a:srgbClr val="FF0000"/>
                </a:solidFill>
              </a:rPr>
              <a:t>Septuaginta: As traduções</a:t>
            </a:r>
            <a:endParaRPr lang="pt-BR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ângulo 1"/>
          <p:cNvSpPr>
            <a:spLocks noChangeArrowheads="1"/>
          </p:cNvSpPr>
          <p:nvPr/>
        </p:nvSpPr>
        <p:spPr bwMode="auto">
          <a:xfrm>
            <a:off x="214313" y="1071563"/>
            <a:ext cx="8716962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200"/>
              <a:t>Nesse programa inclui-se a fundação do museu de Alexandria e a tradução das grandes obras para o grego. </a:t>
            </a:r>
          </a:p>
          <a:p>
            <a:r>
              <a:rPr lang="pt-BR" sz="3200"/>
              <a:t>A Septuaginta tomou esse nome pelo fato de ter sido realizada por 70 anciões, trazidos de Jerusalém exclusivamente para a tarefa. Foi rechaçada pelos judeus ortodoxos, numa atitude semelhante ao católicos da Idade Média, diante do reformador protestante Martim Lutero, que traduziu a Bíblia para o alemão, tornando-a acessível ao povo. </a:t>
            </a:r>
            <a:endParaRPr lang="pt-BR" sz="3200">
              <a:solidFill>
                <a:srgbClr val="FF33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14313" y="928688"/>
            <a:ext cx="8501062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pt-BR" sz="3000"/>
              <a:t>A idéia era a mesma: Ampliar o conhecimento do Antigo Testamento para a língua grega, para atingir outros judeus alexandrinos, mas os radicais viram este trabalho como uma profanação. A Septuaginta incluía não apenas o cânon hebraico, mas também outras obras judaicas, em sua maior parte escritas nos séculos II e I a.C., em hebraico, aramaico e grego. Esses escritos, mais tarde, vieram a ser conhecidos como os Apócrifos, palavra grega que significa oculto ou ilegítimo. Os judeus consideravam esses livros como não inspirados. </a:t>
            </a:r>
            <a:endParaRPr lang="pt-BR" sz="3000"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tângulo 1"/>
          <p:cNvSpPr>
            <a:spLocks noChangeArrowheads="1"/>
          </p:cNvSpPr>
          <p:nvPr/>
        </p:nvSpPr>
        <p:spPr bwMode="auto">
          <a:xfrm>
            <a:off x="107950" y="1020763"/>
            <a:ext cx="8893175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2800"/>
              <a:t>Os denominados Apócrifos são 15 livros judaicos, surgidos no período intertestamentário. São eles: 1 e 2 Esdras, Tobias, Judite, Ester, Sabedoria de Salomão, Eclesiastes, Baruc, Epístola de Jeremias, Prece de Azarias e Cântico dos Três Jovens, Suzana, Bel e o Dragão, A Prece de Manassés, 1 e 2 Macabeus. </a:t>
            </a:r>
          </a:p>
          <a:p>
            <a:r>
              <a:rPr lang="pt-BR" sz="2800"/>
              <a:t>A Septuaginta serviu de fundo às traduções para o latim a para as outras línguas. Tornou-se também uma espécie de ponte religiosa colocada sobre o abismo existente entre os judeus (de língua hebraica) e os demais povos (de língua grega). O Antigo Testamento da LXX foi o texto utilizado em geral na primitiva igreja cristã.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ângulo 1"/>
          <p:cNvSpPr>
            <a:spLocks noChangeArrowheads="1"/>
          </p:cNvSpPr>
          <p:nvPr/>
        </p:nvSpPr>
        <p:spPr bwMode="auto">
          <a:xfrm>
            <a:off x="214313" y="1063625"/>
            <a:ext cx="8748712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200" dirty="0">
                <a:solidFill>
                  <a:srgbClr val="FFFF00"/>
                </a:solidFill>
              </a:rPr>
              <a:t>- </a:t>
            </a:r>
            <a:r>
              <a:rPr lang="pt-BR" sz="3200" b="1" i="1" dirty="0">
                <a:solidFill>
                  <a:srgbClr val="FFFF00"/>
                </a:solidFill>
              </a:rPr>
              <a:t>Vulgata Latina</a:t>
            </a:r>
            <a:r>
              <a:rPr lang="pt-BR" sz="3200" dirty="0">
                <a:solidFill>
                  <a:srgbClr val="FFFF00"/>
                </a:solidFill>
              </a:rPr>
              <a:t> – </a:t>
            </a:r>
            <a:r>
              <a:rPr lang="pt-BR" sz="3200" dirty="0"/>
              <a:t>Tradução dos escritos do Antigo e do Novo Testamento para </a:t>
            </a:r>
            <a:r>
              <a:rPr lang="pt-BR" sz="3200" dirty="0" smtClean="0"/>
              <a:t>o </a:t>
            </a:r>
            <a:r>
              <a:rPr lang="pt-BR" sz="3200" dirty="0"/>
              <a:t>latim, realizada por </a:t>
            </a:r>
            <a:r>
              <a:rPr lang="pt-BR" sz="3200" dirty="0" err="1"/>
              <a:t>Sofrônio</a:t>
            </a:r>
            <a:r>
              <a:rPr lang="pt-BR" sz="3200" dirty="0"/>
              <a:t> Eusébio Jerônimo (São Jerônimo), no século IV </a:t>
            </a:r>
            <a:r>
              <a:rPr lang="pt-BR" sz="3200" dirty="0" err="1"/>
              <a:t>d.C</a:t>
            </a:r>
            <a:r>
              <a:rPr lang="pt-BR" sz="3200" dirty="0"/>
              <a:t>, a pedido de Dâmaso, bispo de Roma. Depois da Septuaginta, foi a primeira vez que os escritos foram ordenados de forma a tomar um corpo de doutrina. Foi o mais importante trabalho de codificação dos Escritos Sagrados, pois é o que se utiliza até hoje como detentor de autenticidade e credibilidade.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ângulo 1"/>
          <p:cNvSpPr>
            <a:spLocks noChangeArrowheads="1"/>
          </p:cNvSpPr>
          <p:nvPr/>
        </p:nvSpPr>
        <p:spPr bwMode="auto">
          <a:xfrm>
            <a:off x="109538" y="928688"/>
            <a:ext cx="8748712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000"/>
              <a:t>Na época havia numerosos textos que compunham o Novo Testamento, também chamado Antiga Latina, que apareceram ao redor da segunda metade do século IV e que induziram os cristãos a uma situação religiosa intolerável, o que levou o bispo de Roma (366-384) a providenciar a revisão. O resultado desse grande esforço chama-se Vulgata Latina. A tradução de Jerônimo sofreu muitas críticas e ataques dos ortodoxos, principalmente de Santo Agostinho, um dos Pais da Igreja, que só mais tarde reconheceu o valor do documento.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tângulo 2"/>
          <p:cNvSpPr>
            <a:spLocks noChangeArrowheads="1"/>
          </p:cNvSpPr>
          <p:nvPr/>
        </p:nvSpPr>
        <p:spPr bwMode="auto">
          <a:xfrm>
            <a:off x="285750" y="1214438"/>
            <a:ext cx="81438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600"/>
              <a:t>São Jerônimo passou 38 anos de sua vida dedicados ao exame das Escrituras Sagradas. Nos séculos seguintes, a Vulgata passou a ser a edição predominante da Bíblia e assim foi por toda a Idade Média. Também serviu de base para a maioria dos tradutores da Bíblia, anteriores ao século XIX.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ângulo 1"/>
          <p:cNvSpPr>
            <a:spLocks noChangeArrowheads="1"/>
          </p:cNvSpPr>
          <p:nvPr/>
        </p:nvSpPr>
        <p:spPr bwMode="auto">
          <a:xfrm>
            <a:off x="214313" y="428625"/>
            <a:ext cx="85359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4000">
                <a:solidFill>
                  <a:srgbClr val="FF3300"/>
                </a:solidFill>
                <a:cs typeface="Arial" charset="0"/>
              </a:rPr>
              <a:t>Conclusão:</a:t>
            </a:r>
          </a:p>
        </p:txBody>
      </p:sp>
      <p:sp>
        <p:nvSpPr>
          <p:cNvPr id="20483" name="Retângulo 1"/>
          <p:cNvSpPr>
            <a:spLocks noChangeArrowheads="1"/>
          </p:cNvSpPr>
          <p:nvPr/>
        </p:nvSpPr>
        <p:spPr bwMode="auto">
          <a:xfrm>
            <a:off x="0" y="1220788"/>
            <a:ext cx="9144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000" dirty="0"/>
              <a:t>Que possamos refletir sobre este tema sem tirar conclusões precipitadas.</a:t>
            </a:r>
          </a:p>
          <a:p>
            <a:endParaRPr lang="pt-BR" sz="3000" dirty="0"/>
          </a:p>
          <a:p>
            <a:pPr algn="ctr"/>
            <a:r>
              <a:rPr lang="pt-BR" sz="3000" dirty="0"/>
              <a:t>“Hão de introduzir-se erros, e advogar-se-ão doutrinas estranhas. Alguns se apartarão da fé, dando ouvidos a espíritos enganadores e a doutrinas de demônios”</a:t>
            </a:r>
          </a:p>
          <a:p>
            <a:endParaRPr lang="pt-BR" sz="3000" dirty="0"/>
          </a:p>
          <a:p>
            <a:r>
              <a:rPr lang="pt-BR" sz="3000" dirty="0"/>
              <a:t>“ O povo de Deus deve ser capaz de distinguir entre o genuíno e o espúrio”.</a:t>
            </a:r>
          </a:p>
        </p:txBody>
      </p:sp>
      <p:sp>
        <p:nvSpPr>
          <p:cNvPr id="20484" name="Retângulo 1"/>
          <p:cNvSpPr>
            <a:spLocks noChangeArrowheads="1"/>
          </p:cNvSpPr>
          <p:nvPr/>
        </p:nvSpPr>
        <p:spPr bwMode="auto">
          <a:xfrm>
            <a:off x="428625" y="5903913"/>
            <a:ext cx="853598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2400" dirty="0">
                <a:solidFill>
                  <a:srgbClr val="FFFF00"/>
                </a:solidFill>
                <a:cs typeface="Arial" charset="0"/>
              </a:rPr>
              <a:t>Visite-nos</a:t>
            </a:r>
          </a:p>
          <a:p>
            <a:pPr algn="ctr"/>
            <a:r>
              <a:rPr lang="pt-BR" sz="2800" dirty="0">
                <a:solidFill>
                  <a:srgbClr val="FFFF00"/>
                </a:solidFill>
                <a:cs typeface="Arial" charset="0"/>
              </a:rPr>
              <a:t>www.pioneirosadventistas.com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357188" y="785813"/>
            <a:ext cx="8215312" cy="1143000"/>
          </a:xfrm>
        </p:spPr>
        <p:txBody>
          <a:bodyPr/>
          <a:lstStyle/>
          <a:p>
            <a:pPr eaLnBrk="1" hangingPunct="1"/>
            <a:r>
              <a:rPr lang="pt-BR" sz="5400" b="1" i="1" smtClean="0">
                <a:solidFill>
                  <a:srgbClr val="FF0000"/>
                </a:solidFill>
              </a:rPr>
              <a:t>Síntese da Origem do Nome</a:t>
            </a: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71438" y="2182813"/>
            <a:ext cx="8858250" cy="4389437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pt-BR" sz="3600" smtClean="0"/>
              <a:t> O nome Jesus vem do hebraico  </a:t>
            </a:r>
            <a:r>
              <a:rPr lang="he-IL" sz="3600" b="1" smtClean="0">
                <a:cs typeface="Arial" charset="0"/>
              </a:rPr>
              <a:t>עשוהי</a:t>
            </a:r>
            <a:r>
              <a:rPr lang="pt-BR" sz="3600" b="1" smtClean="0"/>
              <a:t> </a:t>
            </a:r>
            <a:r>
              <a:rPr lang="pt-BR" sz="3600" smtClean="0"/>
              <a:t>(Yehoshua) — “Josué” ,que significa “Iavé é salvação” . Josué era chamado de Oshea ben Num “Oséias, filho de Num” (Num. 13:8- Deut. 32:44). “Oshea“   significa   ” salvação”. Moisés mudou seu nome para Yehoshua  ben Num       “ Josué filho de Num”  (Num. 13:16)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14313" y="1063625"/>
            <a:ext cx="8786812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pt-BR" sz="3200" b="1">
                <a:solidFill>
                  <a:srgbClr val="FFFF00"/>
                </a:solidFill>
              </a:rPr>
              <a:t>A Septuaginta**</a:t>
            </a:r>
            <a:r>
              <a:rPr lang="pt-BR" sz="3200">
                <a:solidFill>
                  <a:srgbClr val="FFFF00"/>
                </a:solidFill>
              </a:rPr>
              <a:t> </a:t>
            </a:r>
            <a:r>
              <a:rPr lang="pt-BR" sz="3200"/>
              <a:t>usou o nome  </a:t>
            </a:r>
            <a:r>
              <a:rPr lang="pt-BR" sz="3200" b="1"/>
              <a:t>Ίησοϋς</a:t>
            </a:r>
            <a:r>
              <a:rPr lang="pt-BR" sz="3200"/>
              <a:t>  (Iesous) para Yehoshua; portanto </a:t>
            </a:r>
            <a:r>
              <a:rPr lang="pt-BR" sz="3200" u="sng"/>
              <a:t>Iesus é a forma  grega</a:t>
            </a:r>
            <a:r>
              <a:rPr lang="pt-BR" sz="3200"/>
              <a:t> do nome Yehoshua, exceto I Cron. 7:27, que </a:t>
            </a:r>
            <a:r>
              <a:rPr lang="pt-BR" sz="3200" b="1"/>
              <a:t>*</a:t>
            </a:r>
            <a:r>
              <a:rPr lang="pt-BR" sz="3200"/>
              <a:t>transliterou por  </a:t>
            </a:r>
            <a:r>
              <a:rPr lang="pt-BR" sz="3200" b="1"/>
              <a:t>Ίησουέ</a:t>
            </a:r>
            <a:r>
              <a:rPr lang="pt-BR" sz="3200"/>
              <a:t>  (Iousue) —“Josué” . Depois do cativeiro de Babilônia, o nome Yehoshua era conhecido por </a:t>
            </a:r>
            <a:r>
              <a:rPr lang="he-IL" sz="3200" b="1">
                <a:cs typeface="Arial" charset="0"/>
              </a:rPr>
              <a:t>עויעי</a:t>
            </a:r>
            <a:r>
              <a:rPr lang="pt-BR" sz="3200" b="1"/>
              <a:t>           </a:t>
            </a:r>
            <a:r>
              <a:rPr lang="pt-BR" sz="3200"/>
              <a:t>(Yeshua). Em Neemias 8:17 Josué é chamado Yeshua ben Num . Yeshua é o nome hebraico para Jesus, até hoje em Israel. Isso pode ser comprovado em qualquer exemplar do Novo Testamento hebraico.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tângulo 1"/>
          <p:cNvSpPr>
            <a:spLocks noChangeArrowheads="1"/>
          </p:cNvSpPr>
          <p:nvPr/>
        </p:nvSpPr>
        <p:spPr bwMode="auto">
          <a:xfrm>
            <a:off x="285750" y="1154113"/>
            <a:ext cx="885825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000"/>
              <a:t>O sumo sacerdote Josué, filho de Joazadaque, é chamado em hebraico simultaneamente de Yeshua (Esdras.3:2,8; 4:3; 5:2; Neem.7.7) e Yehoshua (Ageu 1:1,12,14 ; 2.2, 4; Zac 3:1,3,6,8,9; 6:11) . Embora nossas versões usem Jesua ( Almeida Corrigida, Atualizada e Contemporânea) Jesuá (Revisada), Jeshua (Brasileira), a Septuaginta, porém, não faz essa distinção — usa Iesus para ambos, Iesus é o nome do Messias, o nosso Salvador, registrado no Novo Testamento, que chegou para nossa língua como Jesus. </a:t>
            </a:r>
          </a:p>
          <a:p>
            <a:r>
              <a:rPr lang="pt-BR" sz="3000" b="1"/>
              <a:t> </a:t>
            </a:r>
            <a:endParaRPr lang="pt-BR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tângulo 1"/>
          <p:cNvSpPr>
            <a:spLocks noChangeArrowheads="1"/>
          </p:cNvSpPr>
          <p:nvPr/>
        </p:nvSpPr>
        <p:spPr bwMode="auto">
          <a:xfrm>
            <a:off x="71438" y="3032125"/>
            <a:ext cx="892968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sz="2800">
                <a:solidFill>
                  <a:srgbClr val="FFFF00"/>
                </a:solidFill>
              </a:rPr>
              <a:t>1)  </a:t>
            </a:r>
            <a:r>
              <a:rPr lang="pt-BR" sz="2800"/>
              <a:t>	A questão da letra  “ j “ diz o fundador das Testemunhas de Ierroshua que o nome correto de nosso Salvador não pode ser “ Jesus” por não existir a letra “j“ na língua hebraica.  Tal argumento demonstra ausência de conhecimento. É verdade que o “j” não existe no hebraico, grego e latim. No hebraico a letra  YOD representa tanto o som vogal  “ i ”  como a consoante      “ y “ . </a:t>
            </a:r>
            <a:endParaRPr lang="pt-BR" sz="2600" b="1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6147" name="Título 1"/>
          <p:cNvSpPr txBox="1">
            <a:spLocks/>
          </p:cNvSpPr>
          <p:nvPr/>
        </p:nvSpPr>
        <p:spPr bwMode="auto">
          <a:xfrm>
            <a:off x="0" y="928688"/>
            <a:ext cx="91440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3200">
                <a:solidFill>
                  <a:srgbClr val="FF3300"/>
                </a:solidFill>
              </a:rPr>
              <a:t>Transliterar = Representar uma letra de uma palavra por letra diferente no correspondente vocábulo de    outra  língua. Veja exemplos abaixo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1"/>
          <p:cNvSpPr>
            <a:spLocks noChangeArrowheads="1"/>
          </p:cNvSpPr>
          <p:nvPr/>
        </p:nvSpPr>
        <p:spPr bwMode="auto">
          <a:xfrm>
            <a:off x="142875" y="1571625"/>
            <a:ext cx="8786813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600"/>
              <a:t>O mesmo acontecia no latim com as letras  “i“ e “u“ . O emprego das letras “j“ e “v“ , para representar  “i“ e “u” consonânticos, ocorreu na época do renascimento, difundido por Pierre de la </a:t>
            </a:r>
            <a:r>
              <a:rPr lang="fr-FR" sz="3600"/>
              <a:t>Ramée</a:t>
            </a:r>
            <a:r>
              <a:rPr lang="pt-BR" sz="3600"/>
              <a:t> por isso lemos Jerusalém, e não Yerushalayim; Jeremias, e não Yeremiahu ; Jonas, e não Yonah ; Joaquim, e não Yehoiachin. e assim  por diante.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tângulo 1"/>
          <p:cNvSpPr>
            <a:spLocks noChangeArrowheads="1"/>
          </p:cNvSpPr>
          <p:nvPr/>
        </p:nvSpPr>
        <p:spPr bwMode="auto">
          <a:xfrm>
            <a:off x="142875" y="1435100"/>
            <a:ext cx="87153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200">
                <a:solidFill>
                  <a:srgbClr val="FFFF00"/>
                </a:solidFill>
              </a:rPr>
              <a:t>2)</a:t>
            </a:r>
            <a:r>
              <a:rPr lang="pt-BR" sz="3200"/>
              <a:t>	O nome não se traduz. É verdade que nome não se traduz, mas se translitera conforme a índole de cada língua. Os nomes Eva, David, e outros que levam a letra </a:t>
            </a:r>
            <a:r>
              <a:rPr lang="he-IL" sz="3200">
                <a:cs typeface="Arial" charset="0"/>
              </a:rPr>
              <a:t>ו</a:t>
            </a:r>
            <a:r>
              <a:rPr lang="pt-BR" sz="3200"/>
              <a:t> </a:t>
            </a:r>
            <a:r>
              <a:rPr lang="pt-BR" sz="3200" i="1"/>
              <a:t>wav</a:t>
            </a:r>
            <a:r>
              <a:rPr lang="pt-BR" sz="3200"/>
              <a:t> , “ v “ em  hebraico , aparecem como </a:t>
            </a:r>
            <a:r>
              <a:rPr lang="pt-BR" sz="3200" i="1"/>
              <a:t>Eua </a:t>
            </a:r>
            <a:r>
              <a:rPr lang="pt-BR" sz="3200"/>
              <a:t>; Dauid nos textos gregos . No grego moderno a letra β ( beta  b) na Antigüidade, hoje é  “v” . Hoje se escreve Dabid, para David, e Eba para Eva.</a:t>
            </a:r>
          </a:p>
          <a:p>
            <a:r>
              <a:rPr lang="pt-BR" sz="3200"/>
              <a:t>Há nomes que permanecem inalteráveis em outras línguas, mas não são todos.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tângulo 1"/>
          <p:cNvSpPr>
            <a:spLocks noChangeArrowheads="1"/>
          </p:cNvSpPr>
          <p:nvPr/>
        </p:nvSpPr>
        <p:spPr bwMode="auto">
          <a:xfrm>
            <a:off x="142875" y="1000125"/>
            <a:ext cx="87153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3600"/>
              <a:t>O nome “ João” por exemplo, é Yohanan, em hebraico; Ioannes, em grego; John , em inglês; Jean, em</a:t>
            </a:r>
            <a:r>
              <a:rPr lang="pt-BR" sz="3600" b="1"/>
              <a:t> francês; Giovani em italiano; Juan, em espanhol; </a:t>
            </a:r>
            <a:r>
              <a:rPr lang="de-DE" sz="3600" b="1"/>
              <a:t>Johannes</a:t>
            </a:r>
            <a:r>
              <a:rPr lang="pt-BR" sz="3600" b="1"/>
              <a:t>, em alemão. Jacó, em hebraico, é Yaakov.</a:t>
            </a:r>
            <a:endParaRPr lang="pt-BR" sz="3600"/>
          </a:p>
          <a:p>
            <a:r>
              <a:rPr lang="pt-BR" sz="3600"/>
              <a:t>O argumento, portanto, de que o nome deve ser preservado na forma original, em todas as línguas é inconsistente,  sem apoio bíblico.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tângulo 1"/>
          <p:cNvSpPr>
            <a:spLocks noChangeArrowheads="1"/>
          </p:cNvSpPr>
          <p:nvPr/>
        </p:nvSpPr>
        <p:spPr bwMode="auto">
          <a:xfrm>
            <a:off x="71438" y="1309688"/>
            <a:ext cx="9001125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2800">
                <a:solidFill>
                  <a:srgbClr val="FFFF00"/>
                </a:solidFill>
              </a:rPr>
              <a:t>3)  </a:t>
            </a:r>
            <a:r>
              <a:rPr lang="pt-BR" sz="2800"/>
              <a:t>Iesous. Alegam que o nome Iesous é uma zombaria do nome de Deus, pois </a:t>
            </a:r>
            <a:r>
              <a:rPr lang="he-IL" sz="2800">
                <a:cs typeface="Arial" charset="0"/>
              </a:rPr>
              <a:t>סוס</a:t>
            </a:r>
            <a:r>
              <a:rPr lang="pt-BR" sz="2800"/>
              <a:t> (sus) significa “cavalo” em hebraico. Esse argumento não tem fundamento, porque Iesus é nome grego, e (sus) e hebraico. O nome Iesus e a forma grega do nome hebraico Ieshua. Segundo o Novo Dicionário Internacional de teologia do Novo Testamento, o “s” foi acrescido para facilitar a declinação:      “ Iesus” e a forma grega do antigo nome judaico Yesua ,forma essa que se obtêm mediante a transcrição do hebraico acrescentando-se um – s para facilitar a declinação. “Cavalo”, em grego é Hyppos, e não  (sus)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2329</TotalTime>
  <Words>1362</Words>
  <Application>Microsoft Office PowerPoint</Application>
  <PresentationFormat>Apresentação na tela (4:3)</PresentationFormat>
  <Paragraphs>56</Paragraphs>
  <Slides>19</Slides>
  <Notes>18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  <vt:variant>
        <vt:lpstr>Apresentações personalizadas</vt:lpstr>
      </vt:variant>
      <vt:variant>
        <vt:i4>1</vt:i4>
      </vt:variant>
    </vt:vector>
  </HeadingPairs>
  <TitlesOfParts>
    <vt:vector size="25" baseType="lpstr">
      <vt:lpstr>Arial</vt:lpstr>
      <vt:lpstr>Calibri</vt:lpstr>
      <vt:lpstr>Constantia</vt:lpstr>
      <vt:lpstr>Wingdings 2</vt:lpstr>
      <vt:lpstr>Fluxo</vt:lpstr>
      <vt:lpstr>Como Chamar:  Jesus  ou  Yehoshua ?</vt:lpstr>
      <vt:lpstr>Síntese da Origem do Nome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personalizada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Leigos</dc:title>
  <dc:creator>Joab de Almeida Araújo</dc:creator>
  <cp:lastModifiedBy>Silas Jakel</cp:lastModifiedBy>
  <cp:revision>77</cp:revision>
  <dcterms:created xsi:type="dcterms:W3CDTF">2009-05-08T23:59:43Z</dcterms:created>
  <dcterms:modified xsi:type="dcterms:W3CDTF">2012-05-06T23:41:19Z</dcterms:modified>
</cp:coreProperties>
</file>