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3"/>
  </p:notesMasterIdLst>
  <p:sldIdLst>
    <p:sldId id="256" r:id="rId2"/>
    <p:sldId id="313" r:id="rId3"/>
    <p:sldId id="390" r:id="rId4"/>
    <p:sldId id="391" r:id="rId5"/>
    <p:sldId id="392" r:id="rId6"/>
    <p:sldId id="393" r:id="rId7"/>
    <p:sldId id="394" r:id="rId8"/>
    <p:sldId id="395" r:id="rId9"/>
    <p:sldId id="396" r:id="rId10"/>
    <p:sldId id="397" r:id="rId11"/>
    <p:sldId id="398" r:id="rId12"/>
    <p:sldId id="399" r:id="rId13"/>
    <p:sldId id="400" r:id="rId14"/>
    <p:sldId id="401" r:id="rId15"/>
    <p:sldId id="411" r:id="rId16"/>
    <p:sldId id="384" r:id="rId17"/>
    <p:sldId id="385" r:id="rId18"/>
    <p:sldId id="386" r:id="rId19"/>
    <p:sldId id="387" r:id="rId20"/>
    <p:sldId id="370" r:id="rId21"/>
    <p:sldId id="369" r:id="rId22"/>
    <p:sldId id="353" r:id="rId23"/>
    <p:sldId id="354" r:id="rId24"/>
    <p:sldId id="316" r:id="rId25"/>
    <p:sldId id="315" r:id="rId26"/>
    <p:sldId id="412" r:id="rId27"/>
    <p:sldId id="318" r:id="rId28"/>
    <p:sldId id="415" r:id="rId29"/>
    <p:sldId id="414" r:id="rId30"/>
    <p:sldId id="320" r:id="rId31"/>
    <p:sldId id="403" r:id="rId32"/>
    <p:sldId id="319" r:id="rId33"/>
    <p:sldId id="321" r:id="rId34"/>
    <p:sldId id="404" r:id="rId35"/>
    <p:sldId id="405" r:id="rId36"/>
    <p:sldId id="406" r:id="rId37"/>
    <p:sldId id="407" r:id="rId38"/>
    <p:sldId id="323" r:id="rId39"/>
    <p:sldId id="324" r:id="rId40"/>
    <p:sldId id="269" r:id="rId41"/>
    <p:sldId id="356" r:id="rId42"/>
    <p:sldId id="408" r:id="rId43"/>
    <p:sldId id="263" r:id="rId44"/>
    <p:sldId id="292" r:id="rId45"/>
    <p:sldId id="301" r:id="rId46"/>
    <p:sldId id="302" r:id="rId47"/>
    <p:sldId id="325" r:id="rId48"/>
    <p:sldId id="380" r:id="rId49"/>
    <p:sldId id="409" r:id="rId50"/>
    <p:sldId id="355" r:id="rId51"/>
    <p:sldId id="294" r:id="rId52"/>
    <p:sldId id="295" r:id="rId53"/>
    <p:sldId id="297" r:id="rId54"/>
    <p:sldId id="298" r:id="rId55"/>
    <p:sldId id="299" r:id="rId56"/>
    <p:sldId id="296" r:id="rId57"/>
    <p:sldId id="381" r:id="rId58"/>
    <p:sldId id="383" r:id="rId59"/>
    <p:sldId id="382" r:id="rId60"/>
    <p:sldId id="410" r:id="rId61"/>
    <p:sldId id="305" r:id="rId62"/>
    <p:sldId id="307" r:id="rId63"/>
    <p:sldId id="357" r:id="rId64"/>
    <p:sldId id="326" r:id="rId65"/>
    <p:sldId id="376" r:id="rId66"/>
    <p:sldId id="377" r:id="rId67"/>
    <p:sldId id="365" r:id="rId68"/>
    <p:sldId id="366" r:id="rId69"/>
    <p:sldId id="372" r:id="rId70"/>
    <p:sldId id="373" r:id="rId71"/>
    <p:sldId id="371" r:id="rId72"/>
    <p:sldId id="361" r:id="rId73"/>
    <p:sldId id="327" r:id="rId74"/>
    <p:sldId id="328" r:id="rId75"/>
    <p:sldId id="363" r:id="rId76"/>
    <p:sldId id="330" r:id="rId77"/>
    <p:sldId id="348" r:id="rId78"/>
    <p:sldId id="331" r:id="rId79"/>
    <p:sldId id="388" r:id="rId80"/>
    <p:sldId id="389" r:id="rId81"/>
    <p:sldId id="333" r:id="rId82"/>
    <p:sldId id="364" r:id="rId83"/>
    <p:sldId id="334" r:id="rId84"/>
    <p:sldId id="335" r:id="rId85"/>
    <p:sldId id="349" r:id="rId86"/>
    <p:sldId id="350" r:id="rId87"/>
    <p:sldId id="352" r:id="rId88"/>
    <p:sldId id="351" r:id="rId89"/>
    <p:sldId id="339" r:id="rId90"/>
    <p:sldId id="340" r:id="rId91"/>
    <p:sldId id="342" r:id="rId92"/>
    <p:sldId id="343" r:id="rId93"/>
    <p:sldId id="345" r:id="rId94"/>
    <p:sldId id="346" r:id="rId95"/>
    <p:sldId id="416" r:id="rId96"/>
    <p:sldId id="532" r:id="rId97"/>
    <p:sldId id="417" r:id="rId98"/>
    <p:sldId id="418" r:id="rId99"/>
    <p:sldId id="419" r:id="rId100"/>
    <p:sldId id="420" r:id="rId101"/>
    <p:sldId id="421" r:id="rId102"/>
    <p:sldId id="422" r:id="rId103"/>
    <p:sldId id="423" r:id="rId104"/>
    <p:sldId id="424" r:id="rId105"/>
    <p:sldId id="425" r:id="rId106"/>
    <p:sldId id="426" r:id="rId107"/>
    <p:sldId id="427" r:id="rId108"/>
    <p:sldId id="428" r:id="rId109"/>
    <p:sldId id="429" r:id="rId110"/>
    <p:sldId id="430" r:id="rId111"/>
    <p:sldId id="431" r:id="rId112"/>
    <p:sldId id="432" r:id="rId113"/>
    <p:sldId id="433" r:id="rId114"/>
    <p:sldId id="434" r:id="rId115"/>
    <p:sldId id="435" r:id="rId116"/>
    <p:sldId id="436" r:id="rId117"/>
    <p:sldId id="437" r:id="rId118"/>
    <p:sldId id="438" r:id="rId119"/>
    <p:sldId id="439" r:id="rId120"/>
    <p:sldId id="440" r:id="rId121"/>
    <p:sldId id="441" r:id="rId122"/>
    <p:sldId id="442" r:id="rId123"/>
    <p:sldId id="443" r:id="rId124"/>
    <p:sldId id="444" r:id="rId125"/>
    <p:sldId id="445" r:id="rId126"/>
    <p:sldId id="446" r:id="rId127"/>
    <p:sldId id="447" r:id="rId128"/>
    <p:sldId id="448" r:id="rId129"/>
    <p:sldId id="449" r:id="rId130"/>
    <p:sldId id="450" r:id="rId131"/>
    <p:sldId id="451" r:id="rId132"/>
    <p:sldId id="452" r:id="rId133"/>
    <p:sldId id="453" r:id="rId134"/>
    <p:sldId id="454" r:id="rId135"/>
    <p:sldId id="455" r:id="rId136"/>
    <p:sldId id="456" r:id="rId137"/>
    <p:sldId id="457" r:id="rId138"/>
    <p:sldId id="458" r:id="rId139"/>
    <p:sldId id="459" r:id="rId140"/>
    <p:sldId id="460" r:id="rId141"/>
    <p:sldId id="461" r:id="rId142"/>
    <p:sldId id="462" r:id="rId143"/>
    <p:sldId id="463" r:id="rId144"/>
    <p:sldId id="464" r:id="rId145"/>
    <p:sldId id="465" r:id="rId146"/>
    <p:sldId id="466" r:id="rId147"/>
    <p:sldId id="467" r:id="rId148"/>
    <p:sldId id="468" r:id="rId149"/>
    <p:sldId id="469" r:id="rId150"/>
    <p:sldId id="470" r:id="rId151"/>
    <p:sldId id="471" r:id="rId152"/>
    <p:sldId id="472" r:id="rId153"/>
    <p:sldId id="473" r:id="rId154"/>
    <p:sldId id="474" r:id="rId155"/>
    <p:sldId id="475" r:id="rId156"/>
    <p:sldId id="476" r:id="rId157"/>
    <p:sldId id="477" r:id="rId158"/>
    <p:sldId id="478" r:id="rId159"/>
    <p:sldId id="479" r:id="rId160"/>
    <p:sldId id="480" r:id="rId161"/>
    <p:sldId id="481" r:id="rId162"/>
    <p:sldId id="482" r:id="rId163"/>
    <p:sldId id="483" r:id="rId164"/>
    <p:sldId id="484" r:id="rId165"/>
    <p:sldId id="485" r:id="rId166"/>
    <p:sldId id="486" r:id="rId167"/>
    <p:sldId id="487" r:id="rId168"/>
    <p:sldId id="488" r:id="rId169"/>
    <p:sldId id="489" r:id="rId170"/>
    <p:sldId id="490" r:id="rId171"/>
    <p:sldId id="491" r:id="rId172"/>
    <p:sldId id="492" r:id="rId173"/>
    <p:sldId id="493" r:id="rId174"/>
    <p:sldId id="494" r:id="rId175"/>
    <p:sldId id="495" r:id="rId176"/>
    <p:sldId id="496" r:id="rId177"/>
    <p:sldId id="497" r:id="rId178"/>
    <p:sldId id="498" r:id="rId179"/>
    <p:sldId id="499" r:id="rId180"/>
    <p:sldId id="500" r:id="rId181"/>
    <p:sldId id="501" r:id="rId182"/>
    <p:sldId id="502" r:id="rId183"/>
    <p:sldId id="503" r:id="rId184"/>
    <p:sldId id="504" r:id="rId185"/>
    <p:sldId id="505" r:id="rId186"/>
    <p:sldId id="506" r:id="rId187"/>
    <p:sldId id="507" r:id="rId188"/>
    <p:sldId id="508" r:id="rId189"/>
    <p:sldId id="509" r:id="rId190"/>
    <p:sldId id="510" r:id="rId191"/>
    <p:sldId id="511" r:id="rId192"/>
    <p:sldId id="512" r:id="rId193"/>
    <p:sldId id="513" r:id="rId194"/>
    <p:sldId id="514" r:id="rId195"/>
    <p:sldId id="515" r:id="rId196"/>
    <p:sldId id="516" r:id="rId197"/>
    <p:sldId id="517" r:id="rId198"/>
    <p:sldId id="518" r:id="rId199"/>
    <p:sldId id="519" r:id="rId200"/>
    <p:sldId id="520" r:id="rId201"/>
    <p:sldId id="521" r:id="rId202"/>
    <p:sldId id="522" r:id="rId203"/>
    <p:sldId id="523" r:id="rId204"/>
    <p:sldId id="524" r:id="rId205"/>
    <p:sldId id="525" r:id="rId206"/>
    <p:sldId id="526" r:id="rId207"/>
    <p:sldId id="527" r:id="rId208"/>
    <p:sldId id="528" r:id="rId209"/>
    <p:sldId id="529" r:id="rId210"/>
    <p:sldId id="530" r:id="rId211"/>
    <p:sldId id="531" r:id="rId2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3684" autoAdjust="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9AAA14B-3CE9-4D9B-90D1-694C95C2E8D4}" type="datetimeFigureOut">
              <a:rPr lang="en-US"/>
              <a:pPr>
                <a:defRPr/>
              </a:pPr>
              <a:t>7/11/2012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97F5C26-6DA2-450A-AF16-FF06A4C26C73}" type="slidenum">
              <a:rPr lang="en-US"/>
              <a:pPr>
                <a:defRPr/>
              </a:pPr>
              <a:t>‹nº›</a:t>
            </a:fld>
            <a:endParaRPr lang="en-US"/>
          </a:p>
        </p:txBody>
      </p:sp>
    </p:spTree>
    <p:extLst>
      <p:ext uri="{BB962C8B-B14F-4D97-AF65-F5344CB8AC3E}">
        <p14:creationId xmlns:p14="http://schemas.microsoft.com/office/powerpoint/2010/main" val="3827268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E59FFB-93F3-45AA-A06B-D68DF6ED9033}" type="slidenum">
              <a:rPr lang="en-US" smtClean="0"/>
              <a:pPr eaLnBrk="1" hangingPunct="1"/>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ADD2A6-A153-4CCA-B138-C398F38D3B4E}"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2BBD5D-ACA7-4A17-9451-925F54A16AB7}" type="slidenum">
              <a:rPr lang="en-US" smtClean="0"/>
              <a:pPr eaLnBrk="1" hangingPunct="1"/>
              <a:t>73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CC78CE-CF4A-4213-80E8-A9053223594B}" type="datetimeFigureOut">
              <a:rPr lang="en-US"/>
              <a:pPr>
                <a:defRPr/>
              </a:pPr>
              <a:t>7/11/2012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BFFA16-FA33-465D-A2ED-F87728958101}" type="slidenum">
              <a:rPr lang="en-US"/>
              <a:pPr>
                <a:defRPr/>
              </a:pPr>
              <a:t>‹nº›</a:t>
            </a:fld>
            <a:endParaRPr lang="en-US"/>
          </a:p>
        </p:txBody>
      </p:sp>
    </p:spTree>
    <p:extLst>
      <p:ext uri="{BB962C8B-B14F-4D97-AF65-F5344CB8AC3E}">
        <p14:creationId xmlns:p14="http://schemas.microsoft.com/office/powerpoint/2010/main" val="116174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9DA499-C205-47CB-AED3-EF7E6B209108}" type="datetimeFigureOut">
              <a:rPr lang="en-US"/>
              <a:pPr>
                <a:defRPr/>
              </a:pPr>
              <a:t>7/11/2012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F87585-B934-4DD9-8B64-F1D30C2A69DB}" type="slidenum">
              <a:rPr lang="en-US"/>
              <a:pPr>
                <a:defRPr/>
              </a:pPr>
              <a:t>‹nº›</a:t>
            </a:fld>
            <a:endParaRPr lang="en-US"/>
          </a:p>
        </p:txBody>
      </p:sp>
    </p:spTree>
    <p:extLst>
      <p:ext uri="{BB962C8B-B14F-4D97-AF65-F5344CB8AC3E}">
        <p14:creationId xmlns:p14="http://schemas.microsoft.com/office/powerpoint/2010/main" val="160299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47ED05-34A4-4645-9C68-C780EFD86551}" type="datetimeFigureOut">
              <a:rPr lang="en-US"/>
              <a:pPr>
                <a:defRPr/>
              </a:pPr>
              <a:t>7/11/2012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B206EB-8F6C-4E8B-8B07-6835F4DFB7EB}" type="slidenum">
              <a:rPr lang="en-US"/>
              <a:pPr>
                <a:defRPr/>
              </a:pPr>
              <a:t>‹nº›</a:t>
            </a:fld>
            <a:endParaRPr lang="en-US"/>
          </a:p>
        </p:txBody>
      </p:sp>
    </p:spTree>
    <p:extLst>
      <p:ext uri="{BB962C8B-B14F-4D97-AF65-F5344CB8AC3E}">
        <p14:creationId xmlns:p14="http://schemas.microsoft.com/office/powerpoint/2010/main" val="30261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3C6EC2-F21C-49BC-9354-18F93E0D616D}" type="datetimeFigureOut">
              <a:rPr lang="en-US"/>
              <a:pPr>
                <a:defRPr/>
              </a:pPr>
              <a:t>7/11/2012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AE46D2-B48E-4BCE-83A0-DDEA1132C000}" type="slidenum">
              <a:rPr lang="en-US"/>
              <a:pPr>
                <a:defRPr/>
              </a:pPr>
              <a:t>‹nº›</a:t>
            </a:fld>
            <a:endParaRPr lang="en-US"/>
          </a:p>
        </p:txBody>
      </p:sp>
    </p:spTree>
    <p:extLst>
      <p:ext uri="{BB962C8B-B14F-4D97-AF65-F5344CB8AC3E}">
        <p14:creationId xmlns:p14="http://schemas.microsoft.com/office/powerpoint/2010/main" val="26636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D73920-2A53-4214-8A1B-93ADC0043DF0}" type="datetimeFigureOut">
              <a:rPr lang="en-US"/>
              <a:pPr>
                <a:defRPr/>
              </a:pPr>
              <a:t>7/11/2012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914118-29E6-4249-9095-0037EA6680E8}" type="slidenum">
              <a:rPr lang="en-US"/>
              <a:pPr>
                <a:defRPr/>
              </a:pPr>
              <a:t>‹nº›</a:t>
            </a:fld>
            <a:endParaRPr lang="en-US"/>
          </a:p>
        </p:txBody>
      </p:sp>
    </p:spTree>
    <p:extLst>
      <p:ext uri="{BB962C8B-B14F-4D97-AF65-F5344CB8AC3E}">
        <p14:creationId xmlns:p14="http://schemas.microsoft.com/office/powerpoint/2010/main" val="313162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283564B-30A2-43FC-8B09-29173AF5EDC6}" type="datetimeFigureOut">
              <a:rPr lang="en-US"/>
              <a:pPr>
                <a:defRPr/>
              </a:pPr>
              <a:t>7/11/2012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8AABC9-8900-44CE-9BB2-051C84AD9DC5}" type="slidenum">
              <a:rPr lang="en-US"/>
              <a:pPr>
                <a:defRPr/>
              </a:pPr>
              <a:t>‹nº›</a:t>
            </a:fld>
            <a:endParaRPr lang="en-US"/>
          </a:p>
        </p:txBody>
      </p:sp>
    </p:spTree>
    <p:extLst>
      <p:ext uri="{BB962C8B-B14F-4D97-AF65-F5344CB8AC3E}">
        <p14:creationId xmlns:p14="http://schemas.microsoft.com/office/powerpoint/2010/main" val="6894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F28F29-5BCE-4F87-A670-ACED79DFF61F}" type="datetimeFigureOut">
              <a:rPr lang="en-US"/>
              <a:pPr>
                <a:defRPr/>
              </a:pPr>
              <a:t>7/11/2012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E68CEA-E871-49E9-866A-35FEA5937EA2}" type="slidenum">
              <a:rPr lang="en-US"/>
              <a:pPr>
                <a:defRPr/>
              </a:pPr>
              <a:t>‹nº›</a:t>
            </a:fld>
            <a:endParaRPr lang="en-US"/>
          </a:p>
        </p:txBody>
      </p:sp>
    </p:spTree>
    <p:extLst>
      <p:ext uri="{BB962C8B-B14F-4D97-AF65-F5344CB8AC3E}">
        <p14:creationId xmlns:p14="http://schemas.microsoft.com/office/powerpoint/2010/main" val="138915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BB30B2-0EE1-4781-9FB1-6AFCFA2D2F8B}" type="datetimeFigureOut">
              <a:rPr lang="en-US"/>
              <a:pPr>
                <a:defRPr/>
              </a:pPr>
              <a:t>7/11/2012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DF732C-CCA7-4677-92E9-210DD2D43D52}" type="slidenum">
              <a:rPr lang="en-US"/>
              <a:pPr>
                <a:defRPr/>
              </a:pPr>
              <a:t>‹nº›</a:t>
            </a:fld>
            <a:endParaRPr lang="en-US"/>
          </a:p>
        </p:txBody>
      </p:sp>
    </p:spTree>
    <p:extLst>
      <p:ext uri="{BB962C8B-B14F-4D97-AF65-F5344CB8AC3E}">
        <p14:creationId xmlns:p14="http://schemas.microsoft.com/office/powerpoint/2010/main" val="277276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B78D85-A5FC-43BC-813C-9999F390796A}" type="datetimeFigureOut">
              <a:rPr lang="en-US"/>
              <a:pPr>
                <a:defRPr/>
              </a:pPr>
              <a:t>7/11/2012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85C8BE-B9C4-4F7D-92FF-4152FD15EF81}" type="slidenum">
              <a:rPr lang="en-US"/>
              <a:pPr>
                <a:defRPr/>
              </a:pPr>
              <a:t>‹nº›</a:t>
            </a:fld>
            <a:endParaRPr lang="en-US"/>
          </a:p>
        </p:txBody>
      </p:sp>
    </p:spTree>
    <p:extLst>
      <p:ext uri="{BB962C8B-B14F-4D97-AF65-F5344CB8AC3E}">
        <p14:creationId xmlns:p14="http://schemas.microsoft.com/office/powerpoint/2010/main" val="374776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763862-AE26-4812-8236-20F8E7D1CB59}" type="datetimeFigureOut">
              <a:rPr lang="en-US"/>
              <a:pPr>
                <a:defRPr/>
              </a:pPr>
              <a:t>7/11/2012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B24D2C-A149-4835-9F56-D4D0E060A254}" type="slidenum">
              <a:rPr lang="en-US"/>
              <a:pPr>
                <a:defRPr/>
              </a:pPr>
              <a:t>‹nº›</a:t>
            </a:fld>
            <a:endParaRPr lang="en-US"/>
          </a:p>
        </p:txBody>
      </p:sp>
    </p:spTree>
    <p:extLst>
      <p:ext uri="{BB962C8B-B14F-4D97-AF65-F5344CB8AC3E}">
        <p14:creationId xmlns:p14="http://schemas.microsoft.com/office/powerpoint/2010/main" val="233699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9DD77E-DF50-423F-BBF7-A0AE1880DF8F}" type="datetimeFigureOut">
              <a:rPr lang="en-US"/>
              <a:pPr>
                <a:defRPr/>
              </a:pPr>
              <a:t>7/11/2012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C54919-582F-497C-A13F-1455A4E3CE0E}" type="slidenum">
              <a:rPr lang="en-US"/>
              <a:pPr>
                <a:defRPr/>
              </a:pPr>
              <a:t>‹nº›</a:t>
            </a:fld>
            <a:endParaRPr lang="en-US"/>
          </a:p>
        </p:txBody>
      </p:sp>
    </p:spTree>
    <p:extLst>
      <p:ext uri="{BB962C8B-B14F-4D97-AF65-F5344CB8AC3E}">
        <p14:creationId xmlns:p14="http://schemas.microsoft.com/office/powerpoint/2010/main" val="151490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BDFCE7-8195-4DA4-B0A7-92D9CF87CF11}" type="datetimeFigureOut">
              <a:rPr lang="en-US"/>
              <a:pPr>
                <a:defRPr/>
              </a:pPr>
              <a:t>7/11/2012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D1D1989-87C7-4E82-BBAC-BB7D3208A9E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ry@anchorstone.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eg"/><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6000years.org/graphics/mt_sinai_alter.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www.arkdiscovery.com/ron's_death.htm"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RE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1143000" y="500063"/>
            <a:ext cx="72866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sz="6000">
                <a:solidFill>
                  <a:srgbClr val="FFFF00"/>
                </a:solidFill>
                <a:latin typeface="Times New Roman" pitchFamily="18" charset="0"/>
                <a:cs typeface="Times New Roman" pitchFamily="18" charset="0"/>
              </a:rPr>
              <a:t>DESCOBERTAS</a:t>
            </a:r>
            <a:br>
              <a:rPr lang="pt-PT" sz="6000">
                <a:solidFill>
                  <a:srgbClr val="FFFF00"/>
                </a:solidFill>
                <a:latin typeface="Times New Roman" pitchFamily="18" charset="0"/>
                <a:cs typeface="Times New Roman" pitchFamily="18" charset="0"/>
              </a:rPr>
            </a:br>
            <a:r>
              <a:rPr lang="pt-PT" sz="6000">
                <a:solidFill>
                  <a:srgbClr val="FFFF00"/>
                </a:solidFill>
                <a:latin typeface="Times New Roman" pitchFamily="18" charset="0"/>
                <a:cs typeface="Times New Roman" pitchFamily="18" charset="0"/>
              </a:rPr>
              <a:t>DE</a:t>
            </a:r>
          </a:p>
          <a:p>
            <a:pPr algn="ctr" eaLnBrk="1" hangingPunct="1"/>
            <a:r>
              <a:rPr lang="pt-PT" sz="6000">
                <a:solidFill>
                  <a:srgbClr val="FFFF00"/>
                </a:solidFill>
                <a:latin typeface="Times New Roman" pitchFamily="18" charset="0"/>
                <a:cs typeface="Times New Roman" pitchFamily="18" charset="0"/>
              </a:rPr>
              <a:t>RON WYATT</a:t>
            </a:r>
          </a:p>
          <a:p>
            <a:pPr algn="ctr" eaLnBrk="1" hangingPunct="1"/>
            <a:r>
              <a:rPr lang="pt-PT" sz="4800">
                <a:solidFill>
                  <a:srgbClr val="FFFF00"/>
                </a:solidFill>
              </a:rPr>
              <a:t/>
            </a:r>
            <a:br>
              <a:rPr lang="pt-PT" sz="4800">
                <a:solidFill>
                  <a:srgbClr val="FFFF00"/>
                </a:solidFill>
              </a:rPr>
            </a:br>
            <a:r>
              <a:rPr lang="pt-PT" sz="6600"/>
              <a:t>  RUN WYATT</a:t>
            </a:r>
            <a:endParaRPr lang="pt-BR" sz="6600">
              <a:solidFill>
                <a:srgbClr val="FFFF00"/>
              </a:solidFill>
              <a:latin typeface="Algerian" pitchFamily="82" charset="0"/>
            </a:endParaRPr>
          </a:p>
          <a:p>
            <a:pPr algn="ctr" eaLnBrk="1" hangingPunct="1"/>
            <a:endParaRPr lang="en-US" sz="6600">
              <a:solidFill>
                <a:srgbClr val="FFFF00"/>
              </a:solidFill>
              <a:latin typeface="Algerian" pitchFamily="82" charset="0"/>
            </a:endParaRPr>
          </a:p>
        </p:txBody>
      </p:sp>
      <p:sp>
        <p:nvSpPr>
          <p:cNvPr id="2052" name="TextBox 5"/>
          <p:cNvSpPr txBox="1">
            <a:spLocks noChangeArrowheads="1"/>
          </p:cNvSpPr>
          <p:nvPr/>
        </p:nvSpPr>
        <p:spPr bwMode="auto">
          <a:xfrm>
            <a:off x="0" y="3357563"/>
            <a:ext cx="89296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r>
              <a:rPr lang="pt-PT" sz="3200">
                <a:solidFill>
                  <a:srgbClr val="FFFF00"/>
                </a:solidFill>
              </a:rPr>
              <a:t>Organizado por</a:t>
            </a:r>
          </a:p>
          <a:p>
            <a:pPr lvl="1" algn="ctr" eaLnBrk="1" hangingPunct="1"/>
            <a:r>
              <a:rPr lang="pt-PT" sz="3200">
                <a:solidFill>
                  <a:srgbClr val="FFFF00"/>
                </a:solidFill>
              </a:rPr>
              <a:t> Clelia e Azenilto Brito.</a:t>
            </a:r>
          </a:p>
          <a:p>
            <a:pPr lvl="1" algn="ctr" eaLnBrk="1" hangingPunct="1"/>
            <a:r>
              <a:rPr lang="pt-PT" sz="3200">
                <a:solidFill>
                  <a:srgbClr val="FFFF00"/>
                </a:solidFill>
              </a:rPr>
              <a:t>Eu recomendo que você compre</a:t>
            </a:r>
            <a:br>
              <a:rPr lang="pt-PT" sz="3200">
                <a:solidFill>
                  <a:srgbClr val="FFFF00"/>
                </a:solidFill>
              </a:rPr>
            </a:br>
            <a:r>
              <a:rPr lang="pt-PT" sz="3200">
                <a:solidFill>
                  <a:srgbClr val="FFFF00"/>
                </a:solidFill>
              </a:rPr>
              <a:t>o DVD. Escreva para:</a:t>
            </a:r>
            <a:br>
              <a:rPr lang="pt-PT" sz="3200">
                <a:solidFill>
                  <a:srgbClr val="FFFF00"/>
                </a:solidFill>
              </a:rPr>
            </a:br>
            <a:r>
              <a:rPr lang="pt-PT" sz="3200">
                <a:solidFill>
                  <a:srgbClr val="FFFF00"/>
                </a:solidFill>
              </a:rPr>
              <a:t>Jerry Bowen </a:t>
            </a:r>
            <a:r>
              <a:rPr lang="pt-PT" sz="3200">
                <a:solidFill>
                  <a:srgbClr val="FFFF00"/>
                </a:solidFill>
                <a:hlinkClick r:id="rId3"/>
              </a:rPr>
              <a:t>jerry@anchorstone.com</a:t>
            </a:r>
            <a:endParaRPr lang="pt-PT" sz="3200">
              <a:solidFill>
                <a:srgbClr val="FFFF00"/>
              </a:solidFill>
            </a:endParaRPr>
          </a:p>
          <a:p>
            <a:pPr lvl="1" algn="ctr" eaLnBrk="1" hangingPunct="1"/>
            <a:endParaRPr lang="pt-PT" sz="1000">
              <a:solidFill>
                <a:srgbClr val="FFFF00"/>
              </a:solidFill>
            </a:endParaRPr>
          </a:p>
          <a:p>
            <a:pPr lvl="1" algn="ctr" eaLnBrk="1" hangingPunct="1"/>
            <a:r>
              <a:rPr lang="pt-PT" sz="3200">
                <a:solidFill>
                  <a:srgbClr val="FFFF00"/>
                </a:solidFill>
              </a:rPr>
              <a:t>      </a:t>
            </a:r>
            <a:r>
              <a:rPr lang="pt-PT" sz="2800">
                <a:solidFill>
                  <a:schemeClr val="bg1"/>
                </a:solidFill>
              </a:rPr>
              <a:t>(Clique para ir para a página seguinte)</a:t>
            </a:r>
            <a:r>
              <a:rPr lang="pt-PT" sz="3200">
                <a:solidFill>
                  <a:schemeClr val="bg1"/>
                </a:solidFill>
              </a:rPr>
              <a:t>   1</a:t>
            </a:r>
            <a:endParaRPr lang="en-US" sz="3200" b="1">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00063" y="571500"/>
            <a:ext cx="8001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a:t>
            </a:r>
            <a:r>
              <a:rPr lang="pt-BR" sz="1600"/>
              <a:t>Então falou o SENHOR a Moisés, dizendo: Fala aos filhos de Israel que voltem, e que se acampem diante de Pi-Hairote, entre Migdol e o mar, diante de Baal-Zefom; em frente dele assentareis o campo junto ao mar. </a:t>
            </a:r>
          </a:p>
          <a:p>
            <a:r>
              <a:rPr lang="pt-BR" sz="1600"/>
              <a:t>“Então Faraó dirá dos filhos de Israel: Estão embaraçados na terra, o deserto os encerrou”. </a:t>
            </a:r>
          </a:p>
          <a:p>
            <a:r>
              <a:rPr lang="pt-BR" sz="1600"/>
              <a:t>“E eu endurecerei o coração de Faraó, para que os persiga, e serei glorificado em Faraó e em todo o seu exército, e saberão os egípcios que eu sou o SENHOR. E eles fizeram assim”. Êxodo 14:1-4</a:t>
            </a:r>
          </a:p>
          <a:p>
            <a:endParaRPr lang="pt-BR" sz="1600"/>
          </a:p>
          <a:p>
            <a:r>
              <a:rPr lang="pt-BR" sz="1600"/>
              <a:t>“E disseram a Moisés: Não havia sepulcros no Egito, para nos tirar de lá, para que morramos neste deserto? Por que nos fizeste isto, fazendo-nos sair do Egito?” </a:t>
            </a:r>
          </a:p>
          <a:p>
            <a:r>
              <a:rPr lang="pt-BR" sz="1600"/>
              <a:t>Êxodo 14:11</a:t>
            </a:r>
            <a:r>
              <a:rPr lang="en-US" sz="1600"/>
              <a:t/>
            </a:r>
            <a:br>
              <a:rPr lang="en-US" sz="1600"/>
            </a:br>
            <a:endParaRPr lang="en-US" sz="1600"/>
          </a:p>
          <a:p>
            <a:r>
              <a:rPr lang="pt-PT" sz="1600"/>
              <a:t>Agora, se eles estavam fora do Egito não podiam estar na Península do Sinai, porque ela está no Egito. </a:t>
            </a:r>
          </a:p>
          <a:p>
            <a:endParaRPr lang="en-US" sz="1600"/>
          </a:p>
          <a:p>
            <a:r>
              <a:rPr lang="pt-BR" sz="1600"/>
              <a:t>“Então disse o SENHOR a Moisés: Por que clamas a mim? Dize aos filhos de Israel que marchem. </a:t>
            </a:r>
          </a:p>
          <a:p>
            <a:r>
              <a:rPr lang="pt-BR" sz="1600"/>
              <a:t>“E tu, levanta a tua vara, e estende a tua mão sobre o mar, e fende-o, para que os filhos de Israel passem pelo meio do mar em seco”. Êxodo 14:15-16</a:t>
            </a:r>
            <a:endParaRPr lang="en-US" sz="1600"/>
          </a:p>
        </p:txBody>
      </p:sp>
      <p:sp>
        <p:nvSpPr>
          <p:cNvPr id="11267" name="TextBox 2"/>
          <p:cNvSpPr txBox="1">
            <a:spLocks noChangeArrowheads="1"/>
          </p:cNvSpPr>
          <p:nvPr/>
        </p:nvSpPr>
        <p:spPr bwMode="auto">
          <a:xfrm>
            <a:off x="8501063"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10</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8925" y="96838"/>
            <a:ext cx="757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A ARCA DE “OS CAÇADORES DA ARCA PERDIDA”</a:t>
            </a:r>
          </a:p>
        </p:txBody>
      </p:sp>
      <p:pic>
        <p:nvPicPr>
          <p:cNvPr id="5123" name="Picture 3" descr="arca_i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6781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136525" y="5659438"/>
            <a:ext cx="8913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Nota-se que na arca do filme, as posições das argolas e dos</a:t>
            </a:r>
          </a:p>
          <a:p>
            <a:r>
              <a:rPr lang="pt-BR"/>
              <a:t>querubins ajoelhados são bem diferentes da descrição Bíblica!</a:t>
            </a:r>
          </a:p>
        </p:txBody>
      </p:sp>
    </p:spTree>
    <p:extLst>
      <p:ext uri="{BB962C8B-B14F-4D97-AF65-F5344CB8AC3E}">
        <p14:creationId xmlns:p14="http://schemas.microsoft.com/office/powerpoint/2010/main" val="37665719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 y="150813"/>
            <a:ext cx="9007475" cy="65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2800">
                <a:effectLst>
                  <a:outerShdw blurRad="38100" dist="38100" dir="2700000" algn="tl">
                    <a:srgbClr val="C0C0C0"/>
                  </a:outerShdw>
                </a:effectLst>
              </a:rPr>
              <a:t>          A ARCA NO TEMPLO E O SEU </a:t>
            </a:r>
          </a:p>
          <a:p>
            <a:r>
              <a:rPr lang="pt-BR" sz="2800">
                <a:effectLst>
                  <a:outerShdw blurRad="38100" dist="38100" dir="2700000" algn="tl">
                    <a:srgbClr val="C0C0C0"/>
                  </a:outerShdw>
                </a:effectLst>
              </a:rPr>
              <a:t>                 DESAPARECIMENTO</a:t>
            </a:r>
          </a:p>
          <a:p>
            <a:endParaRPr lang="pt-BR" sz="2800">
              <a:effectLst>
                <a:outerShdw blurRad="38100" dist="38100" dir="2700000" algn="tl">
                  <a:srgbClr val="C0C0C0"/>
                </a:outerShdw>
              </a:effectLst>
            </a:endParaRPr>
          </a:p>
          <a:p>
            <a:r>
              <a:rPr lang="pt-BR"/>
              <a:t>No Antigo Testamento, no capítulo 35 de II Crônicas, a Arca da</a:t>
            </a:r>
          </a:p>
          <a:p>
            <a:r>
              <a:rPr lang="pt-BR"/>
              <a:t>Aliança é mencionada pela última vez.  Era por volta do ano </a:t>
            </a:r>
          </a:p>
          <a:p>
            <a:r>
              <a:rPr lang="pt-BR"/>
              <a:t>621 AC, 35 anos antes da invasão e destruição de Jerusalém </a:t>
            </a:r>
          </a:p>
          <a:p>
            <a:r>
              <a:rPr lang="pt-BR"/>
              <a:t>em 586 AC pelos babilônios sob o comando do rei Nabucodono-</a:t>
            </a:r>
          </a:p>
          <a:p>
            <a:r>
              <a:rPr lang="pt-BR"/>
              <a:t>sor.  Como o Templo foi completamente destruído, não havia</a:t>
            </a:r>
          </a:p>
          <a:p>
            <a:r>
              <a:rPr lang="pt-BR"/>
              <a:t>razão para crer que a Arca havia sido retirada antes.  No entanto, em II Reis 24:13, 25:13-18 e Jeremias 52:17-23 está descrito em detalhes os artigos que os babilônios levaram da casa do rei Zedequias e do Templo.  As listas incluíam panelas e outros objetos menores que eram usados no Templo, mas o mais valioso e mais significante de toda a mobília, a Arca da Aliança não foi mencionado!  Anos mais tarde, milhares de objetos foram devolvidos para serem colocados no novo Templo (Esdras 1:07-11 e 6:05) e a Arca também não estava na lista. </a:t>
            </a:r>
          </a:p>
          <a:p>
            <a:r>
              <a:rPr lang="pt-BR"/>
              <a:t>Tudo isto sugere que ela não foi levada para a Babilônia, tendo</a:t>
            </a:r>
          </a:p>
          <a:p>
            <a:r>
              <a:rPr lang="pt-BR"/>
              <a:t>que ter sido retirada do Templo entre os anos 621 e 586 AC.</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3841082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36525" y="-74613"/>
            <a:ext cx="9056688"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A INVASÃO DA CIDADE</a:t>
            </a:r>
          </a:p>
          <a:p>
            <a:endParaRPr lang="pt-BR" sz="2800">
              <a:effectLst>
                <a:outerShdw blurRad="38100" dist="38100" dir="2700000" algn="tl">
                  <a:srgbClr val="C0C0C0"/>
                </a:outerShdw>
              </a:effectLst>
            </a:endParaRPr>
          </a:p>
          <a:p>
            <a:r>
              <a:rPr lang="pt-BR"/>
              <a:t>“E sucedeu que, ao nono ano do seu reinado, no décimo dia do</a:t>
            </a:r>
          </a:p>
          <a:p>
            <a:r>
              <a:rPr lang="pt-BR"/>
              <a:t>décimo mês, Nabucodonosor, rei de Babilônia, veio contra</a:t>
            </a:r>
          </a:p>
          <a:p>
            <a:r>
              <a:rPr lang="pt-BR"/>
              <a:t>Jerusalém com todo o seu exército, e se acampou contra ela; </a:t>
            </a:r>
          </a:p>
          <a:p>
            <a:r>
              <a:rPr lang="pt-BR" u="sng"/>
              <a:t>levantaram contra ela tranqueiras em redor</a:t>
            </a:r>
            <a:r>
              <a:rPr lang="pt-BR"/>
              <a:t>.  E a </a:t>
            </a:r>
            <a:r>
              <a:rPr lang="pt-BR" u="sng"/>
              <a:t>cidade ficou</a:t>
            </a:r>
          </a:p>
          <a:p>
            <a:r>
              <a:rPr lang="pt-BR" u="sng"/>
              <a:t>sitiada</a:t>
            </a:r>
            <a:r>
              <a:rPr lang="pt-BR"/>
              <a:t> até o décimo primeiro ano do </a:t>
            </a:r>
            <a:r>
              <a:rPr lang="pt-BR" u="sng"/>
              <a:t>rei Zedequias</a:t>
            </a:r>
            <a:r>
              <a:rPr lang="pt-BR"/>
              <a:t>.  Aos nove</a:t>
            </a:r>
          </a:p>
          <a:p>
            <a:r>
              <a:rPr lang="pt-BR"/>
              <a:t>do quarto mês, a cidade se via tão apertada pela fome que não</a:t>
            </a:r>
          </a:p>
          <a:p>
            <a:r>
              <a:rPr lang="pt-BR"/>
              <a:t>havia mais pão para o povo da terra.  Então a cidade foi arrom-</a:t>
            </a:r>
          </a:p>
          <a:p>
            <a:r>
              <a:rPr lang="pt-BR"/>
              <a:t>bada, e todos os homens de guerra fugiram de noite pelo </a:t>
            </a:r>
            <a:r>
              <a:rPr lang="pt-BR" u="sng"/>
              <a:t>cami-</a:t>
            </a:r>
          </a:p>
          <a:p>
            <a:r>
              <a:rPr lang="pt-BR" u="sng"/>
              <a:t>nho da porta entre os dois muros</a:t>
            </a:r>
            <a:r>
              <a:rPr lang="pt-BR"/>
              <a:t>, a qual estava junto ao </a:t>
            </a:r>
            <a:r>
              <a:rPr lang="pt-BR" u="sng"/>
              <a:t>jardim</a:t>
            </a:r>
          </a:p>
          <a:p>
            <a:r>
              <a:rPr lang="pt-BR" u="sng"/>
              <a:t>do rei</a:t>
            </a:r>
            <a:r>
              <a:rPr lang="pt-BR"/>
              <a:t> (porque os caldeus estavam contra a cidade em redor), e</a:t>
            </a:r>
          </a:p>
          <a:p>
            <a:r>
              <a:rPr lang="pt-BR"/>
              <a:t>o rei se foi pelo caminho da Campina.”   II Reis 25:01-04.</a:t>
            </a:r>
          </a:p>
          <a:p>
            <a:endParaRPr lang="pt-BR"/>
          </a:p>
          <a:p>
            <a:r>
              <a:rPr lang="pt-BR"/>
              <a:t>O cerco durou aproximadamente um ano antes da cidade ser</a:t>
            </a:r>
          </a:p>
          <a:p>
            <a:r>
              <a:rPr lang="pt-BR"/>
              <a:t>finalmente invadida.  Zedequias (rei de Judá) e os soldados ju-</a:t>
            </a:r>
          </a:p>
          <a:p>
            <a:r>
              <a:rPr lang="pt-BR"/>
              <a:t>deus fugiram por um caminho que passava entre os muros sem-</a:t>
            </a:r>
          </a:p>
          <a:p>
            <a:r>
              <a:rPr lang="pt-BR"/>
              <a:t>do que o rei foi perseguido e alcançado nas campinas de Jericó</a:t>
            </a:r>
          </a:p>
          <a:p>
            <a:r>
              <a:rPr lang="pt-BR"/>
              <a:t>mas os soldados escaparam.  Isto foi no dia 9 de Aviv no calen-</a:t>
            </a:r>
          </a:p>
          <a:p>
            <a:r>
              <a:rPr lang="pt-BR"/>
              <a:t>dário judeu.</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32058568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92075" y="-74613"/>
            <a:ext cx="9309100"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A HISTÓRIA DA DESCOBERTA DA ARCA</a:t>
            </a:r>
          </a:p>
          <a:p>
            <a:endParaRPr lang="pt-BR" sz="2800">
              <a:effectLst>
                <a:outerShdw blurRad="38100" dist="38100" dir="2700000" algn="tl">
                  <a:srgbClr val="C0C0C0"/>
                </a:outerShdw>
              </a:effectLst>
            </a:endParaRPr>
          </a:p>
          <a:p>
            <a:r>
              <a:rPr lang="pt-BR"/>
              <a:t>  Em 1978, após descobrir rodas dos carros egípcios no Mar Ver-</a:t>
            </a:r>
          </a:p>
          <a:p>
            <a:r>
              <a:rPr lang="pt-BR"/>
              <a:t>  melho, o arqueólogo Ron Wyatt retornou a Jerusalém em deco-</a:t>
            </a:r>
          </a:p>
          <a:p>
            <a:r>
              <a:rPr lang="pt-BR"/>
              <a:t>  rrência das fortes queimaduras de Sol que adquiriu na praia de</a:t>
            </a:r>
          </a:p>
          <a:p>
            <a:r>
              <a:rPr lang="pt-BR"/>
              <a:t>  Nuweiba, no Egito.  Hospedado em um hotel e desapontado com</a:t>
            </a:r>
          </a:p>
          <a:p>
            <a:r>
              <a:rPr lang="pt-BR"/>
              <a:t>  o cancelamento da expedição, Ron foi caminhar pela vizinhança</a:t>
            </a:r>
          </a:p>
          <a:p>
            <a:r>
              <a:rPr lang="pt-BR"/>
              <a:t>  do muro norte da cidade velha.</a:t>
            </a:r>
          </a:p>
          <a:p>
            <a:r>
              <a:rPr lang="pt-BR"/>
              <a:t>  Enquanto conversava com um profissional em antigüidade ro-</a:t>
            </a:r>
          </a:p>
          <a:p>
            <a:r>
              <a:rPr lang="pt-BR"/>
              <a:t>  manas, pararam em uma pedreira antiga conhecida como  “Es-</a:t>
            </a:r>
          </a:p>
          <a:p>
            <a:r>
              <a:rPr lang="pt-BR"/>
              <a:t>  carpa do Calvário”, e Ron apontou para um local que é usado</a:t>
            </a:r>
          </a:p>
          <a:p>
            <a:r>
              <a:rPr lang="pt-BR"/>
              <a:t>  para entulhar lixo.  Repentinamente disse: “Esta é a Gruta de</a:t>
            </a:r>
          </a:p>
          <a:p>
            <a:r>
              <a:rPr lang="pt-BR"/>
              <a:t>  Jeremias e a Arca da Aliança está lá”.  Ron, que nunca se inte-</a:t>
            </a:r>
          </a:p>
          <a:p>
            <a:r>
              <a:rPr lang="pt-BR"/>
              <a:t>  ressou pela procura da Arca, espantou-se com as suas próprias</a:t>
            </a:r>
          </a:p>
          <a:p>
            <a:r>
              <a:rPr lang="pt-BR"/>
              <a:t>  palavras!  O homem que o acompanhava ficou entusiasmado  </a:t>
            </a:r>
          </a:p>
          <a:p>
            <a:r>
              <a:rPr lang="pt-BR"/>
              <a:t>  prometendo-lhe obter permissão por escrito para escavar e, </a:t>
            </a:r>
          </a:p>
          <a:p>
            <a:r>
              <a:rPr lang="pt-BR"/>
              <a:t>  além disso, receber hospedagem e comida.  Mas ele recusou </a:t>
            </a:r>
          </a:p>
          <a:p>
            <a:r>
              <a:rPr lang="pt-BR"/>
              <a:t>  temporariamente a oferta retornando para sua casa no Tenne-</a:t>
            </a:r>
          </a:p>
          <a:p>
            <a:r>
              <a:rPr lang="pt-BR"/>
              <a:t>  ssee, E.U.A., iniciando um sério estudo sobre o maior tesouro</a:t>
            </a:r>
          </a:p>
          <a:p>
            <a:r>
              <a:rPr lang="pt-BR"/>
              <a:t>  da antigüidade.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40105805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 y="654050"/>
            <a:ext cx="9012238"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ESTUDO SOBRE O DESTINO DA ARCA</a:t>
            </a:r>
          </a:p>
          <a:p>
            <a:endParaRPr lang="pt-BR"/>
          </a:p>
          <a:p>
            <a:r>
              <a:rPr lang="pt-BR"/>
              <a:t>Ron tirou várias conclusões: A Arca não poderia ter sido leva-</a:t>
            </a:r>
          </a:p>
          <a:p>
            <a:r>
              <a:rPr lang="pt-BR"/>
              <a:t>da para a Babilônia, de acordo com as referências Bíblicas.</a:t>
            </a:r>
          </a:p>
          <a:p>
            <a:r>
              <a:rPr lang="pt-BR"/>
              <a:t>Deveria ter sido escondida algum dia entre o ano 621 (18º ano</a:t>
            </a:r>
          </a:p>
          <a:p>
            <a:r>
              <a:rPr lang="pt-BR"/>
              <a:t>do reinado de Josias) e 586 AC, quando os babilônios  invadi-</a:t>
            </a:r>
          </a:p>
          <a:p>
            <a:r>
              <a:rPr lang="pt-BR"/>
              <a:t>ram a cidade e o Templo foi destruído.  Finalmente, a Arca de-</a:t>
            </a:r>
          </a:p>
          <a:p>
            <a:r>
              <a:rPr lang="pt-BR"/>
              <a:t>veria ter sido escondida entre as tranqueiras babilônias e o </a:t>
            </a:r>
          </a:p>
          <a:p>
            <a:r>
              <a:rPr lang="pt-BR"/>
              <a:t>muro da cidade pois ninguém em Jerusalém pôde sair, consi-</a:t>
            </a:r>
          </a:p>
          <a:p>
            <a:r>
              <a:rPr lang="pt-BR"/>
              <a:t>derando que a cidade havia sido totalmente destruída e que </a:t>
            </a:r>
          </a:p>
          <a:p>
            <a:r>
              <a:rPr lang="pt-BR"/>
              <a:t>era altamente improvável que a Arca estivesse escondida nela.</a:t>
            </a:r>
          </a:p>
          <a:p>
            <a:r>
              <a:rPr lang="pt-BR"/>
              <a:t>Todos estes pontos emparelharam perfeitamente com a área</a:t>
            </a:r>
          </a:p>
          <a:p>
            <a:r>
              <a:rPr lang="pt-BR"/>
              <a:t>que Ron havia apontado e identificado como sendo a Gruta de</a:t>
            </a:r>
          </a:p>
          <a:p>
            <a:r>
              <a:rPr lang="pt-BR"/>
              <a:t>Jeremias.  O lugar estava exatamente entre o muro e as tran-</a:t>
            </a:r>
          </a:p>
          <a:p>
            <a:r>
              <a:rPr lang="pt-BR"/>
              <a:t>queiras.  Isto era o suficiente para ele voltar a Jerusalém e ini-</a:t>
            </a:r>
          </a:p>
          <a:p>
            <a:r>
              <a:rPr lang="pt-BR"/>
              <a:t>ciar a escavação.</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8590639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36525" y="96838"/>
            <a:ext cx="8320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LOCALIZAÇÃO DA ARCA DURANTE O CERCO BABILÔNIO</a:t>
            </a:r>
          </a:p>
        </p:txBody>
      </p:sp>
      <p:pic>
        <p:nvPicPr>
          <p:cNvPr id="10243" name="Picture 3" descr="cid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543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4980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6525" y="1588"/>
            <a:ext cx="9110663"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NOVA PERMISSÃO PARA ESCAVAR</a:t>
            </a:r>
          </a:p>
          <a:p>
            <a:endParaRPr lang="pt-BR" sz="2800">
              <a:effectLst>
                <a:outerShdw blurRad="38100" dist="38100" dir="2700000" algn="tl">
                  <a:srgbClr val="C0C0C0"/>
                </a:outerShdw>
              </a:effectLst>
            </a:endParaRPr>
          </a:p>
          <a:p>
            <a:r>
              <a:rPr lang="pt-BR"/>
              <a:t>Em Jerusalém, Ron logo descobriu que não era tão fácil obter</a:t>
            </a:r>
          </a:p>
          <a:p>
            <a:r>
              <a:rPr lang="pt-BR"/>
              <a:t>uma licença para escavar.  Ron tinha trabalhado por muitos </a:t>
            </a:r>
          </a:p>
          <a:p>
            <a:r>
              <a:rPr lang="pt-BR"/>
              <a:t>anos em vários locais arqueológicos mas tudo feito reservada-</a:t>
            </a:r>
          </a:p>
          <a:p>
            <a:r>
              <a:rPr lang="pt-BR"/>
              <a:t>mente pois ele não era um arqueólogo profissional e isto  difi-</a:t>
            </a:r>
          </a:p>
          <a:p>
            <a:r>
              <a:rPr lang="pt-BR"/>
              <a:t>cultou a situação.  Ele pediu uma licença e esperou três longas </a:t>
            </a:r>
          </a:p>
          <a:p>
            <a:r>
              <a:rPr lang="pt-BR"/>
              <a:t>semanas.  Enquanto isso, ele e sua pequena equipe viajaram</a:t>
            </a:r>
          </a:p>
          <a:p>
            <a:r>
              <a:rPr lang="pt-BR"/>
              <a:t>para Ashkelon na costa oeste de Israel.</a:t>
            </a:r>
          </a:p>
          <a:p>
            <a:r>
              <a:rPr lang="pt-BR"/>
              <a:t>Enquanto nadavam no Mar Mediterrâneo, Ron esbarrou com os</a:t>
            </a:r>
          </a:p>
          <a:p>
            <a:r>
              <a:rPr lang="pt-BR"/>
              <a:t>pés em algo na água.  Ao verificar o que era, achou uma antiga </a:t>
            </a:r>
          </a:p>
          <a:p>
            <a:r>
              <a:rPr lang="pt-BR"/>
              <a:t>e grande panela de pedra e continuando a observar na área </a:t>
            </a:r>
          </a:p>
          <a:p>
            <a:r>
              <a:rPr lang="pt-BR"/>
              <a:t>descobriu vários destes jarros.  Cada um estava cuidadosamen-</a:t>
            </a:r>
          </a:p>
          <a:p>
            <a:r>
              <a:rPr lang="pt-BR"/>
              <a:t>te lacrado mantendo o seu interior intacto.  Quebrando um dos</a:t>
            </a:r>
          </a:p>
          <a:p>
            <a:r>
              <a:rPr lang="pt-BR"/>
              <a:t>jarros, achou restos de ossos humanos.  Ficou evidente que </a:t>
            </a:r>
          </a:p>
          <a:p>
            <a:r>
              <a:rPr lang="pt-BR"/>
              <a:t>eram panelas ossuárias antigas.  Ron as entregou imediatamen-</a:t>
            </a:r>
          </a:p>
          <a:p>
            <a:r>
              <a:rPr lang="pt-BR"/>
              <a:t>te ao Departamento de Antigüidade que ficou grandemente en-</a:t>
            </a:r>
          </a:p>
          <a:p>
            <a:r>
              <a:rPr lang="pt-BR"/>
              <a:t>tusiasmado ao identificá-las como panelas ossuárias Canaãni-</a:t>
            </a:r>
          </a:p>
          <a:p>
            <a:r>
              <a:rPr lang="pt-BR"/>
              <a:t>tas!  Com o resultado deste achado foi-lhe concedido imediata-</a:t>
            </a:r>
          </a:p>
          <a:p>
            <a:r>
              <a:rPr lang="pt-BR"/>
              <a:t>mente uma licença para escavar em Jerusalém.  Sem dúvida,</a:t>
            </a:r>
          </a:p>
          <a:p>
            <a:r>
              <a:rPr lang="pt-BR"/>
              <a:t>foi uma providência divina!</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480921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2075" y="-74613"/>
            <a:ext cx="303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p:txBody>
      </p:sp>
      <p:sp>
        <p:nvSpPr>
          <p:cNvPr id="12291" name="Text Box 3"/>
          <p:cNvSpPr txBox="1">
            <a:spLocks noChangeArrowheads="1"/>
          </p:cNvSpPr>
          <p:nvPr/>
        </p:nvSpPr>
        <p:spPr bwMode="auto">
          <a:xfrm>
            <a:off x="112713" y="150813"/>
            <a:ext cx="8955087" cy="594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O LOCAL DA ESCAVAÇÃO</a:t>
            </a:r>
          </a:p>
          <a:p>
            <a:endParaRPr lang="pt-BR" sz="2800">
              <a:effectLst>
                <a:outerShdw blurRad="38100" dist="38100" dir="2700000" algn="tl">
                  <a:srgbClr val="C0C0C0"/>
                </a:outerShdw>
              </a:effectLst>
            </a:endParaRPr>
          </a:p>
          <a:p>
            <a:r>
              <a:rPr lang="pt-BR"/>
              <a:t>Os 3 dos mais famosos montes na área de Jerusalém são Sião,</a:t>
            </a:r>
          </a:p>
          <a:p>
            <a:r>
              <a:rPr lang="pt-BR"/>
              <a:t>Moriá e o monte das Oliveiras.  Embora seja construída sobre </a:t>
            </a:r>
          </a:p>
          <a:p>
            <a:r>
              <a:rPr lang="pt-BR"/>
              <a:t>o Sião e o Moriá, a cidade velha normalmente é referida na </a:t>
            </a:r>
          </a:p>
          <a:p>
            <a:r>
              <a:rPr lang="pt-BR"/>
              <a:t>Bíblia como “Sião”.</a:t>
            </a:r>
          </a:p>
          <a:p>
            <a:r>
              <a:rPr lang="pt-BR"/>
              <a:t>O Moriá foi o local onde Davi ergueu um altar depois de ver o</a:t>
            </a:r>
          </a:p>
          <a:p>
            <a:r>
              <a:rPr lang="pt-BR"/>
              <a:t>anjo que se levantava pronto para destruir a cidade e onde</a:t>
            </a:r>
          </a:p>
          <a:p>
            <a:r>
              <a:rPr lang="pt-BR"/>
              <a:t>Salomão construiu o Templo.  De acordo com o livro de Gêne-</a:t>
            </a:r>
          </a:p>
          <a:p>
            <a:r>
              <a:rPr lang="pt-BR"/>
              <a:t>sis havia outro evento significante e histórico que acontecera</a:t>
            </a:r>
          </a:p>
          <a:p>
            <a:r>
              <a:rPr lang="pt-BR"/>
              <a:t>ali: o sacrifício de Isaque, que foi substituído por um carneiro.</a:t>
            </a:r>
          </a:p>
          <a:p>
            <a:r>
              <a:rPr lang="pt-BR"/>
              <a:t>Hoje o grande Domo da Rocha está neste local onde o primeiro</a:t>
            </a:r>
          </a:p>
          <a:p>
            <a:r>
              <a:rPr lang="pt-BR"/>
              <a:t>e o segundo Templo estavam anteriormente, onde Abraão  ti-</a:t>
            </a:r>
          </a:p>
          <a:p>
            <a:r>
              <a:rPr lang="pt-BR"/>
              <a:t>nha erguido um altar para sacrificar Isaque. Com grande alívio</a:t>
            </a:r>
          </a:p>
          <a:p>
            <a:r>
              <a:rPr lang="pt-BR"/>
              <a:t>ele descobriu que não era o seu filho o escolhido para morrer</a:t>
            </a:r>
          </a:p>
          <a:p>
            <a:r>
              <a:rPr lang="pt-BR"/>
              <a:t>pela humanidade e além disso, neste mesmo monte, Deus pro-</a:t>
            </a:r>
          </a:p>
          <a:p>
            <a:r>
              <a:rPr lang="pt-BR"/>
              <a:t>veria o verdadeiro sacrifício (Gênesis 22:14).</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8999834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2075" y="20638"/>
            <a:ext cx="859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effectLst>
                  <a:outerShdw blurRad="38100" dist="38100" dir="2700000" algn="tl">
                    <a:srgbClr val="C0C0C0"/>
                  </a:outerShdw>
                </a:effectLst>
              </a:rPr>
              <a:t>      OS MONTES ONDE A VELHA JERUSALÉM FOI EDIFICADA</a:t>
            </a:r>
          </a:p>
        </p:txBody>
      </p:sp>
      <p:pic>
        <p:nvPicPr>
          <p:cNvPr id="13315" name="Picture 3" descr="mo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305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25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20638"/>
            <a:ext cx="90297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a:p>
            <a:endParaRPr lang="pt-BR"/>
          </a:p>
          <a:p>
            <a:r>
              <a:rPr lang="pt-BR"/>
              <a:t>No lado leste, sul e oeste de Jerusalém há vales fundos que</a:t>
            </a:r>
          </a:p>
          <a:p>
            <a:r>
              <a:rPr lang="pt-BR"/>
              <a:t>proporcionaram excelente proteção para a cidade contra ata-</a:t>
            </a:r>
          </a:p>
          <a:p>
            <a:r>
              <a:rPr lang="pt-BR"/>
              <a:t>ques inimigos.  A parte norte era muito vulnerável.  Uma parte</a:t>
            </a:r>
          </a:p>
          <a:p>
            <a:r>
              <a:rPr lang="pt-BR"/>
              <a:t>do Moriá foi cortada para que os inimigos não atacassem pelo</a:t>
            </a:r>
          </a:p>
          <a:p>
            <a:r>
              <a:rPr lang="pt-BR"/>
              <a:t>muro norte ao nível do solo.  Esta parte também foi usada </a:t>
            </a:r>
          </a:p>
          <a:p>
            <a:r>
              <a:rPr lang="pt-BR"/>
              <a:t>como pedreira e o primeiro livro de Reis relata que Salomão</a:t>
            </a:r>
          </a:p>
          <a:p>
            <a:r>
              <a:rPr lang="pt-BR"/>
              <a:t>usou pedras de uma pedreira para construir o primeiro Templo.</a:t>
            </a:r>
          </a:p>
          <a:p>
            <a:r>
              <a:rPr lang="pt-BR"/>
              <a:t>A parte norte do Moriá está separado da cidade e ficou conhe-</a:t>
            </a:r>
          </a:p>
          <a:p>
            <a:r>
              <a:rPr lang="pt-BR"/>
              <a:t>cida como “Monte da Caveira” (Monte Calvário) por causa da</a:t>
            </a:r>
          </a:p>
          <a:p>
            <a:r>
              <a:rPr lang="pt-BR"/>
              <a:t>face do precipício chamada de “Escarpa do Calvário” que fica</a:t>
            </a:r>
          </a:p>
          <a:p>
            <a:r>
              <a:rPr lang="pt-BR"/>
              <a:t>de frente para o muro norte.  A área na frente da escarpa é a </a:t>
            </a:r>
          </a:p>
          <a:p>
            <a:r>
              <a:rPr lang="pt-BR"/>
              <a:t>que Ron identificou como a Gruta de Jeremias.</a:t>
            </a:r>
          </a:p>
          <a:p>
            <a:r>
              <a:rPr lang="pt-BR"/>
              <a:t>Durante anos Jerusalém foi destruída e reconstruída.  Era nor-</a:t>
            </a:r>
          </a:p>
          <a:p>
            <a:r>
              <a:rPr lang="pt-BR"/>
              <a:t>mal construir a cidade nova sobre os restos da velha.  Por isso</a:t>
            </a:r>
          </a:p>
          <a:p>
            <a:r>
              <a:rPr lang="pt-BR"/>
              <a:t>hoje há restos de várias cidades, um em cima da outra,  na</a:t>
            </a:r>
          </a:p>
          <a:p>
            <a:r>
              <a:rPr lang="pt-BR"/>
              <a:t>mesma área.  Assim, para localizar o nível do solo original nes-</a:t>
            </a:r>
          </a:p>
          <a:p>
            <a:r>
              <a:rPr lang="pt-BR"/>
              <a:t>ta região do Moriá, Ron teve que cavar diretamente para baixo</a:t>
            </a:r>
          </a:p>
          <a:p>
            <a:r>
              <a:rPr lang="pt-BR"/>
              <a:t>pelo lado da face do precipício. </a:t>
            </a:r>
          </a:p>
        </p:txBody>
      </p:sp>
    </p:spTree>
    <p:extLst>
      <p:ext uri="{BB962C8B-B14F-4D97-AF65-F5344CB8AC3E}">
        <p14:creationId xmlns:p14="http://schemas.microsoft.com/office/powerpoint/2010/main" val="74747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A-Elim in Arab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0"/>
            <a:ext cx="920908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0" y="5842000"/>
            <a:ext cx="9429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t>Mas Deus disse a Moisés para separar as águas, e foram até Elim, aqui na Arábia.</a:t>
            </a:r>
          </a:p>
          <a:p>
            <a:r>
              <a:rPr lang="pt-PT"/>
              <a:t> Aqui está Elim, na Arábia, a leste do Golfo de Áqaba. Leia toda a história</a:t>
            </a:r>
          </a:p>
          <a:p>
            <a:r>
              <a:rPr lang="pt-PT"/>
              <a:t> em: </a:t>
            </a:r>
            <a:r>
              <a:rPr lang="pt-BR"/>
              <a:t>Êxodo 14 a 18.</a:t>
            </a:r>
            <a:endParaRPr lang="en-US"/>
          </a:p>
          <a:p>
            <a:endParaRPr lang="en-US"/>
          </a:p>
          <a:p>
            <a:endParaRPr lang="en-US"/>
          </a:p>
          <a:p>
            <a:r>
              <a:rPr lang="en-US"/>
              <a:t> </a:t>
            </a:r>
          </a:p>
          <a:p>
            <a:endParaRPr lang="pt-BR"/>
          </a:p>
          <a:p>
            <a:endParaRPr lang="en-US"/>
          </a:p>
        </p:txBody>
      </p:sp>
      <p:sp>
        <p:nvSpPr>
          <p:cNvPr id="12292" name="TextBox 4"/>
          <p:cNvSpPr txBox="1">
            <a:spLocks noChangeArrowheads="1"/>
          </p:cNvSpPr>
          <p:nvPr/>
        </p:nvSpPr>
        <p:spPr bwMode="auto">
          <a:xfrm>
            <a:off x="8429625" y="6143625"/>
            <a:ext cx="423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88925" y="96838"/>
            <a:ext cx="8623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LOCALIZAÇÃO DA “ESCARPA DO CALVÁRIO” EM FRENTE AO</a:t>
            </a:r>
          </a:p>
          <a:p>
            <a:r>
              <a:rPr lang="pt-BR"/>
              <a:t>                                        MURO NORTE</a:t>
            </a:r>
          </a:p>
        </p:txBody>
      </p:sp>
      <p:pic>
        <p:nvPicPr>
          <p:cNvPr id="15363" name="Picture 3" descr="m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153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180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180975"/>
            <a:ext cx="89154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2800">
                <a:effectLst>
                  <a:outerShdw blurRad="38100" dist="38100" dir="2700000" algn="tl">
                    <a:srgbClr val="C0C0C0"/>
                  </a:outerShdw>
                </a:effectLst>
              </a:rPr>
              <a:t>              </a:t>
            </a:r>
          </a:p>
          <a:p>
            <a:endParaRPr lang="pt-BR" sz="2800">
              <a:effectLst>
                <a:outerShdw blurRad="38100" dist="38100" dir="2700000" algn="tl">
                  <a:srgbClr val="C0C0C0"/>
                </a:outerShdw>
              </a:effectLst>
            </a:endParaRPr>
          </a:p>
          <a:p>
            <a:r>
              <a:rPr lang="pt-BR" sz="2800">
                <a:effectLst>
                  <a:outerShdw blurRad="38100" dist="38100" dir="2700000" algn="tl">
                    <a:srgbClr val="C0C0C0"/>
                  </a:outerShdw>
                </a:effectLst>
              </a:rPr>
              <a:t>                O PRIMEIRO PROBLEMA</a:t>
            </a:r>
          </a:p>
          <a:p>
            <a:endParaRPr lang="pt-BR" sz="2800">
              <a:effectLst>
                <a:outerShdw blurRad="38100" dist="38100" dir="2700000" algn="tl">
                  <a:srgbClr val="C0C0C0"/>
                </a:outerShdw>
              </a:effectLst>
            </a:endParaRPr>
          </a:p>
          <a:p>
            <a:r>
              <a:rPr lang="pt-BR"/>
              <a:t>Era janeiro de 1979 e havia nevado um pouco na área reviran-</a:t>
            </a:r>
          </a:p>
          <a:p>
            <a:r>
              <a:rPr lang="pt-BR"/>
              <a:t>do a lama.  Além disto, o local estava cheio de lixo e emanava</a:t>
            </a:r>
          </a:p>
          <a:p>
            <a:r>
              <a:rPr lang="pt-BR"/>
              <a:t>um odor terrível que incomodou-lhes muito no início da  esca-</a:t>
            </a:r>
          </a:p>
          <a:p>
            <a:r>
              <a:rPr lang="pt-BR"/>
              <a:t>vação. Em pouco tempo descobriu que o local tinha uma enor-</a:t>
            </a:r>
          </a:p>
          <a:p>
            <a:r>
              <a:rPr lang="pt-BR"/>
              <a:t>me pedra subterrânea com um pedaço que saía do monte difi-</a:t>
            </a:r>
          </a:p>
          <a:p>
            <a:r>
              <a:rPr lang="pt-BR"/>
              <a:t>cultando a escavação para baixo.  A equipe era composta por apenas 3 pessoas na época, Ron e seus dois filhos, Danny e Ronny que já tinham-no acompanhado anteriormente em vári-</a:t>
            </a:r>
          </a:p>
          <a:p>
            <a:r>
              <a:rPr lang="pt-BR"/>
              <a:t>as viagens arqueológicas.  Por causa da grande pedra eles decidiram começar cavando alguns metros à direita.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8348105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17525" y="96838"/>
            <a:ext cx="5724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ENTRADA DA ESCAVAÇÃO</a:t>
            </a:r>
          </a:p>
        </p:txBody>
      </p:sp>
      <p:pic>
        <p:nvPicPr>
          <p:cNvPr id="17411" name="Picture 3" descr="es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086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084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2725" y="1588"/>
            <a:ext cx="8799513" cy="53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800">
              <a:effectLst>
                <a:outerShdw blurRad="38100" dist="38100" dir="2700000" algn="tl">
                  <a:srgbClr val="C0C0C0"/>
                </a:outerShdw>
              </a:effectLst>
            </a:endParaRPr>
          </a:p>
          <a:p>
            <a:r>
              <a:rPr lang="pt-BR" sz="2800">
                <a:effectLst>
                  <a:outerShdw blurRad="38100" dist="38100" dir="2700000" algn="tl">
                    <a:srgbClr val="C0C0C0"/>
                  </a:outerShdw>
                </a:effectLst>
              </a:rPr>
              <a:t>O LOCAL DA CRUCIFICAÇÃO NO GÓLGOTA</a:t>
            </a:r>
          </a:p>
          <a:p>
            <a:endParaRPr lang="pt-BR" sz="2800">
              <a:effectLst>
                <a:outerShdw blurRad="38100" dist="38100" dir="2700000" algn="tl">
                  <a:srgbClr val="C0C0C0"/>
                </a:outerShdw>
              </a:effectLst>
            </a:endParaRPr>
          </a:p>
          <a:p>
            <a:r>
              <a:rPr lang="pt-BR"/>
              <a:t>A forma de crânio na escarpa levou muitos a crerem que esta</a:t>
            </a:r>
          </a:p>
          <a:p>
            <a:r>
              <a:rPr lang="pt-BR"/>
              <a:t>parte separada do monte Moriá seria o lugar onde Jesus foi</a:t>
            </a:r>
          </a:p>
          <a:p>
            <a:r>
              <a:rPr lang="pt-BR"/>
              <a:t>crucificado.  O local de crucificação era fora dos muros da ci-</a:t>
            </a:r>
          </a:p>
          <a:p>
            <a:r>
              <a:rPr lang="pt-BR"/>
              <a:t>dade e era chamado “O Lugar da Caveira” ou Gólgota (Mateus</a:t>
            </a:r>
          </a:p>
          <a:p>
            <a:r>
              <a:rPr lang="pt-BR"/>
              <a:t>27:33; Marcos 15:22; Lucas 23:33 e João 19:17).  A Bíblia não</a:t>
            </a:r>
          </a:p>
          <a:p>
            <a:r>
              <a:rPr lang="pt-BR"/>
              <a:t>menciona “um Monte Calvário” mas “Lugar da Caveira”.  Até</a:t>
            </a:r>
          </a:p>
          <a:p>
            <a:r>
              <a:rPr lang="pt-BR"/>
              <a:t>hoje a forma enorme de um crânio pode ser vista na face sul</a:t>
            </a:r>
          </a:p>
          <a:p>
            <a:r>
              <a:rPr lang="pt-BR"/>
              <a:t>da escarpa, embora a face do precipício tenha ganho pouco</a:t>
            </a:r>
          </a:p>
          <a:p>
            <a:r>
              <a:rPr lang="pt-BR"/>
              <a:t>interesse antes do 18º século.  Atualmente há um terminal </a:t>
            </a:r>
          </a:p>
          <a:p>
            <a:r>
              <a:rPr lang="pt-BR"/>
              <a:t>rodoviário no local da escavação. </a:t>
            </a:r>
          </a:p>
          <a:p>
            <a:r>
              <a:rPr lang="pt-BR"/>
              <a:t>A seguir, fotos de 1870 até 2003 da face do precipício:</a:t>
            </a:r>
          </a:p>
          <a:p>
            <a:r>
              <a:rPr lang="pt-BR"/>
              <a:t>“Gólgota” (em aramaico), “Caveira” (em grego) ou “Calvário”</a:t>
            </a:r>
          </a:p>
          <a:p>
            <a:r>
              <a:rPr lang="pt-BR"/>
              <a:t>(em latim).</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8581123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lv1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8432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2725" y="96838"/>
            <a:ext cx="735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OS OLHOS, O NARIZ E A BOCA DA CAVEIRA</a:t>
            </a:r>
          </a:p>
        </p:txBody>
      </p:sp>
      <p:pic>
        <p:nvPicPr>
          <p:cNvPr id="20483" name="Picture 3" descr="calvari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898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88925" y="96838"/>
            <a:ext cx="5510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NA DÉCADA DE 80</a:t>
            </a:r>
          </a:p>
        </p:txBody>
      </p:sp>
      <p:pic>
        <p:nvPicPr>
          <p:cNvPr id="21507" name="Picture 3" descr="calvar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05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452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2725" y="96838"/>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EM MEADOS DOS ANOS 90</a:t>
            </a:r>
          </a:p>
        </p:txBody>
      </p:sp>
      <p:pic>
        <p:nvPicPr>
          <p:cNvPr id="22531" name="Picture 3" descr="calv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9232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2075" y="20638"/>
            <a:ext cx="9242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EM 2003 DURANTE A CONSTRUÇÃO DO TERMINAL RODOVIÁRIO</a:t>
            </a:r>
          </a:p>
        </p:txBody>
      </p:sp>
      <p:pic>
        <p:nvPicPr>
          <p:cNvPr id="23555" name="Picture 3" descr="calvari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194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2075" y="20638"/>
            <a:ext cx="8983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O “LUGAR DA CAVEIRA” VISTO DO MURO NORTE DE ONDE A </a:t>
            </a:r>
          </a:p>
          <a:p>
            <a:r>
              <a:rPr lang="pt-BR"/>
              <a:t>                     CRUCIFICAÇÃO PODIA SER OBSERVADA</a:t>
            </a:r>
          </a:p>
        </p:txBody>
      </p:sp>
      <p:pic>
        <p:nvPicPr>
          <p:cNvPr id="24579" name="Picture 3" descr="calvari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34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38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crossing-site-and-Sinai-google-earth-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ChangeArrowheads="1"/>
          </p:cNvSpPr>
          <p:nvPr/>
        </p:nvSpPr>
        <p:spPr bwMode="auto">
          <a:xfrm>
            <a:off x="571500" y="6000750"/>
            <a:ext cx="857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b="1"/>
              <a:t>Em seguida, a partir de Elim, para o Monte Sinai aqui na Arábia, como</a:t>
            </a:r>
          </a:p>
          <a:p>
            <a:r>
              <a:rPr lang="pt-PT" b="1"/>
              <a:t> é dito em Gálatas 4:25 </a:t>
            </a:r>
            <a:endParaRPr lang="en-US"/>
          </a:p>
        </p:txBody>
      </p:sp>
      <p:sp>
        <p:nvSpPr>
          <p:cNvPr id="13316" name="TextBox 3"/>
          <p:cNvSpPr txBox="1">
            <a:spLocks noChangeArrowheads="1"/>
          </p:cNvSpPr>
          <p:nvPr/>
        </p:nvSpPr>
        <p:spPr bwMode="auto">
          <a:xfrm>
            <a:off x="8501063"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12</a:t>
            </a:r>
          </a:p>
        </p:txBody>
      </p:sp>
      <p:sp>
        <p:nvSpPr>
          <p:cNvPr id="13317" name="TextBox 4"/>
          <p:cNvSpPr txBox="1">
            <a:spLocks noChangeArrowheads="1"/>
          </p:cNvSpPr>
          <p:nvPr/>
        </p:nvSpPr>
        <p:spPr bwMode="auto">
          <a:xfrm>
            <a:off x="2214563" y="2857500"/>
            <a:ext cx="931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rPr>
              <a:t>Golf </a:t>
            </a:r>
          </a:p>
          <a:p>
            <a:pPr eaLnBrk="1" hangingPunct="1"/>
            <a:r>
              <a:rPr lang="en-US" sz="1400">
                <a:solidFill>
                  <a:schemeClr val="bg1"/>
                </a:solidFill>
              </a:rPr>
              <a:t>Of Aqaba</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 y="136525"/>
            <a:ext cx="9013825"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endParaRPr lang="pt-BR"/>
          </a:p>
          <a:p>
            <a:r>
              <a:rPr lang="pt-BR"/>
              <a:t>Otto Thenius, um alemão, chegou à conclusão em 1842, que</a:t>
            </a:r>
          </a:p>
          <a:p>
            <a:r>
              <a:rPr lang="pt-BR"/>
              <a:t>o “local da caveira” era o da crucificação.  Também houve</a:t>
            </a:r>
          </a:p>
          <a:p>
            <a:r>
              <a:rPr lang="pt-BR"/>
              <a:t>várias visitas dos americanos que tiveram a mesma conclusão.</a:t>
            </a:r>
          </a:p>
          <a:p>
            <a:r>
              <a:rPr lang="pt-BR"/>
              <a:t>Esta escarpa está próxima ao Portão de Damasco que era o </a:t>
            </a:r>
          </a:p>
          <a:p>
            <a:r>
              <a:rPr lang="pt-BR"/>
              <a:t>principal para entrar e sair da cidade onde havia uma estrada</a:t>
            </a:r>
          </a:p>
          <a:p>
            <a:r>
              <a:rPr lang="pt-BR"/>
              <a:t>movimentada no tempo de Jesus.  Marcos Fábio Quintiliano, </a:t>
            </a:r>
          </a:p>
          <a:p>
            <a:r>
              <a:rPr lang="pt-BR"/>
              <a:t>professor de Latim e escritor romano, registrou que crucifica-</a:t>
            </a:r>
          </a:p>
          <a:p>
            <a:r>
              <a:rPr lang="pt-BR"/>
              <a:t>vam criminosos próximo das estradas para que muitos, por </a:t>
            </a:r>
          </a:p>
          <a:p>
            <a:r>
              <a:rPr lang="pt-BR"/>
              <a:t>causa daquele castigo, temessem a prática do crime.  Segundo</a:t>
            </a:r>
          </a:p>
          <a:p>
            <a:r>
              <a:rPr lang="pt-BR"/>
              <a:t>os judeus de Sefardic este precipício também foi um local de </a:t>
            </a:r>
          </a:p>
          <a:p>
            <a:r>
              <a:rPr lang="pt-BR"/>
              <a:t>apedrejamento, também conhecido como Mishnah.</a:t>
            </a:r>
          </a:p>
          <a:p>
            <a:endParaRPr lang="pt-BR"/>
          </a:p>
          <a:p>
            <a:r>
              <a:rPr lang="pt-BR"/>
              <a:t>Em Gênesis 22:14, também afirma que no monte Moriá Deus</a:t>
            </a:r>
          </a:p>
          <a:p>
            <a:r>
              <a:rPr lang="pt-BR"/>
              <a:t>proveria o sacrifício do verdadeiro cordeiro, o Messias.  Este</a:t>
            </a:r>
          </a:p>
          <a:p>
            <a:r>
              <a:rPr lang="pt-BR"/>
              <a:t>precipício está na parte norte do monte. </a:t>
            </a:r>
          </a:p>
        </p:txBody>
      </p:sp>
    </p:spTree>
    <p:extLst>
      <p:ext uri="{BB962C8B-B14F-4D97-AF65-F5344CB8AC3E}">
        <p14:creationId xmlns:p14="http://schemas.microsoft.com/office/powerpoint/2010/main" val="3015525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12725" y="20638"/>
            <a:ext cx="8967788"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effectLst>
                  <a:outerShdw blurRad="38100" dist="38100" dir="2700000" algn="tl">
                    <a:srgbClr val="C0C0C0"/>
                  </a:outerShdw>
                </a:effectLst>
              </a:rPr>
              <a:t>                             </a:t>
            </a:r>
          </a:p>
          <a:p>
            <a:endParaRPr lang="pt-BR">
              <a:effectLst>
                <a:outerShdw blurRad="38100" dist="38100" dir="2700000" algn="tl">
                  <a:srgbClr val="C0C0C0"/>
                </a:outerShdw>
              </a:effectLst>
            </a:endParaRPr>
          </a:p>
          <a:p>
            <a:r>
              <a:rPr lang="pt-BR">
                <a:effectLst>
                  <a:outerShdw blurRad="38100" dist="38100" dir="2700000" algn="tl">
                    <a:srgbClr val="C0C0C0"/>
                  </a:outerShdw>
                </a:effectLst>
              </a:rPr>
              <a:t>                          </a:t>
            </a:r>
            <a:r>
              <a:rPr lang="pt-BR" sz="2800"/>
              <a:t>A TUMBA DE JESUS</a:t>
            </a:r>
            <a:endParaRPr lang="pt-BR">
              <a:effectLst>
                <a:outerShdw blurRad="38100" dist="38100" dir="2700000" algn="tl">
                  <a:srgbClr val="C0C0C0"/>
                </a:outerShdw>
              </a:effectLst>
            </a:endParaRPr>
          </a:p>
          <a:p>
            <a:endParaRPr lang="pt-BR">
              <a:effectLst>
                <a:outerShdw blurRad="38100" dist="38100" dir="2700000" algn="tl">
                  <a:srgbClr val="C0C0C0"/>
                </a:outerShdw>
              </a:effectLst>
            </a:endParaRPr>
          </a:p>
          <a:p>
            <a:r>
              <a:rPr lang="pt-BR"/>
              <a:t>“No </a:t>
            </a:r>
            <a:r>
              <a:rPr lang="pt-BR" u="sng"/>
              <a:t>lugar onde Jesus foi crucificado</a:t>
            </a:r>
            <a:r>
              <a:rPr lang="pt-BR"/>
              <a:t> havia um jardim, e nesse</a:t>
            </a:r>
          </a:p>
          <a:p>
            <a:r>
              <a:rPr lang="pt-BR"/>
              <a:t>jardim um sepulcro novo, em que ninguém ainda havia sido</a:t>
            </a:r>
          </a:p>
          <a:p>
            <a:r>
              <a:rPr lang="pt-BR"/>
              <a:t>posto.”  João 19:41.</a:t>
            </a:r>
          </a:p>
          <a:p>
            <a:endParaRPr lang="pt-BR"/>
          </a:p>
          <a:p>
            <a:r>
              <a:rPr lang="pt-BR"/>
              <a:t>Realmente há uma tumba, descoberta em 1857, no  lado  oci-</a:t>
            </a:r>
          </a:p>
          <a:p>
            <a:r>
              <a:rPr lang="pt-BR"/>
              <a:t>dental da escarpa, aproximadamente 200 metros da face do</a:t>
            </a:r>
          </a:p>
          <a:p>
            <a:r>
              <a:rPr lang="pt-BR"/>
              <a:t>precipício e é exatamente como está definida em Lucas 23:53.</a:t>
            </a:r>
          </a:p>
          <a:p>
            <a:r>
              <a:rPr lang="pt-BR"/>
              <a:t>A Inglaterra comprou a área que hoje pertence a uma associa-</a:t>
            </a:r>
          </a:p>
          <a:p>
            <a:r>
              <a:rPr lang="pt-BR"/>
              <a:t>ção inglesa. Também no local foram descobertas várias cister-</a:t>
            </a:r>
          </a:p>
          <a:p>
            <a:r>
              <a:rPr lang="pt-BR"/>
              <a:t>nas de água onde a maior tem aproximadamente 900 mil litros.</a:t>
            </a:r>
          </a:p>
          <a:p>
            <a:r>
              <a:rPr lang="pt-BR"/>
              <a:t>Em 1942 foi descoberto um lugar antigo, evidenciando que já </a:t>
            </a:r>
          </a:p>
          <a:p>
            <a:r>
              <a:rPr lang="pt-BR"/>
              <a:t>houve uma vinha ali.  Ron iniciou as escavações na região en-</a:t>
            </a:r>
          </a:p>
          <a:p>
            <a:r>
              <a:rPr lang="pt-BR"/>
              <a:t>tre a face do precipício e a tumba.</a:t>
            </a:r>
            <a:endParaRPr lang="pt-BR">
              <a:effectLst>
                <a:outerShdw blurRad="38100" dist="38100" dir="2700000" algn="tl">
                  <a:srgbClr val="C0C0C0"/>
                </a:outerShdw>
              </a:effectLst>
            </a:endParaRPr>
          </a:p>
        </p:txBody>
      </p:sp>
    </p:spTree>
    <p:extLst>
      <p:ext uri="{BB962C8B-B14F-4D97-AF65-F5344CB8AC3E}">
        <p14:creationId xmlns:p14="http://schemas.microsoft.com/office/powerpoint/2010/main" val="38170480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rux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57200"/>
            <a:ext cx="8840787"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191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12725" y="20638"/>
            <a:ext cx="5880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VISTA AÉREA DO LOCAL</a:t>
            </a:r>
          </a:p>
        </p:txBody>
      </p:sp>
      <p:pic>
        <p:nvPicPr>
          <p:cNvPr id="28675" name="Picture 3" descr="crux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610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791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12725" y="-74613"/>
            <a:ext cx="8972550" cy="673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OS NICHOS</a:t>
            </a:r>
          </a:p>
          <a:p>
            <a:endParaRPr lang="pt-BR" sz="2800">
              <a:effectLst>
                <a:outerShdw blurRad="38100" dist="38100" dir="2700000" algn="tl">
                  <a:srgbClr val="C0C0C0"/>
                </a:outerShdw>
              </a:effectLst>
            </a:endParaRPr>
          </a:p>
          <a:p>
            <a:r>
              <a:rPr lang="pt-BR"/>
              <a:t>Ron e seus dois filhos começaram cavando diretamente para</a:t>
            </a:r>
          </a:p>
          <a:p>
            <a:r>
              <a:rPr lang="pt-BR"/>
              <a:t>baixo da face do precipício, paralela a esta.  Ao mesmo tempo</a:t>
            </a:r>
          </a:p>
          <a:p>
            <a:r>
              <a:rPr lang="pt-BR"/>
              <a:t>que removiam vários baldes de pedra e terra eles tiveram que </a:t>
            </a:r>
          </a:p>
          <a:p>
            <a:r>
              <a:rPr lang="pt-BR"/>
              <a:t>seguir as exigências do Departamento de Antigüidade  penei-</a:t>
            </a:r>
          </a:p>
          <a:p>
            <a:r>
              <a:rPr lang="pt-BR"/>
              <a:t>rando tudo para não perder qualquer tipo de artefato.  Como </a:t>
            </a:r>
          </a:p>
          <a:p>
            <a:r>
              <a:rPr lang="pt-BR"/>
              <a:t>eles cavaram para baixo, encontraram 3 nichos cortados como</a:t>
            </a:r>
          </a:p>
          <a:p>
            <a:r>
              <a:rPr lang="pt-BR"/>
              <a:t>“estantes” na parede do precipício.   Alguns arqueólogos já</a:t>
            </a:r>
          </a:p>
          <a:p>
            <a:r>
              <a:rPr lang="pt-BR"/>
              <a:t>haviam descoberto nichos romanos semelhantes, assim Ron</a:t>
            </a:r>
          </a:p>
          <a:p>
            <a:r>
              <a:rPr lang="pt-BR"/>
              <a:t>reconheceu imediatamente para que serviam.</a:t>
            </a:r>
          </a:p>
          <a:p>
            <a:r>
              <a:rPr lang="pt-BR"/>
              <a:t>Nos tempos romanos era comum usar nichos para apoiar pla-</a:t>
            </a:r>
          </a:p>
          <a:p>
            <a:r>
              <a:rPr lang="pt-BR"/>
              <a:t>cas sinalizadoras.  As placas eram feitas de tábuas de madei-</a:t>
            </a:r>
          </a:p>
          <a:p>
            <a:r>
              <a:rPr lang="pt-BR"/>
              <a:t>ra cobertas com gesso e eram usadas para notificações. Como</a:t>
            </a:r>
          </a:p>
          <a:p>
            <a:r>
              <a:rPr lang="pt-BR"/>
              <a:t>estes nichos estavam na parede do precipício e Jesus havia</a:t>
            </a:r>
          </a:p>
          <a:p>
            <a:r>
              <a:rPr lang="pt-BR"/>
              <a:t>sido executado no estilo romano, era extremamente provável</a:t>
            </a:r>
          </a:p>
          <a:p>
            <a:r>
              <a:rPr lang="pt-BR"/>
              <a:t>que os 3 nichos foram usados para apoiar cada uma das 3 pla-</a:t>
            </a:r>
          </a:p>
          <a:p>
            <a:r>
              <a:rPr lang="pt-BR"/>
              <a:t>cas da acusação escritas em três idiomas  diferentes  (João</a:t>
            </a:r>
          </a:p>
          <a:p>
            <a:r>
              <a:rPr lang="pt-BR"/>
              <a:t>19:19-20).  Ron suspeitou que os 3 nichos descobertos eram</a:t>
            </a:r>
          </a:p>
          <a:p>
            <a:r>
              <a:rPr lang="pt-BR"/>
              <a:t>seguramente das placas romanas que identificavam “o crimi-</a:t>
            </a:r>
          </a:p>
          <a:p>
            <a:r>
              <a:rPr lang="pt-BR"/>
              <a:t>noso”.</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1791892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12725" y="20638"/>
            <a:ext cx="797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OS NICHOS FICAM ABAIXO DA “BOCA DA CAVEIRA”</a:t>
            </a:r>
          </a:p>
        </p:txBody>
      </p:sp>
      <p:pic>
        <p:nvPicPr>
          <p:cNvPr id="30723" name="Picture 3" descr="nich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229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100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ich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2495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2725" y="20638"/>
            <a:ext cx="740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USO DOS 3 NICHOS PARA FIXAR AS PLACAS</a:t>
            </a:r>
          </a:p>
        </p:txBody>
      </p:sp>
      <p:pic>
        <p:nvPicPr>
          <p:cNvPr id="32771" name="Picture 3" descr="cruxsi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82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695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12725" y="20638"/>
            <a:ext cx="8361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A PLACA MAIS ALTA FOI FIXADA ABAIXO DA “BOCA” DA </a:t>
            </a:r>
          </a:p>
          <a:p>
            <a:r>
              <a:rPr lang="pt-BR"/>
              <a:t>                                          CAVEIRA</a:t>
            </a:r>
          </a:p>
        </p:txBody>
      </p:sp>
      <p:pic>
        <p:nvPicPr>
          <p:cNvPr id="33795" name="Picture 3" descr="cruxsi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2296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908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88925" y="1588"/>
            <a:ext cx="8832850" cy="594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A CISTERNA</a:t>
            </a:r>
          </a:p>
          <a:p>
            <a:endParaRPr lang="pt-BR" sz="2800">
              <a:effectLst>
                <a:outerShdw blurRad="38100" dist="38100" dir="2700000" algn="tl">
                  <a:srgbClr val="C0C0C0"/>
                </a:outerShdw>
              </a:effectLst>
            </a:endParaRPr>
          </a:p>
          <a:p>
            <a:r>
              <a:rPr lang="pt-BR"/>
              <a:t>As paredes do local onde estavam escavando começaram a </a:t>
            </a:r>
          </a:p>
          <a:p>
            <a:r>
              <a:rPr lang="pt-BR"/>
              <a:t>parecer instáveis assim passaram a escavar no local onde </a:t>
            </a:r>
          </a:p>
          <a:p>
            <a:r>
              <a:rPr lang="pt-BR"/>
              <a:t>Ron havia apontado primeiramente.  Ele achou que havia bas-</a:t>
            </a:r>
          </a:p>
          <a:p>
            <a:r>
              <a:rPr lang="pt-BR"/>
              <a:t>tante espaço para cavar atrás da pedra subterrânea que ante-</a:t>
            </a:r>
          </a:p>
          <a:p>
            <a:r>
              <a:rPr lang="pt-BR"/>
              <a:t>riormente foi um obstáculo, assim começou a escavar entre a</a:t>
            </a:r>
          </a:p>
          <a:p>
            <a:r>
              <a:rPr lang="pt-BR"/>
              <a:t>pedra e a parede do precipício.  Agora a pedra formava um </a:t>
            </a:r>
          </a:p>
          <a:p>
            <a:r>
              <a:rPr lang="pt-BR"/>
              <a:t>“teto” semelhante a uma marquise.  A uns 11,5 metros abaixo</a:t>
            </a:r>
          </a:p>
          <a:p>
            <a:r>
              <a:rPr lang="pt-BR"/>
              <a:t>do nível do solo encontraram o antigo chão do local, o ponto </a:t>
            </a:r>
          </a:p>
          <a:p>
            <a:r>
              <a:rPr lang="pt-BR"/>
              <a:t>mais baixo.  Depois de remover cuidadosamente  os  escom-</a:t>
            </a:r>
          </a:p>
          <a:p>
            <a:r>
              <a:rPr lang="pt-BR"/>
              <a:t>bros, eles acharam uma câmara com um diâmetro de aproxi-</a:t>
            </a:r>
          </a:p>
          <a:p>
            <a:r>
              <a:rPr lang="pt-BR"/>
              <a:t>madamente 4,5 metros.  Havia degraus em espiral na parede </a:t>
            </a:r>
          </a:p>
          <a:p>
            <a:r>
              <a:rPr lang="pt-BR"/>
              <a:t>e mais acima um buraco.  Era a evidência que a câmara deve </a:t>
            </a:r>
          </a:p>
          <a:p>
            <a:r>
              <a:rPr lang="pt-BR"/>
              <a:t>ter sido transformada em uma cisterna.  No buraco teria uma </a:t>
            </a:r>
          </a:p>
          <a:p>
            <a:r>
              <a:rPr lang="pt-BR"/>
              <a:t>corda que desceria um balde para coletar água  ou  talvez</a:t>
            </a:r>
          </a:p>
          <a:p>
            <a:r>
              <a:rPr lang="pt-BR"/>
              <a:t>grãos.</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745845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A map-red_sea_crossing_moses_is-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7313" y="1285875"/>
            <a:ext cx="1044575" cy="369888"/>
          </a:xfrm>
          <a:prstGeom prst="rect">
            <a:avLst/>
          </a:prstGeom>
        </p:spPr>
        <p:txBody>
          <a:bodyPr wrap="none">
            <a:spAutoFit/>
          </a:bodyPr>
          <a:lstStyle/>
          <a:p>
            <a:pPr>
              <a:defRPr/>
            </a:pPr>
            <a:r>
              <a:rPr lang="pt-BR" b="1" dirty="0">
                <a:solidFill>
                  <a:schemeClr val="accent3">
                    <a:lumMod val="40000"/>
                    <a:lumOff val="60000"/>
                  </a:schemeClr>
                </a:solidFill>
              </a:rPr>
              <a:t>Goshen</a:t>
            </a:r>
            <a:endParaRPr lang="en-US" b="1" dirty="0">
              <a:solidFill>
                <a:schemeClr val="accent3">
                  <a:lumMod val="40000"/>
                  <a:lumOff val="60000"/>
                </a:schemeClr>
              </a:solidFill>
            </a:endParaRPr>
          </a:p>
        </p:txBody>
      </p:sp>
      <p:sp>
        <p:nvSpPr>
          <p:cNvPr id="14340" name="Rectangle 3"/>
          <p:cNvSpPr>
            <a:spLocks noChangeArrowheads="1"/>
          </p:cNvSpPr>
          <p:nvPr/>
        </p:nvSpPr>
        <p:spPr bwMode="auto">
          <a:xfrm>
            <a:off x="0" y="62865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b="1"/>
              <a:t>Este mapa mostra todo o percurso que fizeram, de Goshen até o Monte Sinai</a:t>
            </a:r>
            <a:endParaRPr lang="en-US"/>
          </a:p>
        </p:txBody>
      </p:sp>
      <p:sp>
        <p:nvSpPr>
          <p:cNvPr id="14341" name="TextBox 4"/>
          <p:cNvSpPr txBox="1">
            <a:spLocks noChangeArrowheads="1"/>
          </p:cNvSpPr>
          <p:nvPr/>
        </p:nvSpPr>
        <p:spPr bwMode="auto">
          <a:xfrm>
            <a:off x="8501063" y="635793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13</a:t>
            </a:r>
          </a:p>
        </p:txBody>
      </p:sp>
      <p:sp>
        <p:nvSpPr>
          <p:cNvPr id="14342" name="TextBox 6"/>
          <p:cNvSpPr txBox="1">
            <a:spLocks noChangeArrowheads="1"/>
          </p:cNvSpPr>
          <p:nvPr/>
        </p:nvSpPr>
        <p:spPr bwMode="auto">
          <a:xfrm>
            <a:off x="5715000" y="2143125"/>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 Etã</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s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140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asspo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4442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36525" y="-74613"/>
            <a:ext cx="9055100" cy="624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O LOCAL DE APEDREJAMENTO</a:t>
            </a:r>
          </a:p>
          <a:p>
            <a:endParaRPr lang="pt-BR" sz="2800">
              <a:effectLst>
                <a:outerShdw blurRad="38100" dist="38100" dir="2700000" algn="tl">
                  <a:srgbClr val="C0C0C0"/>
                </a:outerShdw>
              </a:effectLst>
            </a:endParaRPr>
          </a:p>
          <a:p>
            <a:r>
              <a:rPr lang="pt-BR"/>
              <a:t>Ron encontrou fragmentos de cerâmicas e moedas dentro da </a:t>
            </a:r>
          </a:p>
          <a:p>
            <a:r>
              <a:rPr lang="pt-BR"/>
              <a:t>cisterna, que datavam do tempo dos Jebusitas.  A partir desse</a:t>
            </a:r>
          </a:p>
          <a:p>
            <a:r>
              <a:rPr lang="pt-BR"/>
              <a:t>momento eles começaram a cavar horizontalmente um túnel ao</a:t>
            </a:r>
          </a:p>
          <a:p>
            <a:r>
              <a:rPr lang="pt-BR"/>
              <a:t>longo da parede do precipício, até o local onde eles tinham ini-</a:t>
            </a:r>
          </a:p>
          <a:p>
            <a:r>
              <a:rPr lang="pt-BR"/>
              <a:t>ciado as escavações.  O propósito era achar uma entrada de </a:t>
            </a:r>
          </a:p>
          <a:p>
            <a:r>
              <a:rPr lang="pt-BR"/>
              <a:t>uma caverna ou escavar até a parte subterrânea da face do </a:t>
            </a:r>
          </a:p>
          <a:p>
            <a:r>
              <a:rPr lang="pt-BR"/>
              <a:t>precipício.  Mas o que eles encontraram foi a evidência da vio-</a:t>
            </a:r>
          </a:p>
          <a:p>
            <a:r>
              <a:rPr lang="pt-BR"/>
              <a:t>lência que era cometida ali.  Um metro acima da extremidade </a:t>
            </a:r>
          </a:p>
          <a:p>
            <a:r>
              <a:rPr lang="pt-BR"/>
              <a:t>da cisterna terminava a fundação.  Cavando diretamente um</a:t>
            </a:r>
          </a:p>
          <a:p>
            <a:r>
              <a:rPr lang="pt-BR"/>
              <a:t>metro abaixo, Ron achou várias pedras do tamanho de um pu-</a:t>
            </a:r>
          </a:p>
          <a:p>
            <a:r>
              <a:rPr lang="pt-BR"/>
              <a:t>nho, e entre elas achou também ossos  humanos,  particular-</a:t>
            </a:r>
          </a:p>
          <a:p>
            <a:r>
              <a:rPr lang="pt-BR"/>
              <a:t>mente ossos de dedo.  As muitas pedras incomuns e ossos es-</a:t>
            </a:r>
          </a:p>
          <a:p>
            <a:r>
              <a:rPr lang="pt-BR"/>
              <a:t>palhados mostraram claramente que o local não foi uma sepul-</a:t>
            </a:r>
          </a:p>
          <a:p>
            <a:r>
              <a:rPr lang="pt-BR"/>
              <a:t>tura, e concluiu que poderia ter sido o local de apedrejamento</a:t>
            </a:r>
          </a:p>
          <a:p>
            <a:r>
              <a:rPr lang="pt-BR"/>
              <a:t>descrito no livro de Atos 7:57-58, onde descreve  o  apedreja-</a:t>
            </a:r>
          </a:p>
          <a:p>
            <a:r>
              <a:rPr lang="pt-BR"/>
              <a:t>mento de Estevão.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6408351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12725" y="-74613"/>
            <a:ext cx="9002713" cy="673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O BURACO DA CRUZ</a:t>
            </a:r>
          </a:p>
          <a:p>
            <a:endParaRPr lang="pt-BR" sz="2800">
              <a:effectLst>
                <a:outerShdw blurRad="38100" dist="38100" dir="2700000" algn="tl">
                  <a:srgbClr val="C0C0C0"/>
                </a:outerShdw>
              </a:effectLst>
            </a:endParaRPr>
          </a:p>
          <a:p>
            <a:r>
              <a:rPr lang="pt-BR"/>
              <a:t>Ron continuou escavando em direção ao local inicial da esca-</a:t>
            </a:r>
          </a:p>
          <a:p>
            <a:r>
              <a:rPr lang="pt-BR"/>
              <a:t>vação quando encontrou a fundação de uma edificação antiga,</a:t>
            </a:r>
          </a:p>
          <a:p>
            <a:r>
              <a:rPr lang="pt-BR"/>
              <a:t>presa à face do precipício.  Era uma pedra lisa prolongada de </a:t>
            </a:r>
          </a:p>
          <a:p>
            <a:r>
              <a:rPr lang="pt-BR"/>
              <a:t>uma das paredes parecendo um altar.  Alguém poderia tê-la</a:t>
            </a:r>
          </a:p>
          <a:p>
            <a:r>
              <a:rPr lang="pt-BR"/>
              <a:t>usado como um “memorial”, mas para quê?  Havia pouco espa-</a:t>
            </a:r>
          </a:p>
          <a:p>
            <a:r>
              <a:rPr lang="pt-BR"/>
              <a:t>ço na frente da pedra horizontal e Ron notara que estava  co-</a:t>
            </a:r>
          </a:p>
          <a:p>
            <a:r>
              <a:rPr lang="pt-BR"/>
              <a:t>berta com calcário.  Era tão incomum e tão simétrica que cer-</a:t>
            </a:r>
          </a:p>
          <a:p>
            <a:r>
              <a:rPr lang="pt-BR"/>
              <a:t>tamente fora cortada pelo homem e Ron a inspecionou mais </a:t>
            </a:r>
          </a:p>
          <a:p>
            <a:r>
              <a:rPr lang="pt-BR"/>
              <a:t>intimamente.  Erguendo-a ficou surpreso ao descobrir que  es-</a:t>
            </a:r>
          </a:p>
          <a:p>
            <a:r>
              <a:rPr lang="pt-BR"/>
              <a:t>tava cobrindo um buraco quadrado cinzelado na base da pedra.</a:t>
            </a:r>
          </a:p>
          <a:p>
            <a:r>
              <a:rPr lang="pt-BR"/>
              <a:t>O lugar parecia ter estado intacto por vários anos e havia mui-</a:t>
            </a:r>
          </a:p>
          <a:p>
            <a:r>
              <a:rPr lang="pt-BR"/>
              <a:t>ta sujeira e escombros ao redor que escondiam o buraco.  Ao</a:t>
            </a:r>
          </a:p>
          <a:p>
            <a:r>
              <a:rPr lang="pt-BR"/>
              <a:t>remover tudo isso, viu uma rachadura no chão saindo daquele</a:t>
            </a:r>
          </a:p>
          <a:p>
            <a:r>
              <a:rPr lang="pt-BR"/>
              <a:t>buraco.  Era uma plataforma, como uma borda, estendida dois</a:t>
            </a:r>
          </a:p>
          <a:p>
            <a:r>
              <a:rPr lang="pt-BR"/>
              <a:t>metros e meio na frente da face do precipício e era nesta  bor-</a:t>
            </a:r>
          </a:p>
          <a:p>
            <a:r>
              <a:rPr lang="pt-BR"/>
              <a:t>da que o buraco quadrado fora cinzelado.   Na área da frente</a:t>
            </a:r>
          </a:p>
          <a:p>
            <a:r>
              <a:rPr lang="pt-BR"/>
              <a:t>da borda ele achou outros três furos quadrados cinzelados no</a:t>
            </a:r>
          </a:p>
          <a:p>
            <a:r>
              <a:rPr lang="pt-BR"/>
              <a:t>chão de pedra da mesma maneira como o primeiro.  Os lados</a:t>
            </a:r>
          </a:p>
          <a:p>
            <a:r>
              <a:rPr lang="pt-BR"/>
              <a:t>dos buracos tinham aproximadamente 30 a 33 centímetros.</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7445698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36525" y="96838"/>
            <a:ext cx="908050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As medidas de Ron mostraram que o primeiro buraco com a ra-</a:t>
            </a:r>
          </a:p>
          <a:p>
            <a:r>
              <a:rPr lang="pt-BR"/>
              <a:t>chadura localizava-se 4,2 metros diretamente abaixo dos três</a:t>
            </a:r>
          </a:p>
          <a:p>
            <a:r>
              <a:rPr lang="pt-BR"/>
              <a:t>nichos. A sua teoria de que estes nichos poderiam ter sido usa-</a:t>
            </a:r>
          </a:p>
          <a:p>
            <a:r>
              <a:rPr lang="pt-BR"/>
              <a:t>do para sustentar placas que descreviam a natureza do crime</a:t>
            </a:r>
          </a:p>
          <a:p>
            <a:r>
              <a:rPr lang="pt-BR"/>
              <a:t>era agora confirmado pela localização dos buracos.  Eram  ni-</a:t>
            </a:r>
          </a:p>
          <a:p>
            <a:r>
              <a:rPr lang="pt-BR"/>
              <a:t>tidamente buracos de cruz.  As circunstâncias que levaram</a:t>
            </a:r>
          </a:p>
          <a:p>
            <a:r>
              <a:rPr lang="pt-BR"/>
              <a:t>Ron a começar cavando ali e a sua confiança de que Deus esta-</a:t>
            </a:r>
          </a:p>
          <a:p>
            <a:r>
              <a:rPr lang="pt-BR"/>
              <a:t>va lhe dando uma direção, o fez crer que o primeiro buraco com</a:t>
            </a:r>
          </a:p>
          <a:p>
            <a:r>
              <a:rPr lang="pt-BR"/>
              <a:t>a rachadura poderia muito bem ter fixado a cruz de Cristo.</a:t>
            </a:r>
          </a:p>
          <a:p>
            <a:r>
              <a:rPr lang="pt-BR"/>
              <a:t>Mas não foi só isso que o levou a esta conclusão.  A fundação</a:t>
            </a:r>
          </a:p>
          <a:p>
            <a:r>
              <a:rPr lang="pt-BR"/>
              <a:t>da estrutura indicava que a área inteira havia sido coberta em </a:t>
            </a:r>
          </a:p>
          <a:p>
            <a:r>
              <a:rPr lang="pt-BR"/>
              <a:t>um certo tempo.  Poderiam cristãos terem erguido uma edifica-</a:t>
            </a:r>
          </a:p>
          <a:p>
            <a:r>
              <a:rPr lang="pt-BR"/>
              <a:t>ção ali em memória do que havia acontecido?  O modo com que</a:t>
            </a:r>
          </a:p>
          <a:p>
            <a:r>
              <a:rPr lang="pt-BR"/>
              <a:t>a estrutura foi construída ao redor do buraco e alguém ter colo-</a:t>
            </a:r>
          </a:p>
          <a:p>
            <a:r>
              <a:rPr lang="pt-BR"/>
              <a:t>cado uma pedra em cima do buraco quadrado, fortalecia a sua</a:t>
            </a:r>
          </a:p>
          <a:p>
            <a:r>
              <a:rPr lang="pt-BR"/>
              <a:t>convicção de que aquele era o buraco que de fato fixou a cruz</a:t>
            </a:r>
          </a:p>
          <a:p>
            <a:r>
              <a:rPr lang="pt-BR"/>
              <a:t>de Jesus. A rachadura do buraco da cruz era típica de um terre-</a:t>
            </a:r>
          </a:p>
          <a:p>
            <a:r>
              <a:rPr lang="pt-BR"/>
              <a:t>moto.  Não haviam marcas que caracterizasse o uso de martelo</a:t>
            </a:r>
          </a:p>
          <a:p>
            <a:r>
              <a:rPr lang="pt-BR"/>
              <a:t>ou cinzela, então tinha que ter sido natural. Mateus afirmou que</a:t>
            </a:r>
          </a:p>
          <a:p>
            <a:r>
              <a:rPr lang="pt-BR"/>
              <a:t>houve um terremoto quando Jesus estava na cruz: “...a terra</a:t>
            </a:r>
          </a:p>
          <a:p>
            <a:r>
              <a:rPr lang="pt-BR"/>
              <a:t>tremeu, fenderam-se as rochas;” (Mateus 27:51). O buraco tinha</a:t>
            </a:r>
          </a:p>
          <a:p>
            <a:r>
              <a:rPr lang="pt-BR"/>
              <a:t>uma profundidade de 59 cm.  A rachadura do buraco era ainda</a:t>
            </a:r>
          </a:p>
        </p:txBody>
      </p:sp>
    </p:spTree>
    <p:extLst>
      <p:ext uri="{BB962C8B-B14F-4D97-AF65-F5344CB8AC3E}">
        <p14:creationId xmlns:p14="http://schemas.microsoft.com/office/powerpoint/2010/main" val="317792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12725" y="20638"/>
            <a:ext cx="8801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mais profunda, mas naquele momento Ron ainda não havia</a:t>
            </a:r>
          </a:p>
          <a:p>
            <a:r>
              <a:rPr lang="pt-BR"/>
              <a:t>medido a sua profundidade.  Após um ano ele descobriu que</a:t>
            </a:r>
          </a:p>
          <a:p>
            <a:r>
              <a:rPr lang="pt-BR"/>
              <a:t>a fenda tinha aproximadamente 6 metros abaixo do chão, ou  </a:t>
            </a:r>
          </a:p>
          <a:p>
            <a:r>
              <a:rPr lang="pt-BR"/>
              <a:t>seja, 6 metros de descida.  </a:t>
            </a:r>
          </a:p>
        </p:txBody>
      </p:sp>
      <p:pic>
        <p:nvPicPr>
          <p:cNvPr id="40963" name="Picture 3" descr="fe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1828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urac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516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12725" y="96838"/>
            <a:ext cx="807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HÁ DIVERSAS FENDAS DE TERREMOTO NO CALVÁRIO</a:t>
            </a:r>
          </a:p>
        </p:txBody>
      </p:sp>
      <p:pic>
        <p:nvPicPr>
          <p:cNvPr id="43011" name="Picture 3" descr="calvari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239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11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65125" y="1588"/>
            <a:ext cx="67691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endParaRPr lang="pt-BR" sz="2800">
              <a:effectLst>
                <a:outerShdw blurRad="38100" dist="38100" dir="2700000" algn="tl">
                  <a:srgbClr val="C0C0C0"/>
                </a:outerShdw>
              </a:effectLst>
            </a:endParaRPr>
          </a:p>
          <a:p>
            <a:endParaRPr lang="pt-BR" sz="2800">
              <a:effectLst>
                <a:outerShdw blurRad="38100" dist="38100" dir="2700000" algn="tl">
                  <a:srgbClr val="C0C0C0"/>
                </a:outerShdw>
              </a:effectLst>
            </a:endParaRPr>
          </a:p>
          <a:p>
            <a:r>
              <a:rPr lang="pt-BR" sz="2800">
                <a:effectLst>
                  <a:outerShdw blurRad="38100" dist="38100" dir="2700000" algn="tl">
                    <a:srgbClr val="C0C0C0"/>
                  </a:outerShdw>
                </a:effectLst>
              </a:rPr>
              <a:t>              DATANDO A EDIFICAÇÃO</a:t>
            </a:r>
          </a:p>
          <a:p>
            <a:endParaRPr lang="pt-BR" sz="2800">
              <a:effectLst>
                <a:outerShdw blurRad="38100" dist="38100" dir="2700000" algn="tl">
                  <a:srgbClr val="C0C0C0"/>
                </a:outerShdw>
              </a:effectLst>
            </a:endParaRPr>
          </a:p>
          <a:p>
            <a:endParaRPr lang="pt-BR" sz="2800">
              <a:effectLst>
                <a:outerShdw blurRad="38100" dist="38100" dir="2700000" algn="tl">
                  <a:srgbClr val="C0C0C0"/>
                </a:outerShdw>
              </a:effectLst>
            </a:endParaRPr>
          </a:p>
        </p:txBody>
      </p:sp>
      <p:sp>
        <p:nvSpPr>
          <p:cNvPr id="44035" name="Text Box 3"/>
          <p:cNvSpPr txBox="1">
            <a:spLocks noChangeArrowheads="1"/>
          </p:cNvSpPr>
          <p:nvPr/>
        </p:nvSpPr>
        <p:spPr bwMode="auto">
          <a:xfrm>
            <a:off x="136525" y="458788"/>
            <a:ext cx="9023350" cy="448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800">
              <a:effectLst>
                <a:outerShdw blurRad="38100" dist="38100" dir="2700000" algn="tl">
                  <a:srgbClr val="C0C0C0"/>
                </a:outerShdw>
              </a:effectLst>
            </a:endParaRPr>
          </a:p>
          <a:p>
            <a:endParaRPr lang="pt-BR"/>
          </a:p>
          <a:p>
            <a:endParaRPr lang="pt-BR"/>
          </a:p>
          <a:p>
            <a:endParaRPr lang="pt-BR"/>
          </a:p>
          <a:p>
            <a:endParaRPr lang="pt-BR"/>
          </a:p>
          <a:p>
            <a:endParaRPr lang="pt-BR"/>
          </a:p>
          <a:p>
            <a:r>
              <a:rPr lang="pt-BR"/>
              <a:t>Ron e sua equipe acharam moedas que possibilitavam datar a</a:t>
            </a:r>
          </a:p>
          <a:p>
            <a:r>
              <a:rPr lang="pt-BR"/>
              <a:t>edificação. Uma das moedas tinha a inscrição de Tibério, impe-</a:t>
            </a:r>
          </a:p>
          <a:p>
            <a:r>
              <a:rPr lang="pt-BR"/>
              <a:t>rador que governou Roma entre os anos 14 e 37 DC.  Nenhuma</a:t>
            </a:r>
          </a:p>
          <a:p>
            <a:r>
              <a:rPr lang="pt-BR"/>
              <a:t>moeda de datas anteriores foi achada, mas haviam outras que </a:t>
            </a:r>
          </a:p>
          <a:p>
            <a:r>
              <a:rPr lang="pt-BR"/>
              <a:t>datavam do ano 135 DC.  A partir destas evidências, Ron calcu-</a:t>
            </a:r>
          </a:p>
          <a:p>
            <a:r>
              <a:rPr lang="pt-BR"/>
              <a:t>lou que a edificação foi erguida entre o tempo da crucificação </a:t>
            </a:r>
          </a:p>
          <a:p>
            <a:r>
              <a:rPr lang="pt-BR"/>
              <a:t>e o ano 135 DC.  O lugar foi construído provavelmente depois </a:t>
            </a:r>
          </a:p>
          <a:p>
            <a:r>
              <a:rPr lang="pt-BR"/>
              <a:t>que o General Tito destruiu Jerusalém em 70 DC.</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3758644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88925" y="1588"/>
            <a:ext cx="8939213"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 LÁPIDE</a:t>
            </a:r>
          </a:p>
          <a:p>
            <a:endParaRPr lang="pt-BR" sz="2800">
              <a:effectLst>
                <a:outerShdw blurRad="38100" dist="38100" dir="2700000" algn="tl">
                  <a:srgbClr val="C0C0C0"/>
                </a:outerShdw>
              </a:effectLst>
            </a:endParaRPr>
          </a:p>
          <a:p>
            <a:r>
              <a:rPr lang="pt-BR"/>
              <a:t>A construção era muito simples.  Por trás da parede traseira</a:t>
            </a:r>
          </a:p>
          <a:p>
            <a:r>
              <a:rPr lang="pt-BR"/>
              <a:t>estavam duas paredes externas perpendiculares.  Como eles</a:t>
            </a:r>
          </a:p>
          <a:p>
            <a:r>
              <a:rPr lang="pt-BR"/>
              <a:t>continuaram cavando na procura da outra parede, acharam </a:t>
            </a:r>
          </a:p>
          <a:p>
            <a:r>
              <a:rPr lang="pt-BR"/>
              <a:t>uma pedra cortada de quase 60 cm de espessura. A maior par-</a:t>
            </a:r>
          </a:p>
          <a:p>
            <a:r>
              <a:rPr lang="pt-BR"/>
              <a:t>te estava coberta por terra e escombros, mas uma seção  ex-</a:t>
            </a:r>
          </a:p>
          <a:p>
            <a:r>
              <a:rPr lang="pt-BR"/>
              <a:t>posta apresentou-se arredondada, como um tampo de mesa</a:t>
            </a:r>
          </a:p>
          <a:p>
            <a:r>
              <a:rPr lang="pt-BR"/>
              <a:t>redonda. Como era enorme não tentaram descobri-la. Ron pen-</a:t>
            </a:r>
          </a:p>
          <a:p>
            <a:r>
              <a:rPr lang="pt-BR"/>
              <a:t>sou se esta seria a pedra que José de Arimatéia rolou para fe-</a:t>
            </a:r>
          </a:p>
          <a:p>
            <a:r>
              <a:rPr lang="pt-BR"/>
              <a:t>char a tumba de Jesus (Mateus 27:59-60).  A maior lápide en-</a:t>
            </a:r>
          </a:p>
          <a:p>
            <a:r>
              <a:rPr lang="pt-BR"/>
              <a:t>contrada por ele tinha 1,7 metros de diâmetro, mas esta arre-</a:t>
            </a:r>
          </a:p>
          <a:p>
            <a:r>
              <a:rPr lang="pt-BR"/>
              <a:t>dondada era muito maior.  Depois de alguns anos que ele des-</a:t>
            </a:r>
          </a:p>
          <a:p>
            <a:r>
              <a:rPr lang="pt-BR"/>
              <a:t>cobriu, pela ajuda de um radar, que a pedra tinha um diâmetro </a:t>
            </a:r>
          </a:p>
          <a:p>
            <a:r>
              <a:rPr lang="pt-BR"/>
              <a:t>de um pouco mais de 4 metros.  Como a pedra redonda foi pos-</a:t>
            </a:r>
          </a:p>
          <a:p>
            <a:r>
              <a:rPr lang="pt-BR"/>
              <a:t>ta dentro da antiga estrutura, era provável que os cristãos que</a:t>
            </a:r>
          </a:p>
          <a:p>
            <a:r>
              <a:rPr lang="pt-BR"/>
              <a:t>fizeram este memorial, tinham incorporado outros objetos re-</a:t>
            </a:r>
          </a:p>
          <a:p>
            <a:r>
              <a:rPr lang="pt-BR"/>
              <a:t>lativo a Jesus, como parte da construção.  Isto explicaria por</a:t>
            </a:r>
          </a:p>
          <a:p>
            <a:r>
              <a:rPr lang="pt-BR"/>
              <a:t>que a pedra havia sido levada para longe da tumba sendo co-</a:t>
            </a:r>
          </a:p>
          <a:p>
            <a:r>
              <a:rPr lang="pt-BR"/>
              <a:t>locada próxima dos buracos das cruzes.</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53220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raft_lens4095382module27805802photo_1240170113joseph_stone_EVIDENCE_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57188"/>
            <a:ext cx="48625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5500688" y="785813"/>
            <a:ext cx="34290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400"/>
              <a:t>Esta pedra foi encontrada em 1890 por Charles Wilbour. Ele descobriu esta pedra na ilha de Sehel no Nilo, Egito, contando uma história de José, também chamado de Imhotep. Aqui é a inscrição da Pedra Sehel.</a:t>
            </a:r>
            <a:br>
              <a:rPr lang="pt-PT" sz="2400"/>
            </a:br>
            <a:r>
              <a:rPr lang="pt-PT" sz="2400"/>
              <a:t>Esta foto é de domínio público pelo seu autor</a:t>
            </a:r>
            <a:r>
              <a:rPr lang="pt-BR" sz="2400"/>
              <a:t>.</a:t>
            </a:r>
          </a:p>
        </p:txBody>
      </p:sp>
      <p:sp>
        <p:nvSpPr>
          <p:cNvPr id="15364" name="TextBox 3"/>
          <p:cNvSpPr txBox="1">
            <a:spLocks noChangeArrowheads="1"/>
          </p:cNvSpPr>
          <p:nvPr/>
        </p:nvSpPr>
        <p:spPr bwMode="auto">
          <a:xfrm>
            <a:off x="8501063"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14</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ru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199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36525" y="20638"/>
            <a:ext cx="8096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PORTA DA TUMBA E O CHÃO ONDE ROLAVA A PEDRA</a:t>
            </a:r>
          </a:p>
        </p:txBody>
      </p:sp>
      <p:pic>
        <p:nvPicPr>
          <p:cNvPr id="47107" name="Picture 3" descr="tumb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391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648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0"/>
            <a:ext cx="9085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A PEDRA CIRCULAR ROLAVA ATÉ TAMPAR A PORTA DA TUMBA</a:t>
            </a:r>
          </a:p>
        </p:txBody>
      </p:sp>
      <p:pic>
        <p:nvPicPr>
          <p:cNvPr id="48131" name="Picture 3" descr="tum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077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0698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92075" y="20638"/>
            <a:ext cx="8689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SIMULAÇÃO DE COMO A PEDRA SERIA USADA NA ÉPOCA</a:t>
            </a:r>
          </a:p>
        </p:txBody>
      </p:sp>
      <p:pic>
        <p:nvPicPr>
          <p:cNvPr id="49156" name="Picture 4" descr="tumb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382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861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42875" y="0"/>
            <a:ext cx="9064625" cy="746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UM GRANDE SISTEMA DE CAVERNAS</a:t>
            </a:r>
          </a:p>
          <a:p>
            <a:endParaRPr lang="pt-BR" sz="2800">
              <a:effectLst>
                <a:outerShdw blurRad="38100" dist="38100" dir="2700000" algn="tl">
                  <a:srgbClr val="C0C0C0"/>
                </a:outerShdw>
              </a:effectLst>
            </a:endParaRPr>
          </a:p>
          <a:p>
            <a:r>
              <a:rPr lang="pt-BR"/>
              <a:t>Quase dois anos haviam se passado desde que Ron e seus dois</a:t>
            </a:r>
          </a:p>
          <a:p>
            <a:r>
              <a:rPr lang="pt-BR"/>
              <a:t>filhos começaram a escavar, e ainda não tinham achado  qual-</a:t>
            </a:r>
          </a:p>
          <a:p>
            <a:r>
              <a:rPr lang="pt-BR"/>
              <a:t>quer sistema de caverna ou túneis escondidos.  Embora Ron ti-</a:t>
            </a:r>
          </a:p>
          <a:p>
            <a:r>
              <a:rPr lang="pt-BR"/>
              <a:t>vesse achado vários artefatos de grande significância,  não</a:t>
            </a:r>
          </a:p>
          <a:p>
            <a:r>
              <a:rPr lang="pt-BR"/>
              <a:t>era exatamente o que estava procurando: a Arca da Aliança. </a:t>
            </a:r>
          </a:p>
          <a:p>
            <a:r>
              <a:rPr lang="pt-BR"/>
              <a:t>O trabalho estava parado, havia gastos e tinha que continuar</a:t>
            </a:r>
          </a:p>
          <a:p>
            <a:r>
              <a:rPr lang="pt-BR"/>
              <a:t>com a escavação.  Ron relata:</a:t>
            </a:r>
          </a:p>
          <a:p>
            <a:r>
              <a:rPr lang="pt-BR"/>
              <a:t>“Sabia que havia cavernas porque mel de abelhas estava sain-</a:t>
            </a:r>
          </a:p>
          <a:p>
            <a:r>
              <a:rPr lang="pt-BR"/>
              <a:t>do das rachaduras, e elas voando para dentro.  Assim seus ni-</a:t>
            </a:r>
          </a:p>
          <a:p>
            <a:r>
              <a:rPr lang="pt-BR"/>
              <a:t>nhos estariam lá.  De qualquer modo, meu filho mais jovem </a:t>
            </a:r>
          </a:p>
          <a:p>
            <a:r>
              <a:rPr lang="pt-BR"/>
              <a:t>disse: ‘Papai, você orou por isto?’, respondi, ‘Sim.  Eu deveria</a:t>
            </a:r>
          </a:p>
          <a:p>
            <a:r>
              <a:rPr lang="pt-BR"/>
              <a:t>ter orado com meus filhos.’   Nós olhamos para trás e vimos</a:t>
            </a:r>
          </a:p>
          <a:p>
            <a:r>
              <a:rPr lang="pt-BR"/>
              <a:t>erros que cometemos, mas ele questionou: ‘Oramos à noite e</a:t>
            </a:r>
          </a:p>
          <a:p>
            <a:r>
              <a:rPr lang="pt-BR"/>
              <a:t>pela manhã, mas deveria ter pedido direito.’ De qualquer manei-</a:t>
            </a:r>
          </a:p>
          <a:p>
            <a:r>
              <a:rPr lang="pt-BR"/>
              <a:t>ra, ele disse: ‘Você orou por isto?’, e respondi, ‘Sim’.  Ele disse:</a:t>
            </a:r>
          </a:p>
          <a:p>
            <a:r>
              <a:rPr lang="pt-BR"/>
              <a:t>‘Você indicaria o que é melhor se fazer?’  Disse-lhe, ‘Sim, eu su-</a:t>
            </a:r>
          </a:p>
          <a:p>
            <a:r>
              <a:rPr lang="pt-BR"/>
              <a:t>ponho ter que penetrar direto naquele precipício’.  E ele disse:</a:t>
            </a:r>
          </a:p>
          <a:p>
            <a:r>
              <a:rPr lang="pt-BR"/>
              <a:t>‘Bem, façamos isto’.  E eu disse, ‘De modo algum!  Isso é estu-</a:t>
            </a:r>
          </a:p>
          <a:p>
            <a:r>
              <a:rPr lang="pt-BR"/>
              <a:t>pidez!  Eu não vou fazer isso’.  Assim trabalhamos durante três</a:t>
            </a:r>
          </a:p>
          <a:p>
            <a:r>
              <a:rPr lang="pt-BR"/>
              <a:t>  </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1165222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12725" y="20638"/>
            <a:ext cx="89963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ou quatro dias a mais e estávamos para partir no dia seguinte.</a:t>
            </a:r>
          </a:p>
          <a:p>
            <a:r>
              <a:rPr lang="pt-BR"/>
              <a:t>Meu filho mais velho estava triste comigo e estávamos passan-</a:t>
            </a:r>
          </a:p>
          <a:p>
            <a:r>
              <a:rPr lang="pt-BR"/>
              <a:t>do as ferramentas para meu filho mais novo guardá-las,  e o</a:t>
            </a:r>
          </a:p>
          <a:p>
            <a:r>
              <a:rPr lang="pt-BR"/>
              <a:t>mais velho, que é uma pessoa bastante calada, disse-me:</a:t>
            </a:r>
          </a:p>
          <a:p>
            <a:r>
              <a:rPr lang="pt-BR"/>
              <a:t>‘Papai, você orou sobre isto?’, respondi ‘Certamente, eu orei’.</a:t>
            </a:r>
          </a:p>
          <a:p>
            <a:r>
              <a:rPr lang="pt-BR"/>
              <a:t>Ele disse: ‘Bem?’ eu disse, ‘Fui orientado para quebrar naquele</a:t>
            </a:r>
          </a:p>
          <a:p>
            <a:r>
              <a:rPr lang="pt-BR"/>
              <a:t>precipício mesmo’.  E ele disse, ‘Bem, façamos!’  E eu disse,</a:t>
            </a:r>
          </a:p>
          <a:p>
            <a:r>
              <a:rPr lang="pt-BR"/>
              <a:t>‘Não!  Isso é estupidez!  Eu não bateria minha cabeça contra</a:t>
            </a:r>
          </a:p>
          <a:p>
            <a:r>
              <a:rPr lang="pt-BR"/>
              <a:t>um precipício!’  Ele disse, ‘Bem, papai, perdoe-me por falar</a:t>
            </a:r>
          </a:p>
          <a:p>
            <a:r>
              <a:rPr lang="pt-BR"/>
              <a:t>assim, mas eu o vi fazer coisas mais estúpidas!’  Eu disse, ‘Ok..</a:t>
            </a:r>
          </a:p>
          <a:p>
            <a:r>
              <a:rPr lang="pt-BR"/>
              <a:t>Diga para Ronny devolver as ferramentas...’. </a:t>
            </a:r>
          </a:p>
        </p:txBody>
      </p:sp>
      <p:pic>
        <p:nvPicPr>
          <p:cNvPr id="51203" name="Picture 3" descr="passtab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6324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64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s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4278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36525" y="20638"/>
            <a:ext cx="9094788"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r>
              <a:rPr lang="pt-BR"/>
              <a:t>Agora se você olhar cuidadosamente verá uma rachadura aqui</a:t>
            </a:r>
          </a:p>
          <a:p>
            <a:r>
              <a:rPr lang="pt-BR"/>
              <a:t>mesmo.  Não é muito mas é uma linha de falha daquela rocha.  </a:t>
            </a:r>
          </a:p>
          <a:p>
            <a:r>
              <a:rPr lang="pt-BR"/>
              <a:t>Assim nos movemos uns 46 cm para este lado, levamos nossos</a:t>
            </a:r>
          </a:p>
          <a:p>
            <a:r>
              <a:rPr lang="pt-BR"/>
              <a:t>martelos e cinzéis e começamos marcando a rocha para cima </a:t>
            </a:r>
          </a:p>
          <a:p>
            <a:r>
              <a:rPr lang="pt-BR"/>
              <a:t>e para baixo, e para cima e para baixo.  Finalmente um grande </a:t>
            </a:r>
          </a:p>
          <a:p>
            <a:r>
              <a:rPr lang="pt-BR"/>
              <a:t>pedaço grosso estourou para fora.  Nós o empurramos para o </a:t>
            </a:r>
          </a:p>
          <a:p>
            <a:r>
              <a:rPr lang="pt-BR"/>
              <a:t>lado e olhamos o fundo.  Havia um pequeno buraco escuro so-</a:t>
            </a:r>
          </a:p>
          <a:p>
            <a:r>
              <a:rPr lang="pt-BR"/>
              <a:t>bre aquele pedaço retirado.  Não vi nada prometedor.  Pedi ao </a:t>
            </a:r>
          </a:p>
          <a:p>
            <a:r>
              <a:rPr lang="pt-BR"/>
              <a:t>meu filho a lanterna, e sentamos onde eles poderiam ver.  Dava</a:t>
            </a:r>
          </a:p>
          <a:p>
            <a:r>
              <a:rPr lang="pt-BR"/>
              <a:t>em um túnel.  Assim coloquei a lanterna naquele buraco e havia</a:t>
            </a:r>
          </a:p>
          <a:p>
            <a:r>
              <a:rPr lang="pt-BR"/>
              <a:t>uma grande câmara de caverna.  Não nos levou muito tempo </a:t>
            </a:r>
          </a:p>
          <a:p>
            <a:r>
              <a:rPr lang="pt-BR"/>
              <a:t>para aumentar o buraco o bastante para poder entrar.  Pensei </a:t>
            </a:r>
          </a:p>
          <a:p>
            <a:r>
              <a:rPr lang="pt-BR"/>
              <a:t>que a Arca da Aliança estivesse ali mesma. Não estava... Assim</a:t>
            </a:r>
          </a:p>
          <a:p>
            <a:r>
              <a:rPr lang="pt-BR"/>
              <a:t>como tivemos que partir na manhã seguinte, tampamos aquele</a:t>
            </a:r>
          </a:p>
          <a:p>
            <a:r>
              <a:rPr lang="pt-BR"/>
              <a:t>buraco.  Voltando para o nível do solo, fechamos o buraco. Com</a:t>
            </a:r>
          </a:p>
          <a:p>
            <a:r>
              <a:rPr lang="pt-BR"/>
              <a:t>tudo estando arrumado ninguém poderia saber onde havíamos</a:t>
            </a:r>
          </a:p>
          <a:p>
            <a:r>
              <a:rPr lang="pt-BR"/>
              <a:t>estado.  Eu tive que ir para casa, trabalhar e economizar mais</a:t>
            </a:r>
          </a:p>
          <a:p>
            <a:r>
              <a:rPr lang="pt-BR"/>
              <a:t>um pouco e retornar...” (Ron Wyatt, Zedekiah’s Cave, Dezembro</a:t>
            </a:r>
          </a:p>
          <a:p>
            <a:r>
              <a:rPr lang="pt-BR"/>
              <a:t>de 1997). </a:t>
            </a:r>
          </a:p>
        </p:txBody>
      </p:sp>
    </p:spTree>
    <p:extLst>
      <p:ext uri="{BB962C8B-B14F-4D97-AF65-F5344CB8AC3E}">
        <p14:creationId xmlns:p14="http://schemas.microsoft.com/office/powerpoint/2010/main" val="40469383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2725" y="-74613"/>
            <a:ext cx="9012238" cy="673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 CHOCANTE DESCOBERTA</a:t>
            </a:r>
          </a:p>
          <a:p>
            <a:endParaRPr lang="pt-BR" sz="2800">
              <a:effectLst>
                <a:outerShdw blurRad="38100" dist="38100" dir="2700000" algn="tl">
                  <a:srgbClr val="C0C0C0"/>
                </a:outerShdw>
              </a:effectLst>
            </a:endParaRPr>
          </a:p>
          <a:p>
            <a:r>
              <a:rPr lang="pt-BR"/>
              <a:t>Na viagem seguinte, descobriram que esta caverna conduzia a </a:t>
            </a:r>
          </a:p>
          <a:p>
            <a:r>
              <a:rPr lang="pt-BR"/>
              <a:t>um outro sistema de cavernas e túneis muito maior. Nem todos</a:t>
            </a:r>
          </a:p>
          <a:p>
            <a:r>
              <a:rPr lang="pt-BR"/>
              <a:t>os túneis eram conectados um ao outro, e gastaram várias ho-</a:t>
            </a:r>
          </a:p>
          <a:p>
            <a:r>
              <a:rPr lang="pt-BR"/>
              <a:t>ras cinzelando paredes de pedra encontrando mais túneis e ca-</a:t>
            </a:r>
          </a:p>
          <a:p>
            <a:r>
              <a:rPr lang="pt-BR"/>
              <a:t>vernas.  Este sistema de caverna parecia completamente inta-</a:t>
            </a:r>
          </a:p>
          <a:p>
            <a:r>
              <a:rPr lang="pt-BR"/>
              <a:t>cto de mãos humanas. Era dezembro de 1981, o inverno estava</a:t>
            </a:r>
          </a:p>
          <a:p>
            <a:r>
              <a:rPr lang="pt-BR"/>
              <a:t>frio em Jerusalém, e Ron e seus dois filhos ficaram doentes.</a:t>
            </a:r>
          </a:p>
          <a:p>
            <a:r>
              <a:rPr lang="pt-BR"/>
              <a:t>Ele estava profundamente confiante que Deus o permitiria </a:t>
            </a:r>
          </a:p>
          <a:p>
            <a:r>
              <a:rPr lang="pt-BR"/>
              <a:t>achar a Arca naquela viagem. Ele havia recebido várias respos-</a:t>
            </a:r>
          </a:p>
          <a:p>
            <a:r>
              <a:rPr lang="pt-BR"/>
              <a:t>tas para a oração que o levava a esta conclusão, mas agora </a:t>
            </a:r>
          </a:p>
          <a:p>
            <a:r>
              <a:rPr lang="pt-BR"/>
              <a:t>por causa da doença, começaram a desanimar.  Ron relata:</a:t>
            </a:r>
          </a:p>
          <a:p>
            <a:endParaRPr lang="pt-BR"/>
          </a:p>
          <a:p>
            <a:r>
              <a:rPr lang="pt-BR"/>
              <a:t>“Meu dois filhos tinham ficado muito doentes em 1982.  Eu en-</a:t>
            </a:r>
          </a:p>
          <a:p>
            <a:r>
              <a:rPr lang="pt-BR"/>
              <a:t>viei um deles para casa na véspera de Natal, e o outro na vés-</a:t>
            </a:r>
          </a:p>
          <a:p>
            <a:r>
              <a:rPr lang="pt-BR"/>
              <a:t>pera do ano novo.  Eu devia 300 dólares ao hotel, e não tinha</a:t>
            </a:r>
          </a:p>
          <a:p>
            <a:r>
              <a:rPr lang="pt-BR"/>
              <a:t>dinheiro para nada.  Havia um árabe que nos deixou comer em</a:t>
            </a:r>
          </a:p>
          <a:p>
            <a:r>
              <a:rPr lang="pt-BR"/>
              <a:t>seu restaurante.  Aquela gente é humilhante para mim.  Havia</a:t>
            </a:r>
          </a:p>
          <a:p>
            <a:r>
              <a:rPr lang="pt-BR"/>
              <a:t>coisas com as quais não me sentia confortável, e estava expe-</a:t>
            </a:r>
          </a:p>
          <a:p>
            <a:r>
              <a:rPr lang="pt-BR"/>
              <a:t>rimentando várias delas naquela viagem.</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36906145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36525" y="96838"/>
            <a:ext cx="910113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Eu decidi que iria achar a Arca da Aliança ou morrer no buraco.</a:t>
            </a:r>
          </a:p>
          <a:p>
            <a:r>
              <a:rPr lang="pt-BR"/>
              <a:t>Isso podia parecer um pouco melodramático, mas estava humi-</a:t>
            </a:r>
          </a:p>
          <a:p>
            <a:r>
              <a:rPr lang="pt-BR"/>
              <a:t>lhado.  Não podia pagar a conta do hotel, estando bastante </a:t>
            </a:r>
          </a:p>
          <a:p>
            <a:r>
              <a:rPr lang="pt-BR"/>
              <a:t>‘morto’ numa situação como aquela...</a:t>
            </a:r>
          </a:p>
          <a:p>
            <a:r>
              <a:rPr lang="pt-BR"/>
              <a:t>De qualquer maneira, o pequeno árabe que estava nos deixando</a:t>
            </a:r>
          </a:p>
          <a:p>
            <a:r>
              <a:rPr lang="pt-BR"/>
              <a:t>comer no restaurante, era um homem adulto mas tinha  aproxi-</a:t>
            </a:r>
          </a:p>
          <a:p>
            <a:r>
              <a:rPr lang="pt-BR"/>
              <a:t>madamente esta altura (disse apontando à altura do seu tórax).</a:t>
            </a:r>
          </a:p>
          <a:p>
            <a:r>
              <a:rPr lang="pt-BR"/>
              <a:t>Então, para nós, ele passaria pelo sistema de caverna, rasteja-</a:t>
            </a:r>
          </a:p>
          <a:p>
            <a:r>
              <a:rPr lang="pt-BR"/>
              <a:t>ria nas câmaras e lhe daríamos uma lanterna, e ele iluminaria </a:t>
            </a:r>
          </a:p>
          <a:p>
            <a:r>
              <a:rPr lang="pt-BR"/>
              <a:t>ao redor e espiaria para ver se parecia haver alguma coisa lá. </a:t>
            </a:r>
          </a:p>
          <a:p>
            <a:r>
              <a:rPr lang="pt-BR"/>
              <a:t>E assim nós o fizemos repetidas vezes e chegamos a um outro</a:t>
            </a:r>
          </a:p>
          <a:p>
            <a:r>
              <a:rPr lang="pt-BR"/>
              <a:t>buraco.  Eu lhes digo que não acreditariam por onde havíamos </a:t>
            </a:r>
          </a:p>
          <a:p>
            <a:r>
              <a:rPr lang="pt-BR"/>
              <a:t>entrado naquela caverna.  Quantos de vocês alguma vez estive-</a:t>
            </a:r>
          </a:p>
          <a:p>
            <a:r>
              <a:rPr lang="pt-BR"/>
              <a:t>ram dentro de uma caverna grande com túneis e câmaras e tu-</a:t>
            </a:r>
          </a:p>
          <a:p>
            <a:r>
              <a:rPr lang="pt-BR"/>
              <a:t>do o mais?  Ok, vocês sabem o que eu estou dizendo.  Nós há</a:t>
            </a:r>
          </a:p>
          <a:p>
            <a:r>
              <a:rPr lang="pt-BR"/>
              <a:t>pouco tínhamos passado por toda parte daquele lugar, para ci-</a:t>
            </a:r>
          </a:p>
          <a:p>
            <a:r>
              <a:rPr lang="pt-BR"/>
              <a:t>ma, abaixo, níveis diferentes, e neste momento nós tínhamos</a:t>
            </a:r>
          </a:p>
          <a:p>
            <a:r>
              <a:rPr lang="pt-BR"/>
              <a:t>abaixado aproximadamente 14 metros, e então voltamos para</a:t>
            </a:r>
          </a:p>
          <a:p>
            <a:r>
              <a:rPr lang="pt-BR"/>
              <a:t>cima, e este buraco estava na parede, sobre aquele grande ao</a:t>
            </a:r>
          </a:p>
          <a:p>
            <a:r>
              <a:rPr lang="pt-BR"/>
              <a:t>redor (ele faz um círculo de aproximadamente 20 cm com as </a:t>
            </a:r>
          </a:p>
          <a:p>
            <a:r>
              <a:rPr lang="pt-BR"/>
              <a:t>mãos), e havia uma estalactite pendurada no meio disto.  Era</a:t>
            </a:r>
          </a:p>
          <a:p>
            <a:r>
              <a:rPr lang="pt-BR"/>
              <a:t>a única estalactite que tinha visto na caverna que não era</a:t>
            </a:r>
          </a:p>
        </p:txBody>
      </p:sp>
    </p:spTree>
    <p:extLst>
      <p:ext uri="{BB962C8B-B14F-4D97-AF65-F5344CB8AC3E}">
        <p14:creationId xmlns:p14="http://schemas.microsoft.com/office/powerpoint/2010/main" val="3659822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28625" y="357188"/>
            <a:ext cx="81438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t>A partir da foto acima é dito:</a:t>
            </a:r>
            <a:br>
              <a:rPr lang="pt-PT"/>
            </a:br>
            <a:r>
              <a:rPr lang="pt-PT"/>
              <a:t>Curiosamente, aqui é José, também chamado Imhotep. Imhotep significa "a voz de IM" (ou boca de IM), em egípcio antigo. Não há registro de um deus no Egito chamado "Im". Mas nos registros bíblicos, sabemos que existe um Deus cujo nome é "Eu sou".</a:t>
            </a:r>
            <a:br>
              <a:rPr lang="pt-PT"/>
            </a:br>
            <a:r>
              <a:rPr lang="pt-PT"/>
              <a:t/>
            </a:r>
            <a:br>
              <a:rPr lang="pt-PT"/>
            </a:br>
            <a:r>
              <a:rPr lang="pt-PT"/>
              <a:t>Moisés disse a Deus: "Suponhamos que eu vá para os israelitas e lhes digo: 'O Deus de vossos pais me enviou a vós', e eles me perguntem: 'Qual é seu nome?' Então o que devo dizer-lhes? </a:t>
            </a:r>
            <a:br>
              <a:rPr lang="pt-PT"/>
            </a:br>
            <a:r>
              <a:rPr lang="pt-PT"/>
              <a:t/>
            </a:r>
            <a:br>
              <a:rPr lang="pt-PT"/>
            </a:br>
            <a:r>
              <a:rPr lang="pt-PT"/>
              <a:t>Deus disse a Moisés: "EU SOU O QUE SOU. Isto é o que dirás aos israelitas: EU SOU me enviou a vós" -- Êxodo 3:13-14.</a:t>
            </a:r>
            <a:endParaRPr lang="en-US"/>
          </a:p>
          <a:p>
            <a:r>
              <a:rPr lang="pt-PT"/>
              <a:t/>
            </a:r>
            <a:br>
              <a:rPr lang="pt-PT"/>
            </a:br>
            <a:r>
              <a:rPr lang="pt-PT"/>
              <a:t>Escavações feitas na pirâmide de degraus de Djoser (ou Tumbas dos Degraus) em Sakkara, desenterrou fragmentos de uma estátua do faraó Djoser. Na parte inferior de uma estátua--os pés e base apenas--estavam inscritos os nomes de Djoser e "Imhotep, chanceler do rei do Baixo Egito, Chefe sob o rei, Administrador do Grande Palácio, Senhor hereditário, Sumo Sacerdote de Heliópolis, Imhotep, o Construtor, o escultor, que fez os vasos de pedra ... " </a:t>
            </a:r>
            <a:r>
              <a:rPr lang="en-US"/>
              <a:t/>
            </a:r>
            <a:br>
              <a:rPr lang="en-US"/>
            </a:br>
            <a:r>
              <a:rPr lang="en-US"/>
              <a:t/>
            </a:r>
            <a:br>
              <a:rPr lang="en-US"/>
            </a:br>
            <a:endParaRPr lang="en-US"/>
          </a:p>
        </p:txBody>
      </p:sp>
      <p:sp>
        <p:nvSpPr>
          <p:cNvPr id="16387" name="TextBox 2"/>
          <p:cNvSpPr txBox="1">
            <a:spLocks noChangeArrowheads="1"/>
          </p:cNvSpPr>
          <p:nvPr/>
        </p:nvSpPr>
        <p:spPr bwMode="auto">
          <a:xfrm>
            <a:off x="8501063"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15</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12725" y="96838"/>
            <a:ext cx="896778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esta pequena (ele mostra com o dedos o tamanho de cerca de</a:t>
            </a:r>
          </a:p>
          <a:p>
            <a:r>
              <a:rPr lang="pt-BR"/>
              <a:t>10 cm).  A outra era grande e eu a tenho em minha coleção de</a:t>
            </a:r>
          </a:p>
          <a:p>
            <a:r>
              <a:rPr lang="pt-BR"/>
              <a:t>objetos.</a:t>
            </a:r>
          </a:p>
          <a:p>
            <a:r>
              <a:rPr lang="pt-BR"/>
              <a:t>Assim eu a rompi, fiz um buraco grande o bastante para ele en-</a:t>
            </a:r>
          </a:p>
          <a:p>
            <a:r>
              <a:rPr lang="pt-BR"/>
              <a:t>trar, e assim foi rastejando para dentro, e lhe dei a lanterna </a:t>
            </a:r>
          </a:p>
          <a:p>
            <a:r>
              <a:rPr lang="pt-BR"/>
              <a:t>para que ele pudesse fazer o mesmo que estávamos fazendo</a:t>
            </a:r>
          </a:p>
          <a:p>
            <a:r>
              <a:rPr lang="pt-BR"/>
              <a:t>há vários dias.  Ele retornou apressadamente, os olhos dele</a:t>
            </a:r>
          </a:p>
          <a:p>
            <a:r>
              <a:rPr lang="pt-BR"/>
              <a:t>estavam tão arregalados quando olhos humanos podem ficar e</a:t>
            </a:r>
          </a:p>
          <a:p>
            <a:r>
              <a:rPr lang="pt-BR"/>
              <a:t>disse, ‘O que tem lá?  O que tem lá?  Eu não voltarei lá!’   E </a:t>
            </a:r>
          </a:p>
          <a:p>
            <a:r>
              <a:rPr lang="pt-BR"/>
              <a:t>disse-lhe, ‘Bem, o que viu?’  Ele disse, ‘Não vi nada’. Então pen-</a:t>
            </a:r>
          </a:p>
          <a:p>
            <a:r>
              <a:rPr lang="pt-BR"/>
              <a:t>sei, ‘Bem, ok.  Agora entrou em lugares mais apertados e por </a:t>
            </a:r>
          </a:p>
          <a:p>
            <a:r>
              <a:rPr lang="pt-BR"/>
              <a:t>isso havia respondido daquele jeito’.  Assim, eu peguei este</a:t>
            </a:r>
          </a:p>
          <a:p>
            <a:r>
              <a:rPr lang="pt-BR"/>
              <a:t>pequeno feixe de luz, e vocês sabem que é um lugar muito es-</a:t>
            </a:r>
          </a:p>
          <a:p>
            <a:r>
              <a:rPr lang="pt-BR"/>
              <a:t>curo aqui, e pensei, ‘Isso é um terror Divino’, vocês sabem que</a:t>
            </a:r>
          </a:p>
          <a:p>
            <a:r>
              <a:rPr lang="pt-BR"/>
              <a:t>isso é um terror sobrenatural.  Assim calculei que era aonde a</a:t>
            </a:r>
          </a:p>
          <a:p>
            <a:r>
              <a:rPr lang="pt-BR"/>
              <a:t>Arca da Aliança está, ou o caminho para chegar até ela, um ou</a:t>
            </a:r>
          </a:p>
          <a:p>
            <a:r>
              <a:rPr lang="pt-BR"/>
              <a:t>o outro.  E Deus não quer que este colega saiba onde está.  De</a:t>
            </a:r>
          </a:p>
          <a:p>
            <a:r>
              <a:rPr lang="pt-BR"/>
              <a:t>qualquer maneira, ele há pouco disse, ‘Tenho que sair daqui!’,</a:t>
            </a:r>
          </a:p>
          <a:p>
            <a:r>
              <a:rPr lang="pt-BR"/>
              <a:t>e saiu.  Aumentei o buraco o bastante para poder entrar, entrei</a:t>
            </a:r>
          </a:p>
          <a:p>
            <a:r>
              <a:rPr lang="pt-BR"/>
              <a:t>lá e, gente, estava cheio de pedras.  Maior que estas aqui.  Até</a:t>
            </a:r>
          </a:p>
          <a:p>
            <a:r>
              <a:rPr lang="pt-BR"/>
              <a:t>a altura de cerca de 45 cm do teto.  Se este moço não tivesse</a:t>
            </a:r>
          </a:p>
          <a:p>
            <a:r>
              <a:rPr lang="pt-BR"/>
              <a:t>ficado aterrorizado e saído apressadamente como fez, eu não</a:t>
            </a:r>
          </a:p>
        </p:txBody>
      </p:sp>
    </p:spTree>
    <p:extLst>
      <p:ext uri="{BB962C8B-B14F-4D97-AF65-F5344CB8AC3E}">
        <p14:creationId xmlns:p14="http://schemas.microsoft.com/office/powerpoint/2010/main" val="3795064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12725" y="96838"/>
            <a:ext cx="422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teria entrado naquele lugar...</a:t>
            </a:r>
          </a:p>
        </p:txBody>
      </p:sp>
      <p:pic>
        <p:nvPicPr>
          <p:cNvPr id="57347" name="Picture 3" descr="pass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05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496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12725" y="96838"/>
            <a:ext cx="899953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De qualquer maneira, com a lanterna rastejei até lá, ao redor e</a:t>
            </a:r>
          </a:p>
          <a:p>
            <a:r>
              <a:rPr lang="pt-BR"/>
              <a:t>por cima das pedras, e iluminei para baixo entre as rachaduras</a:t>
            </a:r>
          </a:p>
          <a:p>
            <a:r>
              <a:rPr lang="pt-BR"/>
              <a:t>da pedra, e nessa superfície plana uma coisa dourada refletiu</a:t>
            </a:r>
          </a:p>
          <a:p>
            <a:r>
              <a:rPr lang="pt-BR"/>
              <a:t>atrás de mim.  Assim movi por cima das pedras e iluminei para</a:t>
            </a:r>
          </a:p>
          <a:p>
            <a:r>
              <a:rPr lang="pt-BR"/>
              <a:t>baixo por outra rachadura.   Havia duas reflexões, uma aqui,</a:t>
            </a:r>
          </a:p>
          <a:p>
            <a:r>
              <a:rPr lang="pt-BR"/>
              <a:t>uma lá e uma em cima daqui.  Assim percebi que era uma  su-</a:t>
            </a:r>
          </a:p>
          <a:p>
            <a:r>
              <a:rPr lang="pt-BR"/>
              <a:t>perfície plana, parte superior dourada, e pensei: ‘A Arca da Ali-</a:t>
            </a:r>
          </a:p>
          <a:p>
            <a:r>
              <a:rPr lang="pt-BR"/>
              <a:t>ança!’. Me esqueci dos querubins assentados na parte de cima.</a:t>
            </a:r>
          </a:p>
          <a:p>
            <a:r>
              <a:rPr lang="pt-BR"/>
              <a:t>Eles teriam sido empurrados para cima através das pedras e </a:t>
            </a:r>
          </a:p>
          <a:p>
            <a:r>
              <a:rPr lang="pt-BR"/>
              <a:t>das coisas, em cima do propiciatório. </a:t>
            </a:r>
          </a:p>
        </p:txBody>
      </p:sp>
      <p:pic>
        <p:nvPicPr>
          <p:cNvPr id="58372" name="Picture 4" descr="gru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8305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8979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
            <a:ext cx="4953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212725" y="3830638"/>
            <a:ext cx="89281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Mas de qualquer maneira, eu comecei a mover essas pedras, e</a:t>
            </a:r>
          </a:p>
          <a:p>
            <a:r>
              <a:rPr lang="pt-BR"/>
              <a:t>as coloquei em qualquer lugar que pudesse.  Me abaixei até a</a:t>
            </a:r>
          </a:p>
          <a:p>
            <a:r>
              <a:rPr lang="pt-BR"/>
              <a:t>superfície dourada que estava atrás dos meus ombros, inclina-</a:t>
            </a:r>
          </a:p>
          <a:p>
            <a:r>
              <a:rPr lang="pt-BR"/>
              <a:t>da atrás deles.  Era a Mesa dos Pães (Números 4:07)... Mas de</a:t>
            </a:r>
          </a:p>
          <a:p>
            <a:r>
              <a:rPr lang="pt-BR"/>
              <a:t>qualquer maneira, estava olhando para a Arca da Aliança.  Só </a:t>
            </a:r>
          </a:p>
          <a:p>
            <a:r>
              <a:rPr lang="pt-BR"/>
              <a:t>a partir de então tive tempo para examinar cuidadosamente o</a:t>
            </a:r>
          </a:p>
          <a:p>
            <a:r>
              <a:rPr lang="pt-BR"/>
              <a:t>resto da câmara.  Visto que apenas tinha rastejado até ali, dei</a:t>
            </a:r>
          </a:p>
          <a:p>
            <a:r>
              <a:rPr lang="pt-BR"/>
              <a:t>uma olhada e comecei a verificar debaixo das pedras.  Então</a:t>
            </a:r>
          </a:p>
          <a:p>
            <a:r>
              <a:rPr lang="pt-BR"/>
              <a:t>movi a lanterna ao longo da parede, vi uma caixa de pedra  </a:t>
            </a:r>
          </a:p>
          <a:p>
            <a:endParaRPr lang="pt-BR"/>
          </a:p>
        </p:txBody>
      </p:sp>
    </p:spTree>
    <p:extLst>
      <p:ext uri="{BB962C8B-B14F-4D97-AF65-F5344CB8AC3E}">
        <p14:creationId xmlns:p14="http://schemas.microsoft.com/office/powerpoint/2010/main" val="12473366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36525" y="20638"/>
            <a:ext cx="9040813"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endParaRPr lang="pt-BR"/>
          </a:p>
          <a:p>
            <a:r>
              <a:rPr lang="pt-BR"/>
              <a:t>colocada contra a parede, com muito espaço entre ela e o teto.</a:t>
            </a:r>
          </a:p>
          <a:p>
            <a:r>
              <a:rPr lang="pt-BR"/>
              <a:t>A tampa estava quebrada, deslocada para o lado e diretamente</a:t>
            </a:r>
          </a:p>
          <a:p>
            <a:r>
              <a:rPr lang="pt-BR"/>
              <a:t>acima dela havia uma rachadura com um substância marrom </a:t>
            </a:r>
          </a:p>
          <a:p>
            <a:r>
              <a:rPr lang="pt-BR"/>
              <a:t>escura parecida com a do fundo desta rachadura.  E pude vê-la</a:t>
            </a:r>
          </a:p>
          <a:p>
            <a:r>
              <a:rPr lang="pt-BR"/>
              <a:t>da parte superior da tampa da caixa.  Em ambos os lados dos</a:t>
            </a:r>
          </a:p>
          <a:p>
            <a:r>
              <a:rPr lang="pt-BR"/>
              <a:t>pedaços quebrados havia mais desta substância marrom escu-</a:t>
            </a:r>
          </a:p>
          <a:p>
            <a:r>
              <a:rPr lang="pt-BR"/>
              <a:t>ra (silêncio, Ron chora).  De repente percebi que estava  senta-</a:t>
            </a:r>
          </a:p>
          <a:p>
            <a:r>
              <a:rPr lang="pt-BR"/>
              <a:t>do em frente da Arca da Aliança e o sangue de Cristo estava</a:t>
            </a:r>
          </a:p>
          <a:p>
            <a:r>
              <a:rPr lang="pt-BR"/>
              <a:t>derramado sobre ela (silêncio). Nunca tinha ouvido alguém orar</a:t>
            </a:r>
          </a:p>
          <a:p>
            <a:r>
              <a:rPr lang="pt-BR"/>
              <a:t>qualquer coisa sobre aquele tipo de possibilidade, nunca.  Era</a:t>
            </a:r>
          </a:p>
          <a:p>
            <a:r>
              <a:rPr lang="pt-BR"/>
              <a:t>muito para mim.  Quando recuperei a consciência e olhei nova-</a:t>
            </a:r>
          </a:p>
          <a:p>
            <a:r>
              <a:rPr lang="pt-BR"/>
              <a:t>mente para meu relógio, 45 minutos tinham se passado desde </a:t>
            </a:r>
          </a:p>
          <a:p>
            <a:r>
              <a:rPr lang="pt-BR"/>
              <a:t>que rastejei na câmara.”   (Ron Wyatt, Zedekiah’s Cave, Dezem-</a:t>
            </a:r>
          </a:p>
          <a:p>
            <a:r>
              <a:rPr lang="pt-BR"/>
              <a:t>bro de 1997).</a:t>
            </a:r>
          </a:p>
        </p:txBody>
      </p:sp>
    </p:spTree>
    <p:extLst>
      <p:ext uri="{BB962C8B-B14F-4D97-AF65-F5344CB8AC3E}">
        <p14:creationId xmlns:p14="http://schemas.microsoft.com/office/powerpoint/2010/main" val="11853341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34938" y="0"/>
            <a:ext cx="9093200" cy="655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AS AUTORIDADES</a:t>
            </a:r>
          </a:p>
          <a:p>
            <a:endParaRPr lang="pt-BR" sz="2800">
              <a:effectLst>
                <a:outerShdw blurRad="38100" dist="38100" dir="2700000" algn="tl">
                  <a:srgbClr val="C0C0C0"/>
                </a:outerShdw>
              </a:effectLst>
            </a:endParaRPr>
          </a:p>
          <a:p>
            <a:r>
              <a:rPr lang="pt-BR"/>
              <a:t>A promessa que Ron acharia a Arca nesta viagem foi cumprida,</a:t>
            </a:r>
          </a:p>
          <a:p>
            <a:r>
              <a:rPr lang="pt-BR"/>
              <a:t>mas contudo não lhe foi permitido vê-la totalmente, nem lhe foi</a:t>
            </a:r>
          </a:p>
          <a:p>
            <a:r>
              <a:rPr lang="pt-BR"/>
              <a:t>possível retirar a Arca da caverna.  Frustrado com isso, ele ou-</a:t>
            </a:r>
          </a:p>
          <a:p>
            <a:r>
              <a:rPr lang="pt-BR"/>
              <a:t>viu a voz de Deus: “Só lhe disse que a acharia.  Sairá daqui no</a:t>
            </a:r>
          </a:p>
          <a:p>
            <a:r>
              <a:rPr lang="pt-BR"/>
              <a:t>seu devido tempo.”</a:t>
            </a:r>
          </a:p>
          <a:p>
            <a:r>
              <a:rPr lang="pt-BR"/>
              <a:t>Ron informou a descoberta às autoridades israelitas, e depois </a:t>
            </a:r>
          </a:p>
          <a:p>
            <a:r>
              <a:rPr lang="pt-BR"/>
              <a:t>entregou um minúsculo artefato que encontrou na caverna.  Era</a:t>
            </a:r>
          </a:p>
          <a:p>
            <a:r>
              <a:rPr lang="pt-BR"/>
              <a:t>uma romã de marfim com uma inscrição que o identifica perten-</a:t>
            </a:r>
          </a:p>
          <a:p>
            <a:r>
              <a:rPr lang="pt-BR"/>
              <a:t>cer ao Templo de Salomão.  Este é o único objeto do primeiro</a:t>
            </a:r>
          </a:p>
          <a:p>
            <a:r>
              <a:rPr lang="pt-BR"/>
              <a:t>Templo já visto e exibido no Museu Israelita em Jerusalém.</a:t>
            </a:r>
          </a:p>
          <a:p>
            <a:r>
              <a:rPr lang="pt-BR"/>
              <a:t>Esta descoberta os convenceu que Ron pudesse estar dizendo</a:t>
            </a:r>
          </a:p>
          <a:p>
            <a:r>
              <a:rPr lang="pt-BR"/>
              <a:t>a verdade sobre a descoberta da Arca da Aliança.  Ele foi o úni-</a:t>
            </a:r>
          </a:p>
          <a:p>
            <a:r>
              <a:rPr lang="pt-BR"/>
              <a:t>co que encontrou um objeto do primeiro Templo onde a Arca</a:t>
            </a:r>
          </a:p>
          <a:p>
            <a:r>
              <a:rPr lang="pt-BR"/>
              <a:t>esteve.  Ron sabia que vários críticos ao redor do mundo não</a:t>
            </a:r>
          </a:p>
          <a:p>
            <a:r>
              <a:rPr lang="pt-BR"/>
              <a:t>acreditariam que ele encontrara este romã, então quebrou-lhe </a:t>
            </a:r>
          </a:p>
          <a:p>
            <a:r>
              <a:rPr lang="pt-BR"/>
              <a:t>um pedaço pequeno e o deixou na câmara com a Arca da Alian-</a:t>
            </a:r>
          </a:p>
          <a:p>
            <a:r>
              <a:rPr lang="pt-BR"/>
              <a:t>ça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58077993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12725" y="96838"/>
            <a:ext cx="5411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ROMÃ DE MARFIM</a:t>
            </a:r>
          </a:p>
        </p:txBody>
      </p:sp>
      <p:pic>
        <p:nvPicPr>
          <p:cNvPr id="62467" name="Picture 3" descr="iv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019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8875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288925"/>
            <a:ext cx="8839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endParaRPr lang="pt-BR"/>
          </a:p>
          <a:p>
            <a:endParaRPr lang="pt-BR"/>
          </a:p>
          <a:p>
            <a:endParaRPr lang="pt-BR"/>
          </a:p>
          <a:p>
            <a:r>
              <a:rPr lang="pt-BR"/>
              <a:t>As autoridades lhe disseram que </a:t>
            </a:r>
            <a:r>
              <a:rPr lang="pt-BR" u="sng"/>
              <a:t>mantivesse a descoberta da</a:t>
            </a:r>
          </a:p>
          <a:p>
            <a:r>
              <a:rPr lang="pt-BR" u="sng"/>
              <a:t>Arca em segredo</a:t>
            </a:r>
            <a:r>
              <a:rPr lang="pt-BR"/>
              <a:t>.  O motivo é que esta descoberta poderia</a:t>
            </a:r>
          </a:p>
          <a:p>
            <a:r>
              <a:rPr lang="pt-BR"/>
              <a:t>criar grandes problemas religiosos e políticos para Israel por</a:t>
            </a:r>
          </a:p>
          <a:p>
            <a:r>
              <a:rPr lang="pt-BR"/>
              <a:t>ser uma sociedade frágil e explosiva.  Eles temiam uma possí-</a:t>
            </a:r>
          </a:p>
          <a:p>
            <a:r>
              <a:rPr lang="pt-BR"/>
              <a:t>vel reação violenta de alguns judeus radicais se  eles  toma-</a:t>
            </a:r>
          </a:p>
          <a:p>
            <a:r>
              <a:rPr lang="pt-BR"/>
              <a:t>ssem conhecimento de que a Arca da Aliança foi encontrada.</a:t>
            </a:r>
          </a:p>
          <a:p>
            <a:r>
              <a:rPr lang="pt-BR"/>
              <a:t>Em outras épocas a disputa pelo Monte do Templo gerou  </a:t>
            </a:r>
          </a:p>
          <a:p>
            <a:r>
              <a:rPr lang="pt-BR"/>
              <a:t>alguns conflitos sangrentos.</a:t>
            </a:r>
          </a:p>
        </p:txBody>
      </p:sp>
    </p:spTree>
    <p:extLst>
      <p:ext uri="{BB962C8B-B14F-4D97-AF65-F5344CB8AC3E}">
        <p14:creationId xmlns:p14="http://schemas.microsoft.com/office/powerpoint/2010/main" val="24210178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12725" y="-74613"/>
            <a:ext cx="9013825" cy="704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OS OBJETOS NA CÂMARA</a:t>
            </a:r>
          </a:p>
          <a:p>
            <a:r>
              <a:rPr lang="pt-BR"/>
              <a:t>Não era possível tirar quaisquer dos objetos da câmara.   Pri-</a:t>
            </a:r>
          </a:p>
          <a:p>
            <a:r>
              <a:rPr lang="pt-BR"/>
              <a:t>meiramente estava cheio de pedras empilhadas ao redor das</a:t>
            </a:r>
          </a:p>
          <a:p>
            <a:r>
              <a:rPr lang="pt-BR"/>
              <a:t>mobílias do Templo e secundariamente, Ron não pôde retirar </a:t>
            </a:r>
          </a:p>
          <a:p>
            <a:r>
              <a:rPr lang="pt-BR"/>
              <a:t>os artefatos pelo pequeno buraco por onde entrou.  Ele teria</a:t>
            </a:r>
          </a:p>
          <a:p>
            <a:r>
              <a:rPr lang="pt-BR"/>
              <a:t>primeiro que localizar a entrada original usada pelos homens</a:t>
            </a:r>
          </a:p>
          <a:p>
            <a:r>
              <a:rPr lang="pt-BR"/>
              <a:t>(Jeremias e Baruque?) para esconder os objetos.</a:t>
            </a:r>
          </a:p>
          <a:p>
            <a:r>
              <a:rPr lang="pt-BR"/>
              <a:t>Ron voltou várias vezes na câmara.  Em uma delas levou uma</a:t>
            </a:r>
          </a:p>
          <a:p>
            <a:r>
              <a:rPr lang="pt-BR"/>
              <a:t>furadeira usada em cirurgia ortopédica e um colonoscópio, um</a:t>
            </a:r>
          </a:p>
          <a:p>
            <a:r>
              <a:rPr lang="pt-BR"/>
              <a:t>instrumento óptico com uma forte fonte luminosa que médicos</a:t>
            </a:r>
          </a:p>
          <a:p>
            <a:r>
              <a:rPr lang="pt-BR"/>
              <a:t>usam para examinar dentro do corpo humano. A caixa de pedra</a:t>
            </a:r>
          </a:p>
          <a:p>
            <a:r>
              <a:rPr lang="pt-BR"/>
              <a:t>era tão alta, que a tampa estava próxima ao teto e tinha de </a:t>
            </a:r>
          </a:p>
          <a:p>
            <a:r>
              <a:rPr lang="pt-BR"/>
              <a:t>olhar pela abertura da tampa quebrada para ver a Arca.  Com a</a:t>
            </a:r>
          </a:p>
          <a:p>
            <a:r>
              <a:rPr lang="pt-BR"/>
              <a:t>broca Ron tentou fazer um buraco pequeno na caixa de pedra </a:t>
            </a:r>
          </a:p>
          <a:p>
            <a:r>
              <a:rPr lang="pt-BR"/>
              <a:t>para poder identificar a Arca.  O efeito desejado falhou então </a:t>
            </a:r>
          </a:p>
          <a:p>
            <a:r>
              <a:rPr lang="pt-BR"/>
              <a:t>ele fez um buraco na caixa de pedra com abertura suficiente</a:t>
            </a:r>
          </a:p>
          <a:p>
            <a:r>
              <a:rPr lang="pt-BR"/>
              <a:t>para introduzir o colonoscópio.  Neste instrumento só se pode</a:t>
            </a:r>
          </a:p>
          <a:p>
            <a:r>
              <a:rPr lang="pt-BR"/>
              <a:t>ver uma pequena área de cada vez, mas movendo-o ao redor</a:t>
            </a:r>
          </a:p>
          <a:p>
            <a:r>
              <a:rPr lang="pt-BR"/>
              <a:t>poderia ver o famoso objeto dourado.  A primeira coisa que ele</a:t>
            </a:r>
          </a:p>
          <a:p>
            <a:r>
              <a:rPr lang="pt-BR"/>
              <a:t>viu foi a bordadura ao redor do topo do propiciatório.  Então viu</a:t>
            </a:r>
          </a:p>
          <a:p>
            <a:r>
              <a:rPr lang="pt-BR"/>
              <a:t>a superfície lisa com os lados dourados.  Isto era suficiente </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9878069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12725" y="96838"/>
            <a:ext cx="905668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para que tivesse certeza de que a Arca realmente estava ali.</a:t>
            </a:r>
          </a:p>
          <a:p>
            <a:r>
              <a:rPr lang="pt-BR"/>
              <a:t>Em seguida Ron identificou os seguintes objetos na câmara:</a:t>
            </a:r>
          </a:p>
          <a:p>
            <a:r>
              <a:rPr lang="pt-BR"/>
              <a:t>A Arca da Aliança que estava na caixa de pedra, a Mesa dos </a:t>
            </a:r>
          </a:p>
          <a:p>
            <a:r>
              <a:rPr lang="pt-BR"/>
              <a:t>Pães, o Altar do Incenso de ouro, um candelabro de 7 ramifica-</a:t>
            </a:r>
          </a:p>
          <a:p>
            <a:r>
              <a:rPr lang="pt-BR"/>
              <a:t>ções, uma espada grande de 1,57 metros, um éfode (espécie </a:t>
            </a:r>
          </a:p>
          <a:p>
            <a:r>
              <a:rPr lang="pt-BR"/>
              <a:t>de manto sacerdotal), uma moeda de bronze, vários abajures </a:t>
            </a:r>
          </a:p>
          <a:p>
            <a:r>
              <a:rPr lang="pt-BR"/>
              <a:t>de óleo, e um anel de bronze.  Também havia outros objetos</a:t>
            </a:r>
          </a:p>
          <a:p>
            <a:r>
              <a:rPr lang="pt-BR"/>
              <a:t>mas Ron não tinha certeza para quê tinham sido usados. Estes</a:t>
            </a:r>
          </a:p>
          <a:p>
            <a:r>
              <a:rPr lang="pt-BR"/>
              <a:t>artefatos estavam cobertos com peles de animais.  Nas peles </a:t>
            </a:r>
          </a:p>
          <a:p>
            <a:r>
              <a:rPr lang="pt-BR"/>
              <a:t>foram colocados troncos de madeira, e em cima deles uma ca-</a:t>
            </a:r>
          </a:p>
          <a:p>
            <a:r>
              <a:rPr lang="pt-BR"/>
              <a:t>mada de pedras.  As Tábuas de Pedra com os 10 Mandamentos </a:t>
            </a:r>
          </a:p>
          <a:p>
            <a:r>
              <a:rPr lang="pt-BR"/>
              <a:t>estavam ainda na Arca da Aliança, e do lado da Arca estava </a:t>
            </a:r>
          </a:p>
          <a:p>
            <a:r>
              <a:rPr lang="pt-BR"/>
              <a:t>um cubículo pequeno aberto que continha o  Livro da  Lei  que</a:t>
            </a:r>
          </a:p>
          <a:p>
            <a:r>
              <a:rPr lang="pt-BR"/>
              <a:t>Moisés escreveu sob ordenança de Deus: “Ora, tendo Moisés </a:t>
            </a:r>
          </a:p>
          <a:p>
            <a:r>
              <a:rPr lang="pt-BR"/>
              <a:t>acabado de escrever num livro todas as palavras desta lei, deu</a:t>
            </a:r>
          </a:p>
          <a:p>
            <a:r>
              <a:rPr lang="pt-BR"/>
              <a:t>ordem aos levitas que levavam a  arca do  pacto do  Senhor,</a:t>
            </a:r>
          </a:p>
          <a:p>
            <a:r>
              <a:rPr lang="pt-BR"/>
              <a:t>dizendo: Tomai este livro da lei, e ponde-o ao lado da arca do</a:t>
            </a:r>
          </a:p>
          <a:p>
            <a:r>
              <a:rPr lang="pt-BR"/>
              <a:t>pacto do Senhor vosso Deus, para que ali esteja por testemu-</a:t>
            </a:r>
          </a:p>
          <a:p>
            <a:r>
              <a:rPr lang="pt-BR"/>
              <a:t>nha contra vós.” (Deuteronômio 31:24-26; 17:18 e 29:21 - tam-</a:t>
            </a:r>
          </a:p>
          <a:p>
            <a:r>
              <a:rPr lang="pt-BR"/>
              <a:t>bém em Êxodo 24:07).  Do que ele pôde ver, estava lá a maioria</a:t>
            </a:r>
          </a:p>
          <a:p>
            <a:r>
              <a:rPr lang="pt-BR"/>
              <a:t>dos livros de Moisés.  Todos aqueles rolos, feitos de pele de </a:t>
            </a:r>
          </a:p>
          <a:p>
            <a:r>
              <a:rPr lang="pt-BR"/>
              <a:t>animais e envelhecidos por mais de 3 mil anos, estavam em  </a:t>
            </a:r>
          </a:p>
        </p:txBody>
      </p:sp>
    </p:spTree>
    <p:extLst>
      <p:ext uri="{BB962C8B-B14F-4D97-AF65-F5344CB8AC3E}">
        <p14:creationId xmlns:p14="http://schemas.microsoft.com/office/powerpoint/2010/main" val="1518937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s-cacimbas-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214313" y="550068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      "Então vieram a Elim, e havia ali doze fontes de água e setenta palmeiras; e ali se </a:t>
            </a:r>
          </a:p>
          <a:p>
            <a:r>
              <a:rPr lang="pt-BR">
                <a:latin typeface="Times New Roman" pitchFamily="18" charset="0"/>
                <a:cs typeface="Times New Roman" pitchFamily="18" charset="0"/>
              </a:rPr>
              <a:t>acamparam junto das águas". Êxodo 15:27</a:t>
            </a:r>
          </a:p>
          <a:p>
            <a:r>
              <a:rPr lang="pt-BR">
                <a:latin typeface="Times New Roman" pitchFamily="18" charset="0"/>
                <a:cs typeface="Times New Roman" pitchFamily="18" charset="0"/>
              </a:rPr>
              <a:t>       As 70 palmeiras mencionados na Bíblia são agora muito mais do que 70.  Mas elas ainda estão lá hoje, depois de 3.000 anos.    </a:t>
            </a:r>
            <a:r>
              <a:rPr lang="pt-BR"/>
              <a:t>  </a:t>
            </a:r>
            <a:r>
              <a:rPr lang="en-US"/>
              <a:t> </a:t>
            </a:r>
          </a:p>
        </p:txBody>
      </p:sp>
      <p:sp>
        <p:nvSpPr>
          <p:cNvPr id="17412" name="TextBox 3"/>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16</a:t>
            </a: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36525" y="20638"/>
            <a:ext cx="9124950"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condições surpreendentemente excelente!  Ron também achou</a:t>
            </a:r>
          </a:p>
          <a:p>
            <a:r>
              <a:rPr lang="pt-BR"/>
              <a:t>sete abajures de óleo que ele supôs haverem sido usados pelos</a:t>
            </a:r>
          </a:p>
          <a:p>
            <a:r>
              <a:rPr lang="pt-BR"/>
              <a:t>que trouxeram os objetos para a câmara.  Um dos abajures es-</a:t>
            </a:r>
          </a:p>
          <a:p>
            <a:r>
              <a:rPr lang="pt-BR"/>
              <a:t>tava enfeitado com um desígnio típico assírio; uma cabra ou um</a:t>
            </a:r>
          </a:p>
          <a:p>
            <a:r>
              <a:rPr lang="pt-BR"/>
              <a:t>carneiro, com suas pernas traseiras levantadas e se alimentan-</a:t>
            </a:r>
          </a:p>
          <a:p>
            <a:r>
              <a:rPr lang="pt-BR"/>
              <a:t>do numa videira.  Isto mostrou a influência cultural que o povo</a:t>
            </a:r>
          </a:p>
          <a:p>
            <a:r>
              <a:rPr lang="pt-BR"/>
              <a:t>assírio teve na Judéia durante um longo tempo antes do cativei-</a:t>
            </a:r>
          </a:p>
          <a:p>
            <a:r>
              <a:rPr lang="pt-BR"/>
              <a:t>ro babilônio.</a:t>
            </a:r>
          </a:p>
          <a:p>
            <a:endParaRPr lang="pt-BR"/>
          </a:p>
          <a:p>
            <a:r>
              <a:rPr lang="pt-BR" sz="2800">
                <a:effectLst>
                  <a:outerShdw blurRad="38100" dist="38100" dir="2700000" algn="tl">
                    <a:srgbClr val="C0C0C0"/>
                  </a:outerShdw>
                </a:effectLst>
              </a:rPr>
              <a:t>                    A ENTRADA ORIGINAL</a:t>
            </a:r>
          </a:p>
          <a:p>
            <a:endParaRPr lang="pt-BR" sz="2800">
              <a:effectLst>
                <a:outerShdw blurRad="38100" dist="38100" dir="2700000" algn="tl">
                  <a:srgbClr val="C0C0C0"/>
                </a:outerShdw>
              </a:effectLst>
            </a:endParaRPr>
          </a:p>
          <a:p>
            <a:r>
              <a:rPr lang="pt-BR"/>
              <a:t>O sistema de caverna pelo qual Ron havia entrado na câmara </a:t>
            </a:r>
          </a:p>
          <a:p>
            <a:r>
              <a:rPr lang="pt-BR"/>
              <a:t>parecia estar intocável por mãos humanas.  O buraco pelo qual </a:t>
            </a:r>
          </a:p>
          <a:p>
            <a:r>
              <a:rPr lang="pt-BR"/>
              <a:t>ele tinha entrado era muito pequeno e mal localizado para ter</a:t>
            </a:r>
          </a:p>
          <a:p>
            <a:r>
              <a:rPr lang="pt-BR"/>
              <a:t>sido a entrada que Jeremias e seus homens usaram para levar</a:t>
            </a:r>
          </a:p>
          <a:p>
            <a:r>
              <a:rPr lang="pt-BR"/>
              <a:t>os objetos grandes para a caverna.  A pergunta agora era: Qual</a:t>
            </a:r>
          </a:p>
          <a:p>
            <a:r>
              <a:rPr lang="pt-BR"/>
              <a:t>túnel eles haviam usados?</a:t>
            </a:r>
          </a:p>
          <a:p>
            <a:r>
              <a:rPr lang="pt-BR"/>
              <a:t>Ron começou a inspecionar a câmara pela outra entrada.  Em</a:t>
            </a:r>
          </a:p>
          <a:p>
            <a:r>
              <a:rPr lang="pt-BR"/>
              <a:t>um lugar ele viu algo que estava coberto com pedras, e parecia</a:t>
            </a:r>
          </a:p>
          <a:p>
            <a:r>
              <a:rPr lang="pt-BR"/>
              <a:t>conduzir para outra câmara.  Ao remover algumas das pedras,</a:t>
            </a:r>
          </a:p>
          <a:p>
            <a:r>
              <a:rPr lang="pt-BR"/>
              <a:t>descobriu um longo túnel natural com marcas de cinzel, o que</a:t>
            </a:r>
          </a:p>
        </p:txBody>
      </p:sp>
    </p:spTree>
    <p:extLst>
      <p:ext uri="{BB962C8B-B14F-4D97-AF65-F5344CB8AC3E}">
        <p14:creationId xmlns:p14="http://schemas.microsoft.com/office/powerpoint/2010/main" val="81268601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12725" y="20638"/>
            <a:ext cx="901382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r>
              <a:rPr lang="pt-BR"/>
              <a:t>garantia que alguém o havia alargado.  O problema que Ron</a:t>
            </a:r>
          </a:p>
          <a:p>
            <a:r>
              <a:rPr lang="pt-BR"/>
              <a:t>encontrara agora era que o resto do túnel era completamente</a:t>
            </a:r>
          </a:p>
          <a:p>
            <a:r>
              <a:rPr lang="pt-BR"/>
              <a:t>bloqueado por fora com grandes pedras.  Desbloquear o túnel </a:t>
            </a:r>
          </a:p>
          <a:p>
            <a:r>
              <a:rPr lang="pt-BR"/>
              <a:t>seria muito difícil e depois de sair e marcar a sua pequena en-</a:t>
            </a:r>
          </a:p>
          <a:p>
            <a:r>
              <a:rPr lang="pt-BR"/>
              <a:t>trada, ele decidiu procurar do outro lado, no início daquele tú-</a:t>
            </a:r>
          </a:p>
          <a:p>
            <a:r>
              <a:rPr lang="pt-BR"/>
              <a:t>nel. Desde que as mobílias tinham sido trazidas do Templo, ob-</a:t>
            </a:r>
          </a:p>
          <a:p>
            <a:r>
              <a:rPr lang="pt-BR"/>
              <a:t>viamente este era o ponto de partida e a câmara era o destino</a:t>
            </a:r>
          </a:p>
          <a:p>
            <a:r>
              <a:rPr lang="pt-BR"/>
              <a:t>deles.  Ron não estava informado sobre algum túnel que ía na </a:t>
            </a:r>
          </a:p>
          <a:p>
            <a:r>
              <a:rPr lang="pt-BR"/>
              <a:t>direção do Templo, mas ele ainda tinha alguma idéia sobre on-</a:t>
            </a:r>
          </a:p>
          <a:p>
            <a:r>
              <a:rPr lang="pt-BR"/>
              <a:t>de poderia começar a procurar.  A caverna de Zedequias com</a:t>
            </a:r>
          </a:p>
          <a:p>
            <a:r>
              <a:rPr lang="pt-BR"/>
              <a:t>uma extensão de 230 metros sob o Monte Moriá foi durante um</a:t>
            </a:r>
          </a:p>
          <a:p>
            <a:r>
              <a:rPr lang="pt-BR"/>
              <a:t>certo tempo usada como mina de pedra (pedreira subterrânea).</a:t>
            </a:r>
          </a:p>
          <a:p>
            <a:r>
              <a:rPr lang="pt-BR"/>
              <a:t>Esta caverna fica situada entre o Monte do Templo e a Escarpa</a:t>
            </a:r>
          </a:p>
          <a:p>
            <a:r>
              <a:rPr lang="pt-BR"/>
              <a:t>do Calvário (imagem a seguir), assim poderia ter uma possível</a:t>
            </a:r>
          </a:p>
          <a:p>
            <a:r>
              <a:rPr lang="pt-BR"/>
              <a:t>ligação.</a:t>
            </a:r>
          </a:p>
        </p:txBody>
      </p:sp>
    </p:spTree>
    <p:extLst>
      <p:ext uri="{BB962C8B-B14F-4D97-AF65-F5344CB8AC3E}">
        <p14:creationId xmlns:p14="http://schemas.microsoft.com/office/powerpoint/2010/main" val="8831097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ajer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1591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136525" y="-74613"/>
            <a:ext cx="9083675" cy="698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A CAVERNA DE ZEDEQUIAS</a:t>
            </a:r>
          </a:p>
          <a:p>
            <a:endParaRPr lang="pt-BR" sz="2800">
              <a:effectLst>
                <a:outerShdw blurRad="38100" dist="38100" dir="2700000" algn="tl">
                  <a:srgbClr val="C0C0C0"/>
                </a:outerShdw>
              </a:effectLst>
            </a:endParaRPr>
          </a:p>
          <a:p>
            <a:r>
              <a:rPr lang="pt-BR"/>
              <a:t>Dr. James Turner Barclay era um americano que trabalhava co-</a:t>
            </a:r>
          </a:p>
          <a:p>
            <a:r>
              <a:rPr lang="pt-BR"/>
              <a:t>mo médico e missionário em Jerusalém de 1851 a 1857.  Ele</a:t>
            </a:r>
          </a:p>
          <a:p>
            <a:r>
              <a:rPr lang="pt-BR"/>
              <a:t>ainda é conhecido (entre outras coisas) por ter redescoberto</a:t>
            </a:r>
          </a:p>
          <a:p>
            <a:r>
              <a:rPr lang="pt-BR"/>
              <a:t>um portão de entrada para o local do Templo, assim recebeu o</a:t>
            </a:r>
          </a:p>
          <a:p>
            <a:r>
              <a:rPr lang="pt-BR"/>
              <a:t>nome de “Portão de Barclay”.</a:t>
            </a:r>
          </a:p>
          <a:p>
            <a:r>
              <a:rPr lang="pt-BR"/>
              <a:t>Dr. Barclay freqüentemente andava com o seu cão nas áreas ao</a:t>
            </a:r>
          </a:p>
          <a:p>
            <a:r>
              <a:rPr lang="pt-BR"/>
              <a:t>redor da cidade velha.  Num Domingo do inverno de 1854, ele</a:t>
            </a:r>
          </a:p>
          <a:p>
            <a:r>
              <a:rPr lang="pt-BR"/>
              <a:t>foi caminhar ao longo do muro norte da cidade velha de Jerusá-</a:t>
            </a:r>
          </a:p>
          <a:p>
            <a:r>
              <a:rPr lang="pt-BR"/>
              <a:t>lém.  De repente, seu cão desapareceu, e Dr. Barclay assobiou</a:t>
            </a:r>
          </a:p>
          <a:p>
            <a:r>
              <a:rPr lang="pt-BR"/>
              <a:t>para ele.   O cão não veio, e o filho de Dr. Barclay que o acom-</a:t>
            </a:r>
          </a:p>
          <a:p>
            <a:r>
              <a:rPr lang="pt-BR"/>
              <a:t>panhara começou a procurar o animal.  Ao olhar ao longo a par-</a:t>
            </a:r>
          </a:p>
          <a:p>
            <a:r>
              <a:rPr lang="pt-BR"/>
              <a:t>te da pedreira onde o muro norte foi construído, achou um bura-</a:t>
            </a:r>
          </a:p>
          <a:p>
            <a:r>
              <a:rPr lang="pt-BR"/>
              <a:t>co fundo por onde eles ouviram o cachorro latir dentro  da  ca-</a:t>
            </a:r>
          </a:p>
          <a:p>
            <a:r>
              <a:rPr lang="pt-BR"/>
              <a:t>verna.</a:t>
            </a:r>
          </a:p>
          <a:p>
            <a:r>
              <a:rPr lang="pt-BR"/>
              <a:t>Assim esta enorme caverna foi redescoberta.  Durante séculos</a:t>
            </a:r>
          </a:p>
          <a:p>
            <a:r>
              <a:rPr lang="pt-BR"/>
              <a:t>acreditava-se que a entrada da Caverna  de Zedequias  havia </a:t>
            </a:r>
          </a:p>
          <a:p>
            <a:r>
              <a:rPr lang="pt-BR"/>
              <a:t>sido bloqueada pelas construções de pedra.</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89786263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36525" y="20638"/>
            <a:ext cx="8324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ENTRADA DA CAVERNA DE ZEDEQUIAS (MURO NORTE)</a:t>
            </a:r>
          </a:p>
        </p:txBody>
      </p:sp>
      <p:pic>
        <p:nvPicPr>
          <p:cNvPr id="70659" name="Picture 3" descr="cavze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153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334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avzed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119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212725" y="1588"/>
            <a:ext cx="9069388" cy="716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UMA MANEIRA DE ESCAPAR</a:t>
            </a:r>
          </a:p>
          <a:p>
            <a:endParaRPr lang="pt-BR" sz="2800">
              <a:effectLst>
                <a:outerShdw blurRad="38100" dist="38100" dir="2700000" algn="tl">
                  <a:srgbClr val="C0C0C0"/>
                </a:outerShdw>
              </a:effectLst>
            </a:endParaRPr>
          </a:p>
          <a:p>
            <a:r>
              <a:rPr lang="pt-BR"/>
              <a:t>Muitos acreditam que Salomão usou pedras da Caverna de Ze-</a:t>
            </a:r>
          </a:p>
          <a:p>
            <a:r>
              <a:rPr lang="pt-BR"/>
              <a:t>dequias para construir o magnífico Templo.  A Bíblia relata co-</a:t>
            </a:r>
          </a:p>
          <a:p>
            <a:r>
              <a:rPr lang="pt-BR"/>
              <a:t>mo elas foram lavradas dentro da pedreira, evitando barulho</a:t>
            </a:r>
          </a:p>
          <a:p>
            <a:r>
              <a:rPr lang="pt-BR"/>
              <a:t>na cidade durante a construção do Templo (I Reis 6:07).</a:t>
            </a:r>
          </a:p>
          <a:p>
            <a:r>
              <a:rPr lang="pt-BR"/>
              <a:t>A caverna recebeu o nome de “Caverna de Zedequias” porque</a:t>
            </a:r>
          </a:p>
          <a:p>
            <a:r>
              <a:rPr lang="pt-BR"/>
              <a:t>muitos achavam que esta foi a que o rei Zedequias usou para</a:t>
            </a:r>
          </a:p>
          <a:p>
            <a:r>
              <a:rPr lang="pt-BR"/>
              <a:t>fugir de Jerusalém durante o cerco babilônio (Ezequiel 12:12;</a:t>
            </a:r>
          </a:p>
          <a:p>
            <a:r>
              <a:rPr lang="pt-BR"/>
              <a:t>II Reis 25:04-05).</a:t>
            </a:r>
          </a:p>
          <a:p>
            <a:r>
              <a:rPr lang="pt-BR"/>
              <a:t>Enquanto caminhava ao redor e examinava esta caverna, Ron </a:t>
            </a:r>
          </a:p>
          <a:p>
            <a:r>
              <a:rPr lang="pt-BR"/>
              <a:t>tentou se familiarizar com os lapidários.  Como a pedreira está</a:t>
            </a:r>
          </a:p>
          <a:p>
            <a:r>
              <a:rPr lang="pt-BR"/>
              <a:t>debaixo da cidade, seria muito mais fácil retirar  as pedras  di-</a:t>
            </a:r>
          </a:p>
          <a:p>
            <a:r>
              <a:rPr lang="pt-BR"/>
              <a:t>retamente da pedreira.  Um simples buraco no teto da caverna</a:t>
            </a:r>
          </a:p>
          <a:p>
            <a:r>
              <a:rPr lang="pt-BR"/>
              <a:t>poderia iluminar consideravelmente a carga dos trabalhadores.</a:t>
            </a:r>
          </a:p>
          <a:p>
            <a:r>
              <a:rPr lang="pt-BR"/>
              <a:t>Ron começou a examinar os pilares de pedra que os  trabalha-</a:t>
            </a:r>
          </a:p>
          <a:p>
            <a:r>
              <a:rPr lang="pt-BR"/>
              <a:t>dores tinham deixado para apoiar o teto da caverna.  Um dos </a:t>
            </a:r>
          </a:p>
          <a:p>
            <a:r>
              <a:rPr lang="pt-BR"/>
              <a:t>pilares se parecia um grande monte de terra, e isto o fez  pen-</a:t>
            </a:r>
          </a:p>
          <a:p>
            <a:r>
              <a:rPr lang="pt-BR"/>
              <a:t>sar que talvez existira uma abertura no teto da pedreira. Assim</a:t>
            </a:r>
          </a:p>
          <a:p>
            <a:r>
              <a:rPr lang="pt-BR"/>
              <a:t>a Arca poderia ter sido transportada para baixo por este buraco</a:t>
            </a:r>
          </a:p>
          <a:p>
            <a:r>
              <a:rPr lang="pt-BR"/>
              <a:t>e então passada por um túnel até a câmara onde agora está.</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25799025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212725" y="20638"/>
            <a:ext cx="7367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UM DOS TÚNEIS DA CAVERNA DE ZEDEQUIAS</a:t>
            </a:r>
          </a:p>
        </p:txBody>
      </p:sp>
      <p:pic>
        <p:nvPicPr>
          <p:cNvPr id="73731" name="Picture 3" descr="cavz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2296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842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36525" y="-74613"/>
            <a:ext cx="9097963" cy="728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a:t>
            </a:r>
          </a:p>
          <a:p>
            <a:r>
              <a:rPr lang="pt-BR" sz="2800">
                <a:effectLst>
                  <a:outerShdw blurRad="38100" dist="38100" dir="2700000" algn="tl">
                    <a:srgbClr val="C0C0C0"/>
                  </a:outerShdw>
                </a:effectLst>
              </a:rPr>
              <a:t>               UM QUERUBIM DA GUARDA</a:t>
            </a:r>
          </a:p>
          <a:p>
            <a:endParaRPr lang="pt-BR" sz="2800">
              <a:effectLst>
                <a:outerShdw blurRad="38100" dist="38100" dir="2700000" algn="tl">
                  <a:srgbClr val="C0C0C0"/>
                </a:outerShdw>
              </a:effectLst>
            </a:endParaRPr>
          </a:p>
          <a:p>
            <a:r>
              <a:rPr lang="pt-BR"/>
              <a:t>Ron começou a procurar túneis, e logo achou um.  Estava esco-</a:t>
            </a:r>
          </a:p>
          <a:p>
            <a:r>
              <a:rPr lang="pt-BR"/>
              <a:t>dido por trás de pedregulhos e rochas suspensas e fechado por </a:t>
            </a:r>
          </a:p>
          <a:p>
            <a:r>
              <a:rPr lang="pt-BR"/>
              <a:t>pedras que haviam sido cortadas e lavradas com este  propósi-</a:t>
            </a:r>
          </a:p>
          <a:p>
            <a:r>
              <a:rPr lang="pt-BR"/>
              <a:t>to.  O túnel ia para a direita, mas ainda era um longo caminho</a:t>
            </a:r>
          </a:p>
          <a:p>
            <a:r>
              <a:rPr lang="pt-BR"/>
              <a:t>para a câmara. Se este fosse o túnel certo, teria muito trabalho</a:t>
            </a:r>
          </a:p>
          <a:p>
            <a:r>
              <a:rPr lang="pt-BR"/>
              <a:t>para limpá-lo.</a:t>
            </a:r>
          </a:p>
          <a:p>
            <a:r>
              <a:rPr lang="pt-BR"/>
              <a:t>Quando o francês Charles Clermont-Ganneau em finais do sécu-</a:t>
            </a:r>
          </a:p>
          <a:p>
            <a:r>
              <a:rPr lang="pt-BR"/>
              <a:t>lo XIX desenhou a caverna de Zedequias, fez esboços, mapas e </a:t>
            </a:r>
          </a:p>
          <a:p>
            <a:r>
              <a:rPr lang="pt-BR"/>
              <a:t>diagramas de quase cada detalhe da enorme pedreira.  Uma de </a:t>
            </a:r>
          </a:p>
          <a:p>
            <a:r>
              <a:rPr lang="pt-BR"/>
              <a:t>suas descobertas foi um querubim gravado em um pilar.  Tinha </a:t>
            </a:r>
          </a:p>
          <a:p>
            <a:r>
              <a:rPr lang="pt-BR"/>
              <a:t>corpo de leão, um par de asas e cabeça de homem com um véu</a:t>
            </a:r>
          </a:p>
          <a:p>
            <a:r>
              <a:rPr lang="pt-BR"/>
              <a:t>antigo.  Charles removeu o querubim e enviou ao Fundo da  Ex-</a:t>
            </a:r>
          </a:p>
          <a:p>
            <a:r>
              <a:rPr lang="pt-BR"/>
              <a:t>ploração Palestina em Londres.  É parecido com um querubim </a:t>
            </a:r>
          </a:p>
          <a:p>
            <a:r>
              <a:rPr lang="pt-BR"/>
              <a:t>do Palácio Israelita em Samaria.  O estilo é aproximadamente</a:t>
            </a:r>
          </a:p>
          <a:p>
            <a:r>
              <a:rPr lang="pt-BR"/>
              <a:t>do 7º século AC, quando Israel estava sob influência da cultura</a:t>
            </a:r>
          </a:p>
          <a:p>
            <a:r>
              <a:rPr lang="pt-BR"/>
              <a:t>assíria.  Isto ocorreu antes dos babilônios tomarem Jerusalém,</a:t>
            </a:r>
          </a:p>
          <a:p>
            <a:r>
              <a:rPr lang="pt-BR"/>
              <a:t>e coincidiu com o tempo em que foi escondida a mobília do </a:t>
            </a:r>
          </a:p>
          <a:p>
            <a:r>
              <a:rPr lang="pt-BR"/>
              <a:t>Templo. </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38957362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92075" y="20638"/>
            <a:ext cx="8475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DESENHO DO QUERUBIM REMOVIDO DA CAVERNA DE </a:t>
            </a:r>
          </a:p>
          <a:p>
            <a:r>
              <a:rPr lang="pt-BR"/>
              <a:t>                                          ZEDEQUIAS</a:t>
            </a:r>
          </a:p>
        </p:txBody>
      </p:sp>
      <p:pic>
        <p:nvPicPr>
          <p:cNvPr id="75779" name="Picture 3" descr="querub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6934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6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as-70-palmeir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8358188" y="6072188"/>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t>17</a:t>
            </a:r>
            <a:endParaRPr lang="en-US" sz="2400" b="1"/>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12725" y="96838"/>
            <a:ext cx="9001125"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Com esta conexão é interessante verificar a citação do livro</a:t>
            </a:r>
          </a:p>
          <a:p>
            <a:r>
              <a:rPr lang="pt-BR"/>
              <a:t>apócrifo II Macabeus, onde relata sobre Jeremias e os homens</a:t>
            </a:r>
          </a:p>
          <a:p>
            <a:r>
              <a:rPr lang="pt-BR"/>
              <a:t>que esconderam a mobília do Templo na caverna: “Em seguida,</a:t>
            </a:r>
          </a:p>
          <a:p>
            <a:r>
              <a:rPr lang="pt-BR"/>
              <a:t>bloqueou a entrada.  Mais tarde, alguns dos que tinham acom-</a:t>
            </a:r>
          </a:p>
          <a:p>
            <a:r>
              <a:rPr lang="pt-BR"/>
              <a:t>panhado Jeremias, vieram para marcar o lugar, mas não  con-</a:t>
            </a:r>
          </a:p>
          <a:p>
            <a:r>
              <a:rPr lang="pt-BR"/>
              <a:t>seguiram encontrá-lo.  Quando soube, Jeremias repreende-os</a:t>
            </a:r>
          </a:p>
          <a:p>
            <a:r>
              <a:rPr lang="pt-BR"/>
              <a:t>dizendo: O lugar ficará desconhecido, até que Deus finalmente</a:t>
            </a:r>
          </a:p>
          <a:p>
            <a:r>
              <a:rPr lang="pt-BR"/>
              <a:t>se mostre misericordioso e reuna novamente seu povo”.   É</a:t>
            </a:r>
          </a:p>
          <a:p>
            <a:r>
              <a:rPr lang="pt-BR"/>
              <a:t>possível que o querubim gravado próximo da entrada bloquea-</a:t>
            </a:r>
          </a:p>
          <a:p>
            <a:r>
              <a:rPr lang="pt-BR"/>
              <a:t>da seja uma marca feita pelos homens (levitas?) de Jeremias,</a:t>
            </a:r>
          </a:p>
          <a:p>
            <a:r>
              <a:rPr lang="pt-BR"/>
              <a:t>já que não conseguiram achar a gruta.</a:t>
            </a:r>
          </a:p>
          <a:p>
            <a:r>
              <a:rPr lang="pt-BR"/>
              <a:t>Em seguida, Ron usou um radar para esquadrinhar e garantir</a:t>
            </a:r>
          </a:p>
          <a:p>
            <a:r>
              <a:rPr lang="pt-BR"/>
              <a:t>que realmente havia um túnel da pedreira até a câmara onde </a:t>
            </a:r>
          </a:p>
          <a:p>
            <a:r>
              <a:rPr lang="pt-BR"/>
              <a:t>achou a Arca da Aliança e os outros objetos.  Aproximadamen-</a:t>
            </a:r>
          </a:p>
          <a:p>
            <a:r>
              <a:rPr lang="pt-BR"/>
              <a:t>te 6,5 metros abaixo do nível do solo ele descobriu um túnel </a:t>
            </a:r>
          </a:p>
          <a:p>
            <a:r>
              <a:rPr lang="pt-BR"/>
              <a:t>vazio que ia na direção dos buracos que atravessou e da câma-</a:t>
            </a:r>
          </a:p>
          <a:p>
            <a:r>
              <a:rPr lang="pt-BR"/>
              <a:t>ra, mas por causa das edificações que obstruem o caminho,ele</a:t>
            </a:r>
          </a:p>
          <a:p>
            <a:r>
              <a:rPr lang="pt-BR"/>
              <a:t>não pôde seguir todo o túnel.  Ao invés disso ele levou o radar</a:t>
            </a:r>
          </a:p>
          <a:p>
            <a:r>
              <a:rPr lang="pt-BR"/>
              <a:t>para a caverna de Zedequias e esquadrinhou a entrada que há-</a:t>
            </a:r>
          </a:p>
          <a:p>
            <a:r>
              <a:rPr lang="pt-BR"/>
              <a:t>via achado.  Quando parecia existir um vazio atrás dos blocos</a:t>
            </a:r>
          </a:p>
          <a:p>
            <a:r>
              <a:rPr lang="pt-BR"/>
              <a:t>de pedra, na verdade abria uma passagem.  Mas escombros</a:t>
            </a:r>
          </a:p>
          <a:p>
            <a:r>
              <a:rPr lang="pt-BR"/>
              <a:t>bloqueavam o túnel mais adiante, parecendo que alguém tinha </a:t>
            </a:r>
          </a:p>
        </p:txBody>
      </p:sp>
    </p:spTree>
    <p:extLst>
      <p:ext uri="{BB962C8B-B14F-4D97-AF65-F5344CB8AC3E}">
        <p14:creationId xmlns:p14="http://schemas.microsoft.com/office/powerpoint/2010/main" val="24754196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20638"/>
            <a:ext cx="9431338"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t>tentado fazê-lo parecer natural, tentando esconder o fato de</a:t>
            </a:r>
          </a:p>
          <a:p>
            <a:r>
              <a:rPr lang="pt-BR"/>
              <a:t>que eles tinham fechado o túnel propositadamente.  A passagem </a:t>
            </a:r>
          </a:p>
          <a:p>
            <a:r>
              <a:rPr lang="pt-BR"/>
              <a:t>foi bem bloqueada e, novamente, o trabalho de limpá-la seria</a:t>
            </a:r>
          </a:p>
          <a:p>
            <a:r>
              <a:rPr lang="pt-BR"/>
              <a:t>extremamente laborioso.</a:t>
            </a:r>
          </a:p>
          <a:p>
            <a:endParaRPr lang="pt-BR"/>
          </a:p>
          <a:p>
            <a:r>
              <a:rPr lang="pt-BR" sz="2800">
                <a:effectLst>
                  <a:outerShdw blurRad="38100" dist="38100" dir="2700000" algn="tl">
                    <a:srgbClr val="C0C0C0"/>
                  </a:outerShdw>
                </a:effectLst>
              </a:rPr>
              <a:t>              UMA EXPERIÊNCIA ESPECIAL</a:t>
            </a:r>
          </a:p>
          <a:p>
            <a:endParaRPr lang="pt-BR" sz="2800">
              <a:effectLst>
                <a:outerShdw blurRad="38100" dist="38100" dir="2700000" algn="tl">
                  <a:srgbClr val="C0C0C0"/>
                </a:outerShdw>
              </a:effectLst>
            </a:endParaRPr>
          </a:p>
          <a:p>
            <a:r>
              <a:rPr lang="pt-BR"/>
              <a:t>Ron decidiu que a única opção era fazer uma entrada maior pa-</a:t>
            </a:r>
          </a:p>
          <a:p>
            <a:r>
              <a:rPr lang="pt-BR"/>
              <a:t>ra a câmara, cavando um poço diretamente acima dela, direta-</a:t>
            </a:r>
          </a:p>
          <a:p>
            <a:r>
              <a:rPr lang="pt-BR"/>
              <a:t>mente abaixo da rocha.  Havia um risco do poço se desmoronar</a:t>
            </a:r>
          </a:p>
          <a:p>
            <a:r>
              <a:rPr lang="pt-BR"/>
              <a:t>podendo destruir os objetos na caverna.  Também seria um gran-</a:t>
            </a:r>
          </a:p>
          <a:p>
            <a:r>
              <a:rPr lang="pt-BR"/>
              <a:t>de projeto que requereria muito trabalho.  Após várias escava-</a:t>
            </a:r>
          </a:p>
          <a:p>
            <a:r>
              <a:rPr lang="pt-BR"/>
              <a:t>ções ele iria escavar aproximadamente 3 metros de rocha cal-</a:t>
            </a:r>
          </a:p>
          <a:p>
            <a:r>
              <a:rPr lang="pt-BR"/>
              <a:t>cária, mas o fim estava longe. Quase dez anos tinham se passa-</a:t>
            </a:r>
          </a:p>
          <a:p>
            <a:r>
              <a:rPr lang="pt-BR"/>
              <a:t>do desde que ele achou a Arca, e a sua frustração cresceu por </a:t>
            </a:r>
          </a:p>
          <a:p>
            <a:r>
              <a:rPr lang="pt-BR"/>
              <a:t>causa dos enormes esforços que tinha passado, tudo parecen-</a:t>
            </a:r>
          </a:p>
          <a:p>
            <a:r>
              <a:rPr lang="pt-BR"/>
              <a:t>do infrutífero até o momento.</a:t>
            </a:r>
          </a:p>
          <a:p>
            <a:r>
              <a:rPr lang="pt-BR"/>
              <a:t>Um ou dois meses antes de voltar a Jerusalém para trabalhar no</a:t>
            </a:r>
          </a:p>
          <a:p>
            <a:r>
              <a:rPr lang="pt-BR"/>
              <a:t>poço, Ron realizou uma reunião na Igreja Adventista do 7º Dia </a:t>
            </a:r>
          </a:p>
          <a:p>
            <a:r>
              <a:rPr lang="pt-BR"/>
              <a:t>na Carolina do Norte (E.U.A.). Ele apresentou vídeos e os espec-</a:t>
            </a:r>
          </a:p>
          <a:p>
            <a:r>
              <a:rPr lang="pt-BR"/>
              <a:t>tadores fizeram-lhe perguntas.   Durante esse  período  de  </a:t>
            </a:r>
          </a:p>
        </p:txBody>
      </p:sp>
    </p:spTree>
    <p:extLst>
      <p:ext uri="{BB962C8B-B14F-4D97-AF65-F5344CB8AC3E}">
        <p14:creationId xmlns:p14="http://schemas.microsoft.com/office/powerpoint/2010/main" val="14467066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36525" y="96838"/>
            <a:ext cx="9112250"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questionamento, um indivíduo perguntou-lhe quando planejava</a:t>
            </a:r>
          </a:p>
          <a:p>
            <a:r>
              <a:rPr lang="pt-BR"/>
              <a:t>estar em Israel.  Quando Ron e seu assistente chegaram depois</a:t>
            </a:r>
          </a:p>
          <a:p>
            <a:r>
              <a:rPr lang="pt-BR"/>
              <a:t>de alguns dias a Jerusalém, aquele mesmo homem estava </a:t>
            </a:r>
          </a:p>
          <a:p>
            <a:r>
              <a:rPr lang="pt-BR"/>
              <a:t>esperando por ele.  Aparentemente acreditou que era </a:t>
            </a:r>
          </a:p>
          <a:p>
            <a:r>
              <a:rPr lang="pt-BR"/>
              <a:t>algum tipo de profeta, e lhe ofereceu ajuda no projeto. Mas Ron</a:t>
            </a:r>
          </a:p>
          <a:p>
            <a:r>
              <a:rPr lang="pt-BR"/>
              <a:t>esteve ali há tanto tempo que era impossível continuar com </a:t>
            </a:r>
          </a:p>
          <a:p>
            <a:r>
              <a:rPr lang="pt-BR"/>
              <a:t>seu trabalho. Ele perdeu toda a esperança e sentiu todo o proje-</a:t>
            </a:r>
          </a:p>
          <a:p>
            <a:r>
              <a:rPr lang="pt-BR"/>
              <a:t>to abandonado.  Ele acreditava que a sua viagem em vão signi-</a:t>
            </a:r>
          </a:p>
          <a:p>
            <a:r>
              <a:rPr lang="pt-BR"/>
              <a:t>ficava que era a hora de “sair do emprego”.  Ele sabia que Deus</a:t>
            </a:r>
          </a:p>
          <a:p>
            <a:r>
              <a:rPr lang="pt-BR"/>
              <a:t>não precisava particularmente dele para completar o trabalho.</a:t>
            </a:r>
          </a:p>
          <a:p>
            <a:r>
              <a:rPr lang="pt-BR"/>
              <a:t>Foi então que Ron teve uma experiência que marcou a sua vida.</a:t>
            </a:r>
          </a:p>
          <a:p>
            <a:r>
              <a:rPr lang="pt-BR"/>
              <a:t>Ele estava se sentando próximo aos nichos e dos buracos das </a:t>
            </a:r>
          </a:p>
          <a:p>
            <a:r>
              <a:rPr lang="pt-BR"/>
              <a:t>cruzes que havia encontrado no princípio das escavações.  O</a:t>
            </a:r>
          </a:p>
          <a:p>
            <a:r>
              <a:rPr lang="pt-BR"/>
              <a:t>tal homem (“profeta”) tinha terminado a difícil tarefa que Ron </a:t>
            </a:r>
          </a:p>
          <a:p>
            <a:r>
              <a:rPr lang="pt-BR"/>
              <a:t>havia lhe dado e estava sentado há alguns poucos metros,almo-</a:t>
            </a:r>
          </a:p>
          <a:p>
            <a:r>
              <a:rPr lang="pt-BR"/>
              <a:t>çando debaixo da sombra de um grande arbusto.  O nível de </a:t>
            </a:r>
          </a:p>
          <a:p>
            <a:r>
              <a:rPr lang="pt-BR"/>
              <a:t>chão onde eles estavam sentados era muitos metros abaixo do</a:t>
            </a:r>
          </a:p>
          <a:p>
            <a:r>
              <a:rPr lang="pt-BR"/>
              <a:t>que a área ao redor.  De repente Ron ouviu uma voz atrás dele</a:t>
            </a:r>
          </a:p>
          <a:p>
            <a:r>
              <a:rPr lang="pt-BR"/>
              <a:t>dizendo, “Deus o abençoe no que está fazendo aqui”. Ron virou-</a:t>
            </a:r>
          </a:p>
          <a:p>
            <a:r>
              <a:rPr lang="pt-BR"/>
              <a:t>se.  No topo de uma escadaria, estava um homem alto de pé, </a:t>
            </a:r>
          </a:p>
          <a:p>
            <a:r>
              <a:rPr lang="pt-BR"/>
              <a:t>esbelto de cabelo escuro.  Ele estava usando um longo roupão</a:t>
            </a:r>
          </a:p>
          <a:p>
            <a:r>
              <a:rPr lang="pt-BR"/>
              <a:t>branco e um turbante (ou mitra) na cabeça semelhante ao  </a:t>
            </a:r>
          </a:p>
        </p:txBody>
      </p:sp>
    </p:spTree>
    <p:extLst>
      <p:ext uri="{BB962C8B-B14F-4D97-AF65-F5344CB8AC3E}">
        <p14:creationId xmlns:p14="http://schemas.microsoft.com/office/powerpoint/2010/main" val="38868557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12725" y="20638"/>
            <a:ext cx="899953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usado em tempos bíblicos.  Ron não tinha contado  para  nin-</a:t>
            </a:r>
          </a:p>
          <a:p>
            <a:r>
              <a:rPr lang="pt-BR"/>
              <a:t>guém o que estava fazendo e desejou saber quem era aquela</a:t>
            </a:r>
          </a:p>
          <a:p>
            <a:r>
              <a:rPr lang="pt-BR"/>
              <a:t>pessoa.  Achou-lhe estranho por saber tudo sobre ele e o que </a:t>
            </a:r>
          </a:p>
          <a:p>
            <a:r>
              <a:rPr lang="pt-BR"/>
              <a:t>estava fazendo.  Ron tentou descobrir quem era aquele estra-</a:t>
            </a:r>
          </a:p>
          <a:p>
            <a:r>
              <a:rPr lang="pt-BR"/>
              <a:t>nho e tentou conversar educadamente: “Você é desta região?”</a:t>
            </a:r>
          </a:p>
          <a:p>
            <a:r>
              <a:rPr lang="pt-BR"/>
              <a:t>perguntou.  “Não”, era a simples resposta seguida de um silên-</a:t>
            </a:r>
          </a:p>
          <a:p>
            <a:r>
              <a:rPr lang="pt-BR"/>
              <a:t>cio. “Você é um turista?”, perguntou-lhe Ron.  “Não”, silencian-</a:t>
            </a:r>
          </a:p>
          <a:p>
            <a:r>
              <a:rPr lang="pt-BR"/>
              <a:t>do-se novamente.  Ron não sabia mais o que poderia dizer, en-</a:t>
            </a:r>
          </a:p>
          <a:p>
            <a:r>
              <a:rPr lang="pt-BR"/>
              <a:t>tão apenas sentou-se e observou-lhe sua amável face.  Então</a:t>
            </a:r>
          </a:p>
          <a:p>
            <a:r>
              <a:rPr lang="pt-BR"/>
              <a:t>o homem lhe disse: “Estou no caminho da África do Sul para a</a:t>
            </a:r>
          </a:p>
          <a:p>
            <a:r>
              <a:rPr lang="pt-BR"/>
              <a:t>Nova Jerusalém” e repetiu as suas primeiras palavras: “Deus</a:t>
            </a:r>
          </a:p>
          <a:p>
            <a:r>
              <a:rPr lang="pt-BR"/>
              <a:t>o abençoe no que está fazendo aqui”.  Então se virou e foi em-</a:t>
            </a:r>
          </a:p>
          <a:p>
            <a:r>
              <a:rPr lang="pt-BR"/>
              <a:t>bora.  Por estar sentado debaixo do arbusto, o ajudante “não</a:t>
            </a:r>
          </a:p>
          <a:p>
            <a:r>
              <a:rPr lang="pt-BR"/>
              <a:t>convidado” de Ron não tinha visto o homem vestido de branco,</a:t>
            </a:r>
          </a:p>
          <a:p>
            <a:r>
              <a:rPr lang="pt-BR"/>
              <a:t>mas tinha escutado toda a conversa.  Ele perguntou: “Você </a:t>
            </a:r>
          </a:p>
          <a:p>
            <a:r>
              <a:rPr lang="pt-BR"/>
              <a:t>acha que falamos com um anjo?” (Hebreus 13:02).  “Talvez”</a:t>
            </a:r>
          </a:p>
          <a:p>
            <a:r>
              <a:rPr lang="pt-BR"/>
              <a:t>respondeu Ron, porque deixou-lhe a impressão que pudesse </a:t>
            </a:r>
          </a:p>
          <a:p>
            <a:r>
              <a:rPr lang="pt-BR"/>
              <a:t>ter sido até o próprio Jesus Cristo...</a:t>
            </a:r>
          </a:p>
          <a:p>
            <a:r>
              <a:rPr lang="pt-BR"/>
              <a:t>Só há uma entrada no Jardim da Tumba, e todo mundo tem que</a:t>
            </a:r>
          </a:p>
          <a:p>
            <a:r>
              <a:rPr lang="pt-BR"/>
              <a:t>passar por ela para entrar no complexo.    Ron perguntou  ao</a:t>
            </a:r>
          </a:p>
          <a:p>
            <a:r>
              <a:rPr lang="pt-BR"/>
              <a:t>pessoal do local se tinham visto o tal homem de branco e eles</a:t>
            </a:r>
          </a:p>
          <a:p>
            <a:r>
              <a:rPr lang="pt-BR"/>
              <a:t>responderam que ninguém vestido daquele jeito havia entrado </a:t>
            </a:r>
          </a:p>
        </p:txBody>
      </p:sp>
    </p:spTree>
    <p:extLst>
      <p:ext uri="{BB962C8B-B14F-4D97-AF65-F5344CB8AC3E}">
        <p14:creationId xmlns:p14="http://schemas.microsoft.com/office/powerpoint/2010/main" val="94798522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36525" y="20638"/>
            <a:ext cx="9107488" cy="734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ou deixado o Jardim da Tumba.  Ninguém o tinha visto.  Esta </a:t>
            </a:r>
          </a:p>
          <a:p>
            <a:r>
              <a:rPr lang="pt-BR"/>
              <a:t>experiência o fortaleceu e o encorajou para que continuasse,</a:t>
            </a:r>
          </a:p>
          <a:p>
            <a:r>
              <a:rPr lang="pt-BR"/>
              <a:t>não importando a difícil situação em que se encontrava.</a:t>
            </a:r>
          </a:p>
          <a:p>
            <a:endParaRPr lang="pt-BR"/>
          </a:p>
          <a:p>
            <a:r>
              <a:rPr lang="pt-BR" sz="2800">
                <a:effectLst>
                  <a:outerShdw blurRad="38100" dist="38100" dir="2700000" algn="tl">
                    <a:srgbClr val="C0C0C0"/>
                  </a:outerShdw>
                </a:effectLst>
              </a:rPr>
              <a:t>            A QUARTA VISITA A CÂMARA</a:t>
            </a:r>
          </a:p>
          <a:p>
            <a:endParaRPr lang="pt-BR" sz="2800">
              <a:effectLst>
                <a:outerShdw blurRad="38100" dist="38100" dir="2700000" algn="tl">
                  <a:srgbClr val="C0C0C0"/>
                </a:outerShdw>
              </a:effectLst>
            </a:endParaRPr>
          </a:p>
          <a:p>
            <a:r>
              <a:rPr lang="pt-BR"/>
              <a:t>Ron tinha tentado várias vezes tirar fotos nítidas da Arca com</a:t>
            </a:r>
          </a:p>
          <a:p>
            <a:r>
              <a:rPr lang="pt-BR"/>
              <a:t>máquinas fotográficas e uma câmera de vídeo, mas em todas </a:t>
            </a:r>
          </a:p>
          <a:p>
            <a:r>
              <a:rPr lang="pt-BR"/>
              <a:t>as imagens ficaram desfocadas, lhe causando muita frustração.</a:t>
            </a:r>
          </a:p>
          <a:p>
            <a:r>
              <a:rPr lang="pt-BR"/>
              <a:t>Em sua quarta visita na câmara Ron levou consigo uma câmera</a:t>
            </a:r>
          </a:p>
          <a:p>
            <a:r>
              <a:rPr lang="pt-BR"/>
              <a:t>de vídeo e um tripé, esperando finalmente gravar um filme da </a:t>
            </a:r>
          </a:p>
          <a:p>
            <a:r>
              <a:rPr lang="pt-BR"/>
              <a:t>Arca.  Depois de passar pela mesma entrada que sempre usou</a:t>
            </a:r>
          </a:p>
          <a:p>
            <a:r>
              <a:rPr lang="pt-BR"/>
              <a:t>para ir até a câmara,notou imediatamente que algo estava dife-</a:t>
            </a:r>
          </a:p>
          <a:p>
            <a:r>
              <a:rPr lang="pt-BR"/>
              <a:t>rente.  As pedras que tampavam a caverna não estavam mais</a:t>
            </a:r>
          </a:p>
          <a:p>
            <a:r>
              <a:rPr lang="pt-BR"/>
              <a:t>lá.  Uma luz brilhou na câmara, mas não podia entender como.</a:t>
            </a:r>
          </a:p>
          <a:p>
            <a:r>
              <a:rPr lang="pt-BR"/>
              <a:t>Ele então viu que a câmara havia sido completamente limpa e </a:t>
            </a:r>
          </a:p>
          <a:p>
            <a:r>
              <a:rPr lang="pt-BR"/>
              <a:t>todas as pedras retiradas.  Uma tarefa que ele sabia que teria</a:t>
            </a:r>
          </a:p>
          <a:p>
            <a:r>
              <a:rPr lang="pt-BR"/>
              <a:t>de ser feita mas levaria muito tempo, e agora o trabalho estava </a:t>
            </a:r>
          </a:p>
          <a:p>
            <a:r>
              <a:rPr lang="pt-BR"/>
              <a:t>feito!  A câmara estava totalmente limpa, e a Arca da Aliança</a:t>
            </a:r>
          </a:p>
          <a:p>
            <a:r>
              <a:rPr lang="pt-BR"/>
              <a:t>tinha sido retirada da caixa de pedra.  Ele ficou subjugado pelo</a:t>
            </a:r>
          </a:p>
          <a:p>
            <a:r>
              <a:rPr lang="pt-BR"/>
              <a:t>que viu. </a:t>
            </a:r>
          </a:p>
          <a:p>
            <a:endParaRPr lang="pt-BR"/>
          </a:p>
          <a:p>
            <a:endParaRPr lang="pt-BR"/>
          </a:p>
        </p:txBody>
      </p:sp>
    </p:spTree>
    <p:extLst>
      <p:ext uri="{BB962C8B-B14F-4D97-AF65-F5344CB8AC3E}">
        <p14:creationId xmlns:p14="http://schemas.microsoft.com/office/powerpoint/2010/main" val="33361404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a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629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529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12725" y="20638"/>
            <a:ext cx="897096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A Arca estava contra uma parede da câmara,debaixo da racha-</a:t>
            </a:r>
          </a:p>
          <a:p>
            <a:r>
              <a:rPr lang="pt-BR"/>
              <a:t>dura do teto causada por um terremoto, por onde o sangue de</a:t>
            </a:r>
          </a:p>
          <a:p>
            <a:r>
              <a:rPr lang="pt-BR"/>
              <a:t>Jesus tinha fluído até cair sobre o propiciatório.  As outras mo-</a:t>
            </a:r>
          </a:p>
          <a:p>
            <a:r>
              <a:rPr lang="pt-BR"/>
              <a:t>bílias do Templo estavam em suas posições corretas  em rela-</a:t>
            </a:r>
          </a:p>
          <a:p>
            <a:r>
              <a:rPr lang="pt-BR"/>
              <a:t>ção à Arca.  O restante dos objetos foi posto ao longo de uma</a:t>
            </a:r>
          </a:p>
          <a:p>
            <a:r>
              <a:rPr lang="pt-BR"/>
              <a:t>das paredes.  As imagens mostram como é a Arca e o local do</a:t>
            </a:r>
          </a:p>
          <a:p>
            <a:r>
              <a:rPr lang="pt-BR"/>
              <a:t>propiciatório onde foi derramado o sangue.</a:t>
            </a:r>
          </a:p>
          <a:p>
            <a:endParaRPr lang="pt-BR"/>
          </a:p>
          <a:p>
            <a:r>
              <a:rPr lang="pt-BR"/>
              <a:t>               VISTA FRONTAL DA ARCA DA ALIANÇA</a:t>
            </a:r>
          </a:p>
          <a:p>
            <a:endParaRPr lang="pt-BR"/>
          </a:p>
        </p:txBody>
      </p:sp>
      <p:pic>
        <p:nvPicPr>
          <p:cNvPr id="82947" name="Picture 3" descr="a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78150"/>
            <a:ext cx="6248400" cy="36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274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2725" y="20638"/>
            <a:ext cx="7175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VISTA SUPERIOR DA ARCA DA ALINÇA</a:t>
            </a:r>
          </a:p>
          <a:p>
            <a:endParaRPr lang="pt-BR"/>
          </a:p>
        </p:txBody>
      </p:sp>
      <p:pic>
        <p:nvPicPr>
          <p:cNvPr id="83971" name="Picture 3" descr="a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931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12725" y="20638"/>
            <a:ext cx="7751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DIMENSÕES, DETALHES E O MODO DE RETIRAR O</a:t>
            </a:r>
          </a:p>
          <a:p>
            <a:r>
              <a:rPr lang="pt-BR"/>
              <a:t>                                 PROPICIATÓRIO</a:t>
            </a:r>
          </a:p>
        </p:txBody>
      </p:sp>
      <p:pic>
        <p:nvPicPr>
          <p:cNvPr id="84995" name="Picture 3" descr="a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26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36525" y="20638"/>
            <a:ext cx="906938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Embora Ron não conseguia descrever exatamente assim mas a</a:t>
            </a:r>
          </a:p>
          <a:p>
            <a:r>
              <a:rPr lang="pt-BR"/>
              <a:t>parede atrás da Arca parecia cristal e radiava as cores do arco-</a:t>
            </a:r>
          </a:p>
          <a:p>
            <a:r>
              <a:rPr lang="pt-BR"/>
              <a:t>íris.  Enquanto estava olhando para aquilo, ele percebeu de re-</a:t>
            </a:r>
          </a:p>
          <a:p>
            <a:r>
              <a:rPr lang="pt-BR"/>
              <a:t>pente que não estava só.  Ele pode perceber a presença de an-</a:t>
            </a:r>
          </a:p>
          <a:p>
            <a:r>
              <a:rPr lang="pt-BR"/>
              <a:t>jos.  Havia quatro homens jovens na caverna, que não se asse-</a:t>
            </a:r>
          </a:p>
          <a:p>
            <a:r>
              <a:rPr lang="pt-BR"/>
              <a:t>melhavam a forma popular de se representar anjos (com  vesti-</a:t>
            </a:r>
          </a:p>
          <a:p>
            <a:r>
              <a:rPr lang="pt-BR"/>
              <a:t>do branco e asas).  Estavam vestidos normalmente.  Ron ficou</a:t>
            </a:r>
          </a:p>
          <a:p>
            <a:r>
              <a:rPr lang="pt-BR"/>
              <a:t>parado durante vários minutos, não se movendo ou falando. Ele</a:t>
            </a:r>
          </a:p>
          <a:p>
            <a:r>
              <a:rPr lang="pt-BR"/>
              <a:t>queria saber o que estavam fazendo lá e por que estavam lá,</a:t>
            </a:r>
          </a:p>
          <a:p>
            <a:r>
              <a:rPr lang="pt-BR"/>
              <a:t>mas se achou incapaz de falar.</a:t>
            </a:r>
          </a:p>
          <a:p>
            <a:r>
              <a:rPr lang="pt-BR"/>
              <a:t>Um dos anjos deu um passo para a frente e começou a falar </a:t>
            </a:r>
          </a:p>
          <a:p>
            <a:r>
              <a:rPr lang="pt-BR"/>
              <a:t>com ele.  Disse-lhe que são os 4 anjos designados para vigiar a</a:t>
            </a:r>
          </a:p>
          <a:p>
            <a:r>
              <a:rPr lang="pt-BR"/>
              <a:t>Arca desde a sua construção, no Sinai.  Ele se aproximou da </a:t>
            </a:r>
          </a:p>
          <a:p>
            <a:r>
              <a:rPr lang="pt-BR"/>
              <a:t>Arca e as Tábuas de Pedra foram retiradas dela, e o anjo as co-</a:t>
            </a:r>
          </a:p>
          <a:p>
            <a:r>
              <a:rPr lang="pt-BR"/>
              <a:t>locou em um nicho na parede, e começou a lhe informar sobre</a:t>
            </a:r>
          </a:p>
          <a:p>
            <a:r>
              <a:rPr lang="pt-BR"/>
              <a:t>vários assuntos importantes.  As Tábuas de Pedra só iriam ser</a:t>
            </a:r>
          </a:p>
          <a:p>
            <a:r>
              <a:rPr lang="pt-BR"/>
              <a:t>postas em exibição ao público depois que uma lei fosse aprova-</a:t>
            </a:r>
          </a:p>
          <a:p>
            <a:r>
              <a:rPr lang="pt-BR"/>
              <a:t>da em todo o mundo.  Uma lei que forçaria o mundo a receber</a:t>
            </a:r>
          </a:p>
          <a:p>
            <a:r>
              <a:rPr lang="pt-BR"/>
              <a:t>“a marca da besta”.</a:t>
            </a:r>
          </a:p>
          <a:p>
            <a:r>
              <a:rPr lang="pt-BR"/>
              <a:t>Ron montou a câmera de vídeo e começou a filmar antes que </a:t>
            </a:r>
          </a:p>
          <a:p>
            <a:r>
              <a:rPr lang="pt-BR"/>
              <a:t>ele retirasse as Tábuas de Pedra da Arca da Aliança. Ele pegou</a:t>
            </a:r>
          </a:p>
          <a:p>
            <a:r>
              <a:rPr lang="pt-BR"/>
              <a:t>a máquina fotográfica e a fita de vídeo e saiu da caverna pela</a:t>
            </a:r>
          </a:p>
        </p:txBody>
      </p:sp>
    </p:spTree>
    <p:extLst>
      <p:ext uri="{BB962C8B-B14F-4D97-AF65-F5344CB8AC3E}">
        <p14:creationId xmlns:p14="http://schemas.microsoft.com/office/powerpoint/2010/main" val="934482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As Palmeiras-e-cacinbas-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050" y="0"/>
            <a:ext cx="9290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8429625" y="6072188"/>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t>18</a:t>
            </a:r>
            <a:endParaRPr lang="en-US" sz="2400" b="1"/>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36525" y="20638"/>
            <a:ext cx="917733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sua entrada original.  Seguindo o túnel, descobriu a saída do </a:t>
            </a:r>
          </a:p>
          <a:p>
            <a:r>
              <a:rPr lang="pt-BR"/>
              <a:t>sistema de caverna para a rua.  Ele foi para o quarto do hotel e </a:t>
            </a:r>
          </a:p>
          <a:p>
            <a:r>
              <a:rPr lang="pt-BR"/>
              <a:t>conferiu a filmagem.  A Arca, os anjos e as Tábuas de Pedra</a:t>
            </a:r>
          </a:p>
          <a:p>
            <a:r>
              <a:rPr lang="pt-BR"/>
              <a:t>estavam perfeitamente visíveis e ficou muito satisfeito por tudo </a:t>
            </a:r>
          </a:p>
          <a:p>
            <a:r>
              <a:rPr lang="pt-BR"/>
              <a:t>estar tão nítido.  Mas a sua alegria mudou de repente  ao  lem-</a:t>
            </a:r>
          </a:p>
          <a:p>
            <a:r>
              <a:rPr lang="pt-BR"/>
              <a:t>brar do que o anjo havia-lhe dito.  Isso não ia ser mostrado an-</a:t>
            </a:r>
          </a:p>
          <a:p>
            <a:r>
              <a:rPr lang="pt-BR"/>
              <a:t>tes que a lei da “marca da besta” fosse aprovada.  Ele sabia a </a:t>
            </a:r>
          </a:p>
          <a:p>
            <a:r>
              <a:rPr lang="pt-BR"/>
              <a:t>natureza da lei à que estava se referindo, e sabia o significado</a:t>
            </a:r>
          </a:p>
          <a:p>
            <a:r>
              <a:rPr lang="pt-BR"/>
              <a:t>das palavras do anjo.  O que ele iria fazer com a fita até aquele</a:t>
            </a:r>
          </a:p>
          <a:p>
            <a:r>
              <a:rPr lang="pt-BR"/>
              <a:t>tempo?  Onde estaria segura?  Ron, não sabendo o que fazer, </a:t>
            </a:r>
          </a:p>
          <a:p>
            <a:r>
              <a:rPr lang="pt-BR"/>
              <a:t>decidiu voltar à câmara e perguntar ao anjo o que ele deveria</a:t>
            </a:r>
          </a:p>
          <a:p>
            <a:r>
              <a:rPr lang="pt-BR"/>
              <a:t>fazer com a fita de vídeo. Ao entrar na câmara o anjo com quem</a:t>
            </a:r>
          </a:p>
          <a:p>
            <a:r>
              <a:rPr lang="pt-BR"/>
              <a:t>havia falado lhe perguntou o que queria.  Ron lhe falou que não </a:t>
            </a:r>
          </a:p>
          <a:p>
            <a:r>
              <a:rPr lang="pt-BR"/>
              <a:t>tinha um lugar suficientemente seguro para guardar a fita.  O</a:t>
            </a:r>
          </a:p>
          <a:p>
            <a:r>
              <a:rPr lang="pt-BR"/>
              <a:t>anjo pegou a fita da sua mão e colocou-a próxima das Tábuas </a:t>
            </a:r>
          </a:p>
          <a:p>
            <a:r>
              <a:rPr lang="pt-BR"/>
              <a:t>de Pedra que estavam no nicho.</a:t>
            </a:r>
          </a:p>
          <a:p>
            <a:r>
              <a:rPr lang="pt-BR"/>
              <a:t>Nos fins da década de 90, Ron estava se aproximando dos 70</a:t>
            </a:r>
          </a:p>
          <a:p>
            <a:r>
              <a:rPr lang="pt-BR"/>
              <a:t>anos. Ele estava cansado devido as pressões de trabalho e tam-</a:t>
            </a:r>
          </a:p>
          <a:p>
            <a:r>
              <a:rPr lang="pt-BR"/>
              <a:t>bém lutava contra um certo tipo de câncer.  Ainda assim persis-</a:t>
            </a:r>
          </a:p>
          <a:p>
            <a:r>
              <a:rPr lang="pt-BR"/>
              <a:t>tiu, trabalhando pesado, fazendo tudo o que pôde para ajudar</a:t>
            </a:r>
          </a:p>
          <a:p>
            <a:r>
              <a:rPr lang="pt-BR"/>
              <a:t>as pessoas a espalhar a mensagem  que  estas  descobertas</a:t>
            </a:r>
          </a:p>
          <a:p>
            <a:r>
              <a:rPr lang="pt-BR"/>
              <a:t>tinha para o mundo, e a mensagem do Cristo vivo.  No dia 4 de  </a:t>
            </a:r>
          </a:p>
        </p:txBody>
      </p:sp>
    </p:spTree>
    <p:extLst>
      <p:ext uri="{BB962C8B-B14F-4D97-AF65-F5344CB8AC3E}">
        <p14:creationId xmlns:p14="http://schemas.microsoft.com/office/powerpoint/2010/main" val="35784462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36525" y="20638"/>
            <a:ext cx="86741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Agosto de 1999, Ron Wyatt morreu de câncer em Tennessee,</a:t>
            </a:r>
          </a:p>
          <a:p>
            <a:r>
              <a:rPr lang="pt-BR"/>
              <a:t>E.U.A. </a:t>
            </a:r>
          </a:p>
          <a:p>
            <a:endParaRPr lang="pt-BR"/>
          </a:p>
          <a:p>
            <a:r>
              <a:rPr lang="pt-BR"/>
              <a:t>                           PASSAGEM PARA A CAVERNA</a:t>
            </a:r>
          </a:p>
        </p:txBody>
      </p:sp>
      <p:pic>
        <p:nvPicPr>
          <p:cNvPr id="88067" name="Picture 3" descr="pass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4240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0" y="-74613"/>
            <a:ext cx="9601200" cy="71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sz="2800">
                <a:effectLst>
                  <a:outerShdw blurRad="38100" dist="38100" dir="2700000" algn="tl">
                    <a:srgbClr val="C0C0C0"/>
                  </a:outerShdw>
                </a:effectLst>
              </a:rPr>
              <a:t>                 O EXAME DE SANGUE</a:t>
            </a:r>
          </a:p>
          <a:p>
            <a:endParaRPr lang="pt-BR" sz="2800">
              <a:effectLst>
                <a:outerShdw blurRad="38100" dist="38100" dir="2700000" algn="tl">
                  <a:srgbClr val="C0C0C0"/>
                </a:outerShdw>
              </a:effectLst>
            </a:endParaRPr>
          </a:p>
          <a:p>
            <a:r>
              <a:rPr lang="pt-BR"/>
              <a:t>Ron conta a história novamente para um pequeno público den-</a:t>
            </a:r>
          </a:p>
          <a:p>
            <a:r>
              <a:rPr lang="pt-BR"/>
              <a:t>tro da Caverna de Zedequias:</a:t>
            </a:r>
          </a:p>
          <a:p>
            <a:r>
              <a:rPr lang="pt-BR"/>
              <a:t>“Depois de ter estado lá (a caverna com a Arca da Aliança)três</a:t>
            </a:r>
          </a:p>
          <a:p>
            <a:r>
              <a:rPr lang="pt-BR"/>
              <a:t>vezes, na quarta vez em que entrei,  havia  quatro  homens jo-</a:t>
            </a:r>
          </a:p>
          <a:p>
            <a:r>
              <a:rPr lang="pt-BR"/>
              <a:t>vens que se levantaram, que se os tivesse visto na rua não te-</a:t>
            </a:r>
          </a:p>
          <a:p>
            <a:r>
              <a:rPr lang="pt-BR"/>
              <a:t>ria notado nenhuma diferença entre eles e qualquer outra pe-</a:t>
            </a:r>
          </a:p>
          <a:p>
            <a:r>
              <a:rPr lang="pt-BR"/>
              <a:t>ssoa.  Um deles disse, ‘Nós somos os anjos que foram designa-</a:t>
            </a:r>
          </a:p>
          <a:p>
            <a:r>
              <a:rPr lang="pt-BR"/>
              <a:t>dos à Arca da Aliança, e lhe contaremos o que Deus quer que </a:t>
            </a:r>
          </a:p>
          <a:p>
            <a:r>
              <a:rPr lang="pt-BR"/>
              <a:t>seja feito com isto, e lhe ajudaremos a fazer o que Ele quer que</a:t>
            </a:r>
          </a:p>
          <a:p>
            <a:r>
              <a:rPr lang="pt-BR"/>
              <a:t>seja feito com isto.’  Eles queriam que levasse uma amostra do</a:t>
            </a:r>
          </a:p>
          <a:p>
            <a:r>
              <a:rPr lang="pt-BR"/>
              <a:t>sangue para ser analisado.  Tudo que tinha comigo eram um </a:t>
            </a:r>
          </a:p>
          <a:p>
            <a:r>
              <a:rPr lang="pt-BR"/>
              <a:t>cartucho de filme (recipiente de filme de máquina fotográfica) </a:t>
            </a:r>
          </a:p>
          <a:p>
            <a:r>
              <a:rPr lang="pt-BR"/>
              <a:t>e uma aba de puxar (tampa superior) de uma lata de Coca-Cola.</a:t>
            </a:r>
          </a:p>
          <a:p>
            <a:r>
              <a:rPr lang="pt-BR"/>
              <a:t>Então peguei aquela aba, deformei-a para fazer uma pequena </a:t>
            </a:r>
          </a:p>
          <a:p>
            <a:r>
              <a:rPr lang="pt-BR"/>
              <a:t>concha e coloquei o sangue seco sobre 3/4 dela. Nós o levamos</a:t>
            </a:r>
          </a:p>
          <a:p>
            <a:r>
              <a:rPr lang="pt-BR"/>
              <a:t>par ser analisado.  Colocamos uma quantia do sangue seco em</a:t>
            </a:r>
          </a:p>
          <a:p>
            <a:r>
              <a:rPr lang="pt-BR"/>
              <a:t>uma solução normal de sal na temperatura do corpo (36ºC), e a </a:t>
            </a:r>
          </a:p>
          <a:p>
            <a:r>
              <a:rPr lang="pt-BR"/>
              <a:t>misturamos suavemente durante 72 horas.  E esta foi parte das </a:t>
            </a:r>
          </a:p>
          <a:p>
            <a:r>
              <a:rPr lang="pt-BR"/>
              <a:t>instruções que recebi do anjo.  Quando guardamos a cultura</a:t>
            </a:r>
          </a:p>
          <a:p>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1963740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36525" y="20638"/>
            <a:ext cx="9007475" cy="710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a:p>
            <a:endParaRPr lang="pt-BR"/>
          </a:p>
          <a:p>
            <a:r>
              <a:rPr lang="pt-BR"/>
              <a:t>durante outras 72 horas e a visualizamos em um microscópio, </a:t>
            </a:r>
          </a:p>
          <a:p>
            <a:r>
              <a:rPr lang="pt-BR"/>
              <a:t>as células brancas estavam se dividindo.</a:t>
            </a:r>
          </a:p>
          <a:p>
            <a:r>
              <a:rPr lang="pt-BR"/>
              <a:t>Nós obtivemos uma contagem de cromossomos.  Havia 24 cro-</a:t>
            </a:r>
          </a:p>
          <a:p>
            <a:r>
              <a:rPr lang="pt-BR"/>
              <a:t>mossomos, 23 Cristo recebeu de Maria.  Ele recebeu um que </a:t>
            </a:r>
          </a:p>
          <a:p>
            <a:r>
              <a:rPr lang="pt-BR"/>
              <a:t>era o determinante de sexo, ou o Y do Seu Pai divino para um </a:t>
            </a:r>
          </a:p>
          <a:p>
            <a:r>
              <a:rPr lang="pt-BR"/>
              <a:t>total de 24.  Todos nós temos 46.  Nós recebemos 23 de nossa </a:t>
            </a:r>
          </a:p>
          <a:p>
            <a:r>
              <a:rPr lang="pt-BR"/>
              <a:t>mãe e 23 de nosso pai. Estes cromossomos ainda estão vivos </a:t>
            </a:r>
          </a:p>
          <a:p>
            <a:r>
              <a:rPr lang="pt-BR"/>
              <a:t>após quase 2000 anos. As pessoas que fizeram o teste pensaram que eu tinha passado a perna neles.  Nunca em suas vidas haviam visto um sangue seco que ainda estava vivo.  Há um  texto  na Bíblia que fala sobre Cristo.  Está em Salmos 16:10, que diz:</a:t>
            </a:r>
          </a:p>
          <a:p>
            <a:r>
              <a:rPr lang="pt-BR"/>
              <a:t>‘Pois não deixarás a minha alma no inferno, nem permitirás </a:t>
            </a:r>
          </a:p>
          <a:p>
            <a:r>
              <a:rPr lang="pt-BR"/>
              <a:t>que o teu </a:t>
            </a:r>
            <a:r>
              <a:rPr lang="pt-BR" u="sng"/>
              <a:t>Santo</a:t>
            </a:r>
            <a:r>
              <a:rPr lang="pt-BR"/>
              <a:t> veja corrupção.’  Então após quase 2000 anos,</a:t>
            </a:r>
          </a:p>
          <a:p>
            <a:r>
              <a:rPr lang="pt-BR"/>
              <a:t>o sangue de Cristo estava muito vivo, e ainda está.  Assim o </a:t>
            </a:r>
          </a:p>
          <a:p>
            <a:r>
              <a:rPr lang="pt-BR"/>
              <a:t>Espírito, o sangue e a água estão testemunhando na Terra.</a:t>
            </a:r>
          </a:p>
          <a:p>
            <a:r>
              <a:rPr lang="pt-BR"/>
              <a:t>(I João 5:08)” (Ron Wyatt, Zedekiah’s Cave, novembro de 1996).</a:t>
            </a:r>
          </a:p>
          <a:p>
            <a:r>
              <a:rPr lang="pt-BR"/>
              <a:t>  </a:t>
            </a:r>
          </a:p>
          <a:p>
            <a:endParaRPr lang="pt-BR"/>
          </a:p>
          <a:p>
            <a:r>
              <a:rPr lang="pt-BR"/>
              <a:t>                                 </a:t>
            </a:r>
          </a:p>
        </p:txBody>
      </p:sp>
    </p:spTree>
    <p:extLst>
      <p:ext uri="{BB962C8B-B14F-4D97-AF65-F5344CB8AC3E}">
        <p14:creationId xmlns:p14="http://schemas.microsoft.com/office/powerpoint/2010/main" val="412724552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3"/>
          <p:cNvSpPr txBox="1">
            <a:spLocks noChangeArrowheads="1"/>
          </p:cNvSpPr>
          <p:nvPr/>
        </p:nvSpPr>
        <p:spPr bwMode="auto">
          <a:xfrm>
            <a:off x="-92075" y="20638"/>
            <a:ext cx="86979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CONTAGEM DOS CROMOSSOMOS: 24 DE JESUS E 46 DO </a:t>
            </a:r>
          </a:p>
          <a:p>
            <a:r>
              <a:rPr lang="pt-BR"/>
              <a:t>                                      HOMEM NORMAL</a:t>
            </a:r>
          </a:p>
        </p:txBody>
      </p:sp>
      <p:pic>
        <p:nvPicPr>
          <p:cNvPr id="91140" name="Picture 4" descr="sa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696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109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a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958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9050" y="1588"/>
            <a:ext cx="9124950"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A MENSAGEM QUE NINGUÉM TINHA OUVIDO</a:t>
            </a:r>
          </a:p>
          <a:p>
            <a:endParaRPr lang="pt-BR" sz="2800">
              <a:effectLst>
                <a:outerShdw blurRad="38100" dist="38100" dir="2700000" algn="tl">
                  <a:srgbClr val="C0C0C0"/>
                </a:outerShdw>
              </a:effectLst>
            </a:endParaRPr>
          </a:p>
          <a:p>
            <a:r>
              <a:rPr lang="pt-BR"/>
              <a:t>A história de Ron Wyatt chamou muita a atenção como também</a:t>
            </a:r>
          </a:p>
          <a:p>
            <a:r>
              <a:rPr lang="pt-BR"/>
              <a:t>uma violenta discussão.  Um homem simples estava contando </a:t>
            </a:r>
          </a:p>
          <a:p>
            <a:r>
              <a:rPr lang="pt-BR"/>
              <a:t>ao mundo uma história incrível que ninguém havia ouvido antes.</a:t>
            </a:r>
          </a:p>
          <a:p>
            <a:r>
              <a:rPr lang="pt-BR"/>
              <a:t>Para alguns era uma história fantástica onde o mundo espiritual</a:t>
            </a:r>
          </a:p>
          <a:p>
            <a:r>
              <a:rPr lang="pt-BR"/>
              <a:t>é descrito como acreditável e real.  Ron estava afirmando que a</a:t>
            </a:r>
          </a:p>
          <a:p>
            <a:r>
              <a:rPr lang="pt-BR"/>
              <a:t>´Bíblia, o livro mais lido no mundo, era a verdade histórica, mas </a:t>
            </a:r>
          </a:p>
          <a:p>
            <a:r>
              <a:rPr lang="pt-BR"/>
              <a:t>afirma também que o Homem que nasceu neste mundo aproxi-</a:t>
            </a:r>
          </a:p>
          <a:p>
            <a:r>
              <a:rPr lang="pt-BR"/>
              <a:t>madamente há 2000 anos atrás, realmente era o Messias que </a:t>
            </a:r>
          </a:p>
          <a:p>
            <a:r>
              <a:rPr lang="pt-BR"/>
              <a:t>os judeus haviam esperado, mas rejeitaram.  Não só isso, mas </a:t>
            </a:r>
          </a:p>
          <a:p>
            <a:r>
              <a:rPr lang="pt-BR"/>
              <a:t>está afirmando que Ele foi o Único por quem Deus criou este </a:t>
            </a:r>
          </a:p>
          <a:p>
            <a:r>
              <a:rPr lang="pt-BR"/>
              <a:t>mundo.  A descoberta de Ron até hoje incita incredulidade, até</a:t>
            </a:r>
          </a:p>
          <a:p>
            <a:r>
              <a:rPr lang="pt-BR"/>
              <a:t>mesmo no mundo cristão, e cria mal-estar dentro da comunida-</a:t>
            </a:r>
          </a:p>
          <a:p>
            <a:r>
              <a:rPr lang="pt-BR"/>
              <a:t>de judaica.  Até o momento esta mensagem não é reservada pa-</a:t>
            </a:r>
          </a:p>
          <a:p>
            <a:r>
              <a:rPr lang="pt-BR"/>
              <a:t>ra as comunidades religiosas.  De fato faz um efeito enorme </a:t>
            </a:r>
          </a:p>
          <a:p>
            <a:r>
              <a:rPr lang="pt-BR"/>
              <a:t>em todo o mundo, por isso fazem a pergunta, “A Bíblia  é  real-</a:t>
            </a:r>
          </a:p>
          <a:p>
            <a:r>
              <a:rPr lang="pt-BR"/>
              <a:t>mente verdadeira?”.</a:t>
            </a:r>
          </a:p>
          <a:p>
            <a:r>
              <a:rPr lang="pt-BR"/>
              <a:t>A história de Ron Wyatt não falta credibilidade  pois  várias pe-</a:t>
            </a:r>
          </a:p>
          <a:p>
            <a:r>
              <a:rPr lang="pt-BR"/>
              <a:t>ssoas estavam com ele quando estava cavando, e podem teste-</a:t>
            </a:r>
          </a:p>
          <a:p>
            <a:r>
              <a:rPr lang="pt-BR"/>
              <a:t>munhá-la.  Em um certo momento havia aproximadamente 15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8680003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36525" y="20638"/>
            <a:ext cx="906621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endParaRPr lang="pt-BR"/>
          </a:p>
          <a:p>
            <a:r>
              <a:rPr lang="pt-BR"/>
              <a:t>pessoas diferentes que ajudaram limpando túneis.  Havia o pe-</a:t>
            </a:r>
          </a:p>
          <a:p>
            <a:r>
              <a:rPr lang="pt-BR"/>
              <a:t>queno árabe que entrou primeiro na caverna e foi tomado por</a:t>
            </a:r>
          </a:p>
          <a:p>
            <a:r>
              <a:rPr lang="pt-BR"/>
              <a:t>um medo indescritível, simplesmente saindo da câmara.   O</a:t>
            </a:r>
          </a:p>
          <a:p>
            <a:r>
              <a:rPr lang="pt-BR"/>
              <a:t>romã, o primeiro artefato descoberto do primeiro Templo, que</a:t>
            </a:r>
          </a:p>
          <a:p>
            <a:r>
              <a:rPr lang="pt-BR"/>
              <a:t>hoje encontra-se seguro em um pequeno gabinete de vidro no</a:t>
            </a:r>
          </a:p>
          <a:p>
            <a:r>
              <a:rPr lang="pt-BR"/>
              <a:t>Museu Israelita, como uma testemunha visível.  O exame do </a:t>
            </a:r>
          </a:p>
          <a:p>
            <a:r>
              <a:rPr lang="pt-BR"/>
              <a:t>sangue da câmara tem chocado os investigadores profissionais</a:t>
            </a:r>
          </a:p>
          <a:p>
            <a:r>
              <a:rPr lang="pt-BR"/>
              <a:t>ao redor do mundo, e ninguém pode negar muitas das coisas</a:t>
            </a:r>
          </a:p>
          <a:p>
            <a:r>
              <a:rPr lang="pt-BR"/>
              <a:t>que testemunham para o fato da história de Ron Wyatt ser ver-</a:t>
            </a:r>
          </a:p>
          <a:p>
            <a:r>
              <a:rPr lang="pt-BR"/>
              <a:t>dade.  Porém, para alguns a história continua tão inacreditável</a:t>
            </a:r>
          </a:p>
          <a:p>
            <a:r>
              <a:rPr lang="pt-BR"/>
              <a:t>porque eles não viram a Arca ou o sangue. Assim eles preferem</a:t>
            </a:r>
          </a:p>
          <a:p>
            <a:r>
              <a:rPr lang="pt-BR"/>
              <a:t>duvidar.  Ron disse, um dia o mundo verá a evidência com seus </a:t>
            </a:r>
          </a:p>
          <a:p>
            <a:r>
              <a:rPr lang="pt-BR"/>
              <a:t>próprios olhos, mas se não quiserem acreditar então há pouco</a:t>
            </a:r>
          </a:p>
          <a:p>
            <a:r>
              <a:rPr lang="pt-BR"/>
              <a:t>o que fazer para os convencer.  O mundo está pronto para acre-</a:t>
            </a:r>
          </a:p>
          <a:p>
            <a:r>
              <a:rPr lang="pt-BR"/>
              <a:t>ditar que fora de fato criado e que nós não evoluímos de maca-</a:t>
            </a:r>
          </a:p>
          <a:p>
            <a:r>
              <a:rPr lang="pt-BR"/>
              <a:t>cos ou répteis?  A seguir, Ron na  Caverna  de Zedequias  ensi-</a:t>
            </a:r>
          </a:p>
          <a:p>
            <a:r>
              <a:rPr lang="pt-BR"/>
              <a:t>nando sobre a descoberta da Arca da Aliança.</a:t>
            </a:r>
          </a:p>
        </p:txBody>
      </p:sp>
    </p:spTree>
    <p:extLst>
      <p:ext uri="{BB962C8B-B14F-4D97-AF65-F5344CB8AC3E}">
        <p14:creationId xmlns:p14="http://schemas.microsoft.com/office/powerpoint/2010/main" val="378422101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wyattcavz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220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36525" y="20638"/>
            <a:ext cx="8956675" cy="704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O sangue de Jesus derramado no propiciatório contém a men-</a:t>
            </a:r>
          </a:p>
          <a:p>
            <a:r>
              <a:rPr lang="pt-BR"/>
              <a:t>sagem que jamais alguém ouviu ou até mesmo pensou.  Nem</a:t>
            </a:r>
          </a:p>
          <a:p>
            <a:r>
              <a:rPr lang="pt-BR"/>
              <a:t>mesmo Ron Wyatt, antes de ter descoberto a Arca e ter conta-</a:t>
            </a:r>
          </a:p>
          <a:p>
            <a:r>
              <a:rPr lang="pt-BR"/>
              <a:t>do a história.  Ainda restam perguntas nas mentes de muitas</a:t>
            </a:r>
          </a:p>
          <a:p>
            <a:r>
              <a:rPr lang="pt-BR"/>
              <a:t>pessoas, “Por que aconteceu?” e “O que tudo isso significa?”</a:t>
            </a:r>
          </a:p>
          <a:p>
            <a:endParaRPr lang="pt-BR"/>
          </a:p>
          <a:p>
            <a:r>
              <a:rPr lang="pt-BR" sz="2800">
                <a:effectLst>
                  <a:outerShdw blurRad="38100" dist="38100" dir="2700000" algn="tl">
                    <a:srgbClr val="C0C0C0"/>
                  </a:outerShdw>
                </a:effectLst>
              </a:rPr>
              <a:t>                 O ESTATUTO PERPÉTUO</a:t>
            </a:r>
          </a:p>
          <a:p>
            <a:endParaRPr lang="pt-BR" sz="2800">
              <a:effectLst>
                <a:outerShdw blurRad="38100" dist="38100" dir="2700000" algn="tl">
                  <a:srgbClr val="C0C0C0"/>
                </a:outerShdw>
              </a:effectLst>
            </a:endParaRPr>
          </a:p>
          <a:p>
            <a:r>
              <a:rPr lang="pt-BR"/>
              <a:t>“E quase todas as coisas, segundo a lei, se purificam com san-</a:t>
            </a:r>
          </a:p>
          <a:p>
            <a:r>
              <a:rPr lang="pt-BR"/>
              <a:t>gue; e sem derramamento de sangue não há remissão.”  </a:t>
            </a:r>
          </a:p>
          <a:p>
            <a:r>
              <a:rPr lang="pt-BR"/>
              <a:t>Hebreus 9:22.</a:t>
            </a:r>
          </a:p>
          <a:p>
            <a:r>
              <a:rPr lang="pt-BR"/>
              <a:t>A necessidade do sangue ter caído no propiciatório está no</a:t>
            </a:r>
          </a:p>
          <a:p>
            <a:r>
              <a:rPr lang="pt-BR"/>
              <a:t>Estatuto Perpétuo do “Dia da Expiação” determinado por Deus </a:t>
            </a:r>
          </a:p>
          <a:p>
            <a:r>
              <a:rPr lang="pt-BR"/>
              <a:t>(Levítico 16).  No 10º dia do 7º mês (mês de Etanim, correspon-</a:t>
            </a:r>
          </a:p>
          <a:p>
            <a:r>
              <a:rPr lang="pt-BR"/>
              <a:t>dente ao período atual de setembro-outubro), o sacerdote atra-</a:t>
            </a:r>
          </a:p>
          <a:p>
            <a:r>
              <a:rPr lang="pt-BR"/>
              <a:t>vessava o véu do santuário usando roupa e túnica de linho. En-</a:t>
            </a:r>
          </a:p>
          <a:p>
            <a:r>
              <a:rPr lang="pt-BR"/>
              <a:t>tão aspergia no propiciatório sobre a Arca, o sangue de um no-</a:t>
            </a:r>
          </a:p>
          <a:p>
            <a:r>
              <a:rPr lang="pt-BR"/>
              <a:t>vilho por seus pecados e pelos da sua família, e o sangue de </a:t>
            </a:r>
          </a:p>
          <a:p>
            <a:r>
              <a:rPr lang="pt-BR"/>
              <a:t>um bode pelos pecados do povo de Israel.   Os estrangeiros</a:t>
            </a:r>
          </a:p>
          <a:p>
            <a:r>
              <a:rPr lang="pt-BR"/>
              <a:t>(gentios) e o povo não podiam trabalhar nesse dia.</a:t>
            </a:r>
          </a:p>
          <a:p>
            <a:r>
              <a:rPr lang="pt-BR"/>
              <a:t>No dia da crucificação, Jesus usava a sua própria roupa e uma</a:t>
            </a:r>
          </a:p>
          <a:p>
            <a:r>
              <a:rPr lang="pt-BR"/>
              <a:t> </a:t>
            </a:r>
          </a:p>
        </p:txBody>
      </p:sp>
    </p:spTree>
    <p:extLst>
      <p:ext uri="{BB962C8B-B14F-4D97-AF65-F5344CB8AC3E}">
        <p14:creationId xmlns:p14="http://schemas.microsoft.com/office/powerpoint/2010/main" val="66060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1_Mount_Sinai-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 y="-285750"/>
            <a:ext cx="92075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2857500" y="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800" b="1">
                <a:latin typeface="Times New Roman" pitchFamily="18" charset="0"/>
                <a:cs typeface="Times New Roman" pitchFamily="18" charset="0"/>
              </a:rPr>
              <a:t>O VERDADEIRO </a:t>
            </a:r>
          </a:p>
          <a:p>
            <a:r>
              <a:rPr lang="pt-BR" sz="2800" b="1">
                <a:latin typeface="Times New Roman" pitchFamily="18" charset="0"/>
                <a:cs typeface="Times New Roman" pitchFamily="18" charset="0"/>
              </a:rPr>
              <a:t> MONTE SINAI</a:t>
            </a:r>
            <a:r>
              <a:rPr lang="pt-BR" b="1">
                <a:latin typeface="Times New Roman" pitchFamily="18" charset="0"/>
                <a:cs typeface="Times New Roman" pitchFamily="18" charset="0"/>
              </a:rPr>
              <a:t> </a:t>
            </a:r>
            <a:endParaRPr lang="en-US">
              <a:latin typeface="Times New Roman" pitchFamily="18" charset="0"/>
              <a:cs typeface="Times New Roman" pitchFamily="18" charset="0"/>
            </a:endParaRPr>
          </a:p>
        </p:txBody>
      </p:sp>
      <p:sp>
        <p:nvSpPr>
          <p:cNvPr id="20484" name="Rectangle 3"/>
          <p:cNvSpPr>
            <a:spLocks noChangeArrowheads="1"/>
          </p:cNvSpPr>
          <p:nvPr/>
        </p:nvSpPr>
        <p:spPr bwMode="auto">
          <a:xfrm>
            <a:off x="500063" y="1357313"/>
            <a:ext cx="86439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3200">
                <a:latin typeface="Times New Roman" pitchFamily="18" charset="0"/>
                <a:cs typeface="Times New Roman" pitchFamily="18" charset="0"/>
              </a:rPr>
              <a:t> O pico preto no topo da montanha mostra onde o fogo de Deus estava.</a:t>
            </a:r>
            <a:endParaRPr lang="en-US" sz="3200">
              <a:latin typeface="Times New Roman" pitchFamily="18" charset="0"/>
              <a:cs typeface="Times New Roman" pitchFamily="18" charset="0"/>
            </a:endParaRPr>
          </a:p>
        </p:txBody>
      </p:sp>
      <p:sp>
        <p:nvSpPr>
          <p:cNvPr id="20485" name="Rectangle 4"/>
          <p:cNvSpPr>
            <a:spLocks noChangeArrowheads="1"/>
          </p:cNvSpPr>
          <p:nvPr/>
        </p:nvSpPr>
        <p:spPr bwMode="auto">
          <a:xfrm>
            <a:off x="357188" y="2333625"/>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t> </a:t>
            </a:r>
            <a:r>
              <a:rPr lang="pt-BR" sz="2400" b="1">
                <a:latin typeface="Times New Roman" pitchFamily="18" charset="0"/>
                <a:cs typeface="Times New Roman" pitchFamily="18" charset="0"/>
              </a:rPr>
              <a:t>“E Moisés levou o povo fora do arraial ao encontro de Deus; e puseram-se ao pé do monte. E todo o monte Sinai fumegava, porque o SENHOR descera sobre ele em fogo; e a sua fumaça subiu como fumaça de uma fornalha, e todo o monte tremia randemente.”</a:t>
            </a:r>
          </a:p>
          <a:p>
            <a:r>
              <a:rPr lang="pt-BR" sz="2400" b="1">
                <a:latin typeface="Times New Roman" pitchFamily="18" charset="0"/>
                <a:cs typeface="Times New Roman" pitchFamily="18" charset="0"/>
              </a:rPr>
              <a:t>Êxodo 19:17-18.</a:t>
            </a:r>
            <a:endParaRPr lang="en-US" sz="2400">
              <a:latin typeface="Times New Roman" pitchFamily="18" charset="0"/>
              <a:cs typeface="Times New Roman" pitchFamily="18" charset="0"/>
            </a:endParaRPr>
          </a:p>
        </p:txBody>
      </p:sp>
      <p:sp>
        <p:nvSpPr>
          <p:cNvPr id="20486" name="Rectangle 5"/>
          <p:cNvSpPr>
            <a:spLocks noChangeArrowheads="1"/>
          </p:cNvSpPr>
          <p:nvPr/>
        </p:nvSpPr>
        <p:spPr bwMode="auto">
          <a:xfrm>
            <a:off x="6500813" y="2143125"/>
            <a:ext cx="264318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400" b="1">
                <a:latin typeface="Times New Roman" pitchFamily="18" charset="0"/>
                <a:cs typeface="Times New Roman" pitchFamily="18" charset="0"/>
              </a:rPr>
              <a:t>Então devemos</a:t>
            </a:r>
          </a:p>
          <a:p>
            <a:r>
              <a:rPr lang="pt-PT" sz="2400" b="1">
                <a:latin typeface="Times New Roman" pitchFamily="18" charset="0"/>
                <a:cs typeface="Times New Roman" pitchFamily="18" charset="0"/>
              </a:rPr>
              <a:t>encontrar uma </a:t>
            </a:r>
          </a:p>
          <a:p>
            <a:r>
              <a:rPr lang="pt-BR" sz="2400" b="1">
                <a:latin typeface="Times New Roman" pitchFamily="18" charset="0"/>
                <a:cs typeface="Times New Roman" pitchFamily="18" charset="0"/>
              </a:rPr>
              <a:t>montanha com</a:t>
            </a:r>
          </a:p>
          <a:p>
            <a:r>
              <a:rPr lang="pt-BR" sz="2400" b="1">
                <a:latin typeface="Times New Roman" pitchFamily="18" charset="0"/>
                <a:cs typeface="Times New Roman" pitchFamily="18" charset="0"/>
              </a:rPr>
              <a:t> um topo preto</a:t>
            </a:r>
          </a:p>
          <a:p>
            <a:r>
              <a:rPr lang="pt-BR" sz="2400" b="1">
                <a:latin typeface="Times New Roman" pitchFamily="18" charset="0"/>
                <a:cs typeface="Times New Roman" pitchFamily="18" charset="0"/>
              </a:rPr>
              <a:t> em algum lugar </a:t>
            </a:r>
          </a:p>
          <a:p>
            <a:r>
              <a:rPr lang="pt-BR" sz="2400" b="1">
                <a:latin typeface="Times New Roman" pitchFamily="18" charset="0"/>
                <a:cs typeface="Times New Roman" pitchFamily="18" charset="0"/>
              </a:rPr>
              <a:t> em Midiã.</a:t>
            </a:r>
            <a:r>
              <a:rPr lang="pt-PT" sz="2400" b="1">
                <a:latin typeface="Times New Roman" pitchFamily="18" charset="0"/>
                <a:cs typeface="Times New Roman" pitchFamily="18" charset="0"/>
              </a:rPr>
              <a:t/>
            </a:r>
            <a:br>
              <a:rPr lang="pt-PT" sz="2400" b="1">
                <a:latin typeface="Times New Roman" pitchFamily="18" charset="0"/>
                <a:cs typeface="Times New Roman" pitchFamily="18" charset="0"/>
              </a:rPr>
            </a:br>
            <a:r>
              <a:rPr lang="pt-PT" sz="2400" b="1">
                <a:latin typeface="Times New Roman" pitchFamily="18" charset="0"/>
                <a:cs typeface="Times New Roman" pitchFamily="18" charset="0"/>
              </a:rPr>
              <a:t> Este é o monte</a:t>
            </a:r>
          </a:p>
          <a:p>
            <a:r>
              <a:rPr lang="pt-PT" sz="2400" b="1">
                <a:latin typeface="Times New Roman" pitchFamily="18" charset="0"/>
                <a:cs typeface="Times New Roman" pitchFamily="18" charset="0"/>
              </a:rPr>
              <a:t> </a:t>
            </a:r>
            <a:r>
              <a:rPr lang="pt-BR" sz="2400" b="1">
                <a:latin typeface="Times New Roman" pitchFamily="18" charset="0"/>
                <a:cs typeface="Times New Roman" pitchFamily="18" charset="0"/>
              </a:rPr>
              <a:t>que encontramos </a:t>
            </a:r>
          </a:p>
          <a:p>
            <a:r>
              <a:rPr lang="pt-BR" sz="2400" b="1">
                <a:latin typeface="Times New Roman" pitchFamily="18" charset="0"/>
                <a:cs typeface="Times New Roman" pitchFamily="18" charset="0"/>
              </a:rPr>
              <a:t> com um pico</a:t>
            </a:r>
          </a:p>
          <a:p>
            <a:r>
              <a:rPr lang="pt-BR" sz="2400" b="1">
                <a:latin typeface="Times New Roman" pitchFamily="18" charset="0"/>
                <a:cs typeface="Times New Roman" pitchFamily="18" charset="0"/>
              </a:rPr>
              <a:t> preto, como </a:t>
            </a:r>
          </a:p>
          <a:p>
            <a:r>
              <a:rPr lang="pt-BR" sz="2400" b="1">
                <a:latin typeface="Times New Roman" pitchFamily="18" charset="0"/>
                <a:cs typeface="Times New Roman" pitchFamily="18" charset="0"/>
              </a:rPr>
              <a:t> descrito n</a:t>
            </a:r>
            <a:r>
              <a:rPr lang="pt-PT" sz="2400" b="1">
                <a:latin typeface="Times New Roman" pitchFamily="18" charset="0"/>
                <a:cs typeface="Times New Roman" pitchFamily="18" charset="0"/>
              </a:rPr>
              <a:t>a Bíblia</a:t>
            </a:r>
            <a:r>
              <a:rPr lang="pt-PT" sz="2400">
                <a:latin typeface="Times New Roman" pitchFamily="18" charset="0"/>
                <a:cs typeface="Times New Roman" pitchFamily="18" charset="0"/>
              </a:rPr>
              <a:t>. </a:t>
            </a:r>
            <a:r>
              <a:rPr lang="pt-BR" sz="2400" b="1">
                <a:solidFill>
                  <a:schemeClr val="bg1"/>
                </a:solidFill>
                <a:latin typeface="Times New Roman" pitchFamily="18" charset="0"/>
                <a:cs typeface="Times New Roman" pitchFamily="18" charset="0"/>
              </a:rPr>
              <a:t> </a:t>
            </a:r>
          </a:p>
        </p:txBody>
      </p:sp>
      <p:sp>
        <p:nvSpPr>
          <p:cNvPr id="20487" name="TextBox 6"/>
          <p:cNvSpPr txBox="1">
            <a:spLocks noChangeArrowheads="1"/>
          </p:cNvSpPr>
          <p:nvPr/>
        </p:nvSpPr>
        <p:spPr bwMode="auto">
          <a:xfrm>
            <a:off x="8501063" y="62865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t>19</a:t>
            </a:r>
            <a:endParaRPr lang="en-US" sz="2000" b="1"/>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 y="288925"/>
            <a:ext cx="8936038"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t>túnica (Mateus 27:31-35, Marcos 15:20, João 19:23) que foi</a:t>
            </a:r>
          </a:p>
          <a:p>
            <a:r>
              <a:rPr lang="pt-BR"/>
              <a:t>trocada pela coroa de espinhos.  Para morrer pelos pecados</a:t>
            </a:r>
          </a:p>
          <a:p>
            <a:r>
              <a:rPr lang="pt-BR"/>
              <a:t>dos Gentios, bastava o derramamento de sangue na cruz, mas </a:t>
            </a:r>
          </a:p>
          <a:p>
            <a:r>
              <a:rPr lang="pt-BR"/>
              <a:t>era necessário também que morresse pelos pecados do sacer-</a:t>
            </a:r>
          </a:p>
          <a:p>
            <a:r>
              <a:rPr lang="pt-BR"/>
              <a:t>dote e do povo de Israel, assim anularia a antiga aliança. Isso só poderia ser feito atravessando o véu, que era a sua própria carne (Mateus27:51, Marcos 15:38, Lucas 23:45 e Hebreus 10:20) e aspergido o seu próprio sangue no propiciatório. Por isso afirmou que destruiria o santuário e o reedificaria em três dias (Mateus 26:61, Marcos 14:58 e João 2:19-21), anulando os estatutos antigos.</a:t>
            </a:r>
          </a:p>
          <a:p>
            <a:r>
              <a:rPr lang="pt-BR"/>
              <a:t>O “Dia da Expiação” não era respeitado desde a invasão dos </a:t>
            </a:r>
          </a:p>
          <a:p>
            <a:r>
              <a:rPr lang="pt-BR"/>
              <a:t>babilônios.  Isso porque a Arca foi removida do Templo antes</a:t>
            </a:r>
          </a:p>
          <a:p>
            <a:r>
              <a:rPr lang="pt-BR"/>
              <a:t>deste ser incendiado, e os sacerdotes foram levados para a </a:t>
            </a:r>
          </a:p>
          <a:p>
            <a:r>
              <a:rPr lang="pt-BR"/>
              <a:t>Babilônia.  Não a vendo mais, naturalmente creram na sua destruição no incêndio.</a:t>
            </a:r>
          </a:p>
          <a:p>
            <a:r>
              <a:rPr lang="pt-BR"/>
              <a:t>Quando retornaram do exílio, os sacerdotes voltaram a respei-</a:t>
            </a:r>
          </a:p>
          <a:p>
            <a:r>
              <a:rPr lang="pt-BR"/>
              <a:t>tar as festas, fazendo  sacrifícios  e  holocaustos no 7º mês</a:t>
            </a:r>
          </a:p>
          <a:p>
            <a:r>
              <a:rPr lang="pt-BR"/>
              <a:t>(Esdras 3:01-07 e Neemias 8).  Porém, já não havia mais a Arca.</a:t>
            </a:r>
          </a:p>
        </p:txBody>
      </p:sp>
    </p:spTree>
    <p:extLst>
      <p:ext uri="{BB962C8B-B14F-4D97-AF65-F5344CB8AC3E}">
        <p14:creationId xmlns:p14="http://schemas.microsoft.com/office/powerpoint/2010/main" val="10698115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12725" y="20638"/>
            <a:ext cx="8966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p>
          <a:p>
            <a:endParaRPr lang="pt-BR"/>
          </a:p>
          <a:p>
            <a:endParaRPr lang="pt-BR"/>
          </a:p>
          <a:p>
            <a:endParaRPr lang="pt-BR"/>
          </a:p>
          <a:p>
            <a:r>
              <a:rPr lang="pt-BR"/>
              <a:t>O sangue derramado confirma dois Estatutos Perpétuos - do</a:t>
            </a:r>
          </a:p>
          <a:p>
            <a:r>
              <a:rPr lang="pt-BR"/>
              <a:t>Dia da Páscoa e do Dia da Expiação:</a:t>
            </a:r>
          </a:p>
          <a:p>
            <a:endParaRPr lang="pt-BR"/>
          </a:p>
          <a:p>
            <a:r>
              <a:rPr lang="pt-BR"/>
              <a:t>- O </a:t>
            </a:r>
            <a:r>
              <a:rPr lang="pt-BR" u="sng"/>
              <a:t>sacrifício do cordeiro</a:t>
            </a:r>
            <a:r>
              <a:rPr lang="pt-BR"/>
              <a:t> - Na Páscoa (1º dia do ano), tinha que</a:t>
            </a:r>
          </a:p>
          <a:p>
            <a:r>
              <a:rPr lang="pt-BR"/>
              <a:t>ser no final da tarde (Êxodo 12:06 e Levítico 16:05-06).  Podia </a:t>
            </a:r>
          </a:p>
          <a:p>
            <a:r>
              <a:rPr lang="pt-BR"/>
              <a:t>ser também para os Gentios (Números 9:14), confirmado em </a:t>
            </a:r>
          </a:p>
          <a:p>
            <a:r>
              <a:rPr lang="pt-BR"/>
              <a:t>Gálatas 3:13-14, Isaías 53:04-07, João 1:29 e I Pedro 1:19.</a:t>
            </a:r>
          </a:p>
          <a:p>
            <a:r>
              <a:rPr lang="pt-BR"/>
              <a:t>- O </a:t>
            </a:r>
            <a:r>
              <a:rPr lang="pt-BR" u="sng"/>
              <a:t>sacrifício do novilho</a:t>
            </a:r>
            <a:r>
              <a:rPr lang="pt-BR"/>
              <a:t> - Somente pelos pecados do sacerdote</a:t>
            </a:r>
          </a:p>
          <a:p>
            <a:r>
              <a:rPr lang="pt-BR"/>
              <a:t>e da sua família (Levítico 16:14), ou seja, o próprio Jesus como</a:t>
            </a:r>
          </a:p>
          <a:p>
            <a:r>
              <a:rPr lang="pt-BR"/>
              <a:t>maldição na cruz.</a:t>
            </a:r>
          </a:p>
          <a:p>
            <a:r>
              <a:rPr lang="pt-BR"/>
              <a:t>- O </a:t>
            </a:r>
            <a:r>
              <a:rPr lang="pt-BR" u="sng"/>
              <a:t>sacrifício do bode</a:t>
            </a:r>
            <a:r>
              <a:rPr lang="pt-BR"/>
              <a:t> - Somente pelos pecados do povo de </a:t>
            </a:r>
          </a:p>
          <a:p>
            <a:r>
              <a:rPr lang="pt-BR"/>
              <a:t>Israel (Levítico 16:15).</a:t>
            </a:r>
          </a:p>
        </p:txBody>
      </p:sp>
    </p:spTree>
    <p:extLst>
      <p:ext uri="{BB962C8B-B14F-4D97-AF65-F5344CB8AC3E}">
        <p14:creationId xmlns:p14="http://schemas.microsoft.com/office/powerpoint/2010/main" val="167869365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92075" y="20638"/>
            <a:ext cx="9080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O SANGUE DA NOVA ALIANÇA DERRAMADO SOBRE A ANTIGA</a:t>
            </a:r>
          </a:p>
          <a:p>
            <a:r>
              <a:rPr lang="pt-BR"/>
              <a:t>                             ALIANÇA, SUBSTITUINDO-A!</a:t>
            </a:r>
          </a:p>
        </p:txBody>
      </p:sp>
      <p:pic>
        <p:nvPicPr>
          <p:cNvPr id="99331" name="Picture 3" descr="crux7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410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9492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12725" y="1588"/>
            <a:ext cx="8972550" cy="685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MORTES POR TENTATIVA DE RETIRAR A </a:t>
            </a:r>
          </a:p>
          <a:p>
            <a:r>
              <a:rPr lang="pt-BR" sz="2800">
                <a:effectLst>
                  <a:outerShdw blurRad="38100" dist="38100" dir="2700000" algn="tl">
                    <a:srgbClr val="C0C0C0"/>
                  </a:outerShdw>
                </a:effectLst>
              </a:rPr>
              <a:t>                             ARCA</a:t>
            </a:r>
          </a:p>
          <a:p>
            <a:endParaRPr lang="pt-BR" sz="2800">
              <a:effectLst>
                <a:outerShdw blurRad="38100" dist="38100" dir="2700000" algn="tl">
                  <a:srgbClr val="C0C0C0"/>
                </a:outerShdw>
              </a:effectLst>
            </a:endParaRPr>
          </a:p>
          <a:p>
            <a:r>
              <a:rPr lang="pt-BR"/>
              <a:t>Em uma de suas estadias em Jerusalém, Ron recebeu um pedi-</a:t>
            </a:r>
          </a:p>
          <a:p>
            <a:r>
              <a:rPr lang="pt-BR"/>
              <a:t>do de ajuda por parte das autoridades israelenses. O problema</a:t>
            </a:r>
          </a:p>
          <a:p>
            <a:r>
              <a:rPr lang="pt-BR"/>
              <a:t>era sobre 6 homens que tinham entrado no sistema de túneis</a:t>
            </a:r>
          </a:p>
          <a:p>
            <a:r>
              <a:rPr lang="pt-BR"/>
              <a:t>pela Caverna de Zedequias numa tentativa de passar a Arca </a:t>
            </a:r>
          </a:p>
          <a:p>
            <a:r>
              <a:rPr lang="pt-BR"/>
              <a:t>para outro local do sistema.  O motivo desta operação era que </a:t>
            </a:r>
          </a:p>
          <a:p>
            <a:r>
              <a:rPr lang="pt-BR"/>
              <a:t>naquele tempo a área havia sido ocupada por palestinos e as</a:t>
            </a:r>
          </a:p>
          <a:p>
            <a:r>
              <a:rPr lang="pt-BR"/>
              <a:t>autoridades israelenses temiam que  a  tomassem  definitiva-</a:t>
            </a:r>
          </a:p>
          <a:p>
            <a:r>
              <a:rPr lang="pt-BR"/>
              <a:t>mente levando-lhes a perder o acesso ao local da Arca. Yasser</a:t>
            </a:r>
          </a:p>
          <a:p>
            <a:r>
              <a:rPr lang="pt-BR"/>
              <a:t>Arafat tinha a intenção de retomar a área e parecia que a ONU</a:t>
            </a:r>
          </a:p>
          <a:p>
            <a:r>
              <a:rPr lang="pt-BR"/>
              <a:t>e ao Estados Unidos queriam que Israel aceitasse aquela situ-</a:t>
            </a:r>
          </a:p>
          <a:p>
            <a:r>
              <a:rPr lang="pt-BR"/>
              <a:t>ação.  Assim para eles parecia lógico mover a Arca alguns me-</a:t>
            </a:r>
          </a:p>
          <a:p>
            <a:r>
              <a:rPr lang="pt-BR"/>
              <a:t>tros e usaram homens por não haver equipamentos eletrônicos</a:t>
            </a:r>
          </a:p>
          <a:p>
            <a:r>
              <a:rPr lang="pt-BR"/>
              <a:t>remotamente controlados para fazer isso.  A história foi esta:</a:t>
            </a:r>
          </a:p>
          <a:p>
            <a:r>
              <a:rPr lang="pt-BR"/>
              <a:t>Em 1990 Ron Wyatt visitou Jerusalém.  Como era o costume </a:t>
            </a:r>
          </a:p>
          <a:p>
            <a:r>
              <a:rPr lang="pt-BR"/>
              <a:t>dele, foi ao escritório da Autoridade de Antigüidades Israelita</a:t>
            </a:r>
          </a:p>
          <a:p>
            <a:r>
              <a:rPr lang="pt-BR"/>
              <a:t>(IAA) os deixar saberem que estava na cidade e ver se precisa-</a:t>
            </a:r>
          </a:p>
          <a:p>
            <a:r>
              <a:rPr lang="pt-BR"/>
              <a:t>vam de sua ajuda em alguma coisa.  Lhe disseram: “Sim, esta-</a:t>
            </a:r>
          </a:p>
          <a:p>
            <a:r>
              <a:rPr lang="pt-BR"/>
              <a:t>mos numa situação que precisamos de sua ajuda”.</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14115876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36525" y="96838"/>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1380" name="Text Box 4"/>
          <p:cNvSpPr txBox="1">
            <a:spLocks noChangeArrowheads="1"/>
          </p:cNvSpPr>
          <p:nvPr/>
        </p:nvSpPr>
        <p:spPr bwMode="auto">
          <a:xfrm>
            <a:off x="212725" y="20638"/>
            <a:ext cx="8980488" cy="679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Então lhes disse que os encontraria na Caverna de Zedequias</a:t>
            </a:r>
          </a:p>
          <a:p>
            <a:r>
              <a:rPr lang="pt-BR"/>
              <a:t>naquela noite.</a:t>
            </a:r>
          </a:p>
          <a:p>
            <a:r>
              <a:rPr lang="pt-BR"/>
              <a:t>Quando Ron, chegou havia vários automóveis oficiais estacio-</a:t>
            </a:r>
          </a:p>
          <a:p>
            <a:r>
              <a:rPr lang="pt-BR"/>
              <a:t>nados no local.  Ao entrar na caverna foi escoltado até o lugar</a:t>
            </a:r>
          </a:p>
          <a:p>
            <a:r>
              <a:rPr lang="pt-BR"/>
              <a:t>onde a entrada do sistema de túneis fica situada para então ir</a:t>
            </a:r>
          </a:p>
          <a:p>
            <a:r>
              <a:rPr lang="pt-BR"/>
              <a:t>ao local da Arca.  Lhe foi falado que tinham sido enviados 6 ho-</a:t>
            </a:r>
          </a:p>
          <a:p>
            <a:r>
              <a:rPr lang="pt-BR"/>
              <a:t>mens ao túnel para mover a Arca e o conteúdo da câmara a </a:t>
            </a:r>
          </a:p>
          <a:p>
            <a:r>
              <a:rPr lang="pt-BR"/>
              <a:t>uma parte diferente do sistema de forma que ficasse segura, </a:t>
            </a:r>
          </a:p>
          <a:p>
            <a:r>
              <a:rPr lang="pt-BR"/>
              <a:t>afastada do território ocupado.</a:t>
            </a:r>
          </a:p>
          <a:p>
            <a:r>
              <a:rPr lang="pt-BR"/>
              <a:t>Os homens foram vestidos como sacerdotes (levitas) e carre-</a:t>
            </a:r>
          </a:p>
          <a:p>
            <a:r>
              <a:rPr lang="pt-BR"/>
              <a:t>gavam rádios para comunicação mas logo após terem entrado </a:t>
            </a:r>
          </a:p>
          <a:p>
            <a:r>
              <a:rPr lang="pt-BR"/>
              <a:t>no túnel começaram a gritar.  Os gritos eram tão terríveis que</a:t>
            </a:r>
          </a:p>
          <a:p>
            <a:r>
              <a:rPr lang="pt-BR"/>
              <a:t>o restante dos homens tiveram medo de entrar também.  Eles </a:t>
            </a:r>
          </a:p>
          <a:p>
            <a:r>
              <a:rPr lang="pt-BR"/>
              <a:t>perguntaram a Ron se ele entraria e veria o que tinha aconte-</a:t>
            </a:r>
          </a:p>
          <a:p>
            <a:r>
              <a:rPr lang="pt-BR"/>
              <a:t>cido.  Ele concordou.  Ao entrar no túnel viu que os homens só </a:t>
            </a:r>
          </a:p>
          <a:p>
            <a:r>
              <a:rPr lang="pt-BR"/>
              <a:t>tinham caminhado aproximadamente 20 metros faltando 90 </a:t>
            </a:r>
          </a:p>
          <a:p>
            <a:r>
              <a:rPr lang="pt-BR"/>
              <a:t>para chegarem até a Arca.  Eles estavam mortos no chão com</a:t>
            </a:r>
          </a:p>
          <a:p>
            <a:r>
              <a:rPr lang="pt-BR"/>
              <a:t>os olhos grandemente abertos e virados para trás. Como médi-</a:t>
            </a:r>
          </a:p>
          <a:p>
            <a:r>
              <a:rPr lang="pt-BR"/>
              <a:t>co anestesista, Ron percebeu que era um sintoma clássico de </a:t>
            </a:r>
          </a:p>
          <a:p>
            <a:r>
              <a:rPr lang="pt-BR"/>
              <a:t>um golpe bilateral ou uma hemorragia volumosa no cérebro.</a:t>
            </a:r>
          </a:p>
          <a:p>
            <a:r>
              <a:rPr lang="pt-BR"/>
              <a:t>Então saiu e contou para as autoridades o que havia encontra-</a:t>
            </a:r>
          </a:p>
          <a:p>
            <a:r>
              <a:rPr lang="pt-BR"/>
              <a:t>do. Em seguida levou uma cesta de salvamento com uma </a:t>
            </a:r>
          </a:p>
        </p:txBody>
      </p:sp>
    </p:spTree>
    <p:extLst>
      <p:ext uri="{BB962C8B-B14F-4D97-AF65-F5344CB8AC3E}">
        <p14:creationId xmlns:p14="http://schemas.microsoft.com/office/powerpoint/2010/main" val="13792686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36525" y="20638"/>
            <a:ext cx="9128125"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corda presa no túnel e retirou os corpos dos homens um por </a:t>
            </a:r>
          </a:p>
          <a:p>
            <a:r>
              <a:rPr lang="pt-BR"/>
              <a:t>um.  Pediram-lhe que não mencionasse a ninguém sobre o in-</a:t>
            </a:r>
          </a:p>
          <a:p>
            <a:r>
              <a:rPr lang="pt-BR"/>
              <a:t>cidente.  Aproximadamente 16 pessoas morreram  por  tenta-</a:t>
            </a:r>
          </a:p>
          <a:p>
            <a:r>
              <a:rPr lang="pt-BR"/>
              <a:t>rem interferir ou parar os trabalhos que Ron fez com a permi-</a:t>
            </a:r>
          </a:p>
          <a:p>
            <a:r>
              <a:rPr lang="pt-BR"/>
              <a:t>ssão de Deus.  A maioria delas morreu particularmente  rela-</a:t>
            </a:r>
          </a:p>
          <a:p>
            <a:r>
              <a:rPr lang="pt-BR"/>
              <a:t>cionada à Arca da Aliança.</a:t>
            </a:r>
          </a:p>
          <a:p>
            <a:endParaRPr lang="pt-BR"/>
          </a:p>
          <a:p>
            <a:r>
              <a:rPr lang="pt-BR" sz="2800">
                <a:effectLst>
                  <a:outerShdw blurRad="38100" dist="38100" dir="2700000" algn="tl">
                    <a:srgbClr val="C0C0C0"/>
                  </a:outerShdw>
                </a:effectLst>
              </a:rPr>
              <a:t>                ESCAVAÇÕES RECENTES</a:t>
            </a:r>
          </a:p>
          <a:p>
            <a:endParaRPr lang="pt-BR" sz="2800">
              <a:effectLst>
                <a:outerShdw blurRad="38100" dist="38100" dir="2700000" algn="tl">
                  <a:srgbClr val="C0C0C0"/>
                </a:outerShdw>
              </a:effectLst>
            </a:endParaRPr>
          </a:p>
          <a:p>
            <a:r>
              <a:rPr lang="pt-BR"/>
              <a:t>Em 1989 essas escavações foram encerradas e desde então</a:t>
            </a:r>
          </a:p>
          <a:p>
            <a:r>
              <a:rPr lang="pt-BR"/>
              <a:t>houve muita especulação e controvérsia sobre os achados, o </a:t>
            </a:r>
          </a:p>
          <a:p>
            <a:r>
              <a:rPr lang="pt-BR"/>
              <a:t>que causou muita angústia para a Associação do Jardim da </a:t>
            </a:r>
          </a:p>
          <a:p>
            <a:r>
              <a:rPr lang="pt-BR"/>
              <a:t>Tumba, pois Ron não pôde validar suas afirmações por ter fa-</a:t>
            </a:r>
          </a:p>
          <a:p>
            <a:r>
              <a:rPr lang="pt-BR"/>
              <a:t>lecido em 1999, sem deixar concluída nenhuma evidência.</a:t>
            </a:r>
          </a:p>
          <a:p>
            <a:r>
              <a:rPr lang="pt-BR"/>
              <a:t>Desde aquele tempo, o Wyatt Archaeological Research (W.A.R.)</a:t>
            </a:r>
          </a:p>
          <a:p>
            <a:r>
              <a:rPr lang="pt-BR"/>
              <a:t>tem feito todo esforços para substanciar suas afirmações - pro-</a:t>
            </a:r>
          </a:p>
          <a:p>
            <a:r>
              <a:rPr lang="pt-BR"/>
              <a:t>ver uma segunda testemunha que transformaria uma suposição </a:t>
            </a:r>
          </a:p>
          <a:p>
            <a:r>
              <a:rPr lang="pt-BR"/>
              <a:t>em fato estabelecido.  Em 2002 recebeu permissão da associa-</a:t>
            </a:r>
          </a:p>
          <a:p>
            <a:r>
              <a:rPr lang="pt-BR"/>
              <a:t>ção do Jardim da Tumba e da Autoridade de Antigüidade Israe-</a:t>
            </a:r>
          </a:p>
          <a:p>
            <a:r>
              <a:rPr lang="pt-BR"/>
              <a:t>lita, cujo empenho começou com determinação.  As apresenta-</a:t>
            </a:r>
          </a:p>
          <a:p>
            <a:r>
              <a:rPr lang="pt-BR"/>
              <a:t>ções foram gravadas em DVD e são resumos de uma grande</a:t>
            </a:r>
          </a:p>
        </p:txBody>
      </p:sp>
    </p:spTree>
    <p:extLst>
      <p:ext uri="{BB962C8B-B14F-4D97-AF65-F5344CB8AC3E}">
        <p14:creationId xmlns:p14="http://schemas.microsoft.com/office/powerpoint/2010/main" val="343176471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36525" y="20638"/>
            <a:ext cx="743370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000" dirty="0"/>
          </a:p>
          <a:p>
            <a:endParaRPr lang="pt-BR" sz="2000" dirty="0"/>
          </a:p>
          <a:p>
            <a:endParaRPr lang="pt-BR" sz="2000" dirty="0"/>
          </a:p>
          <a:p>
            <a:endParaRPr lang="pt-BR" sz="2000" dirty="0"/>
          </a:p>
          <a:p>
            <a:endParaRPr lang="pt-BR" sz="2000" dirty="0"/>
          </a:p>
          <a:p>
            <a:endParaRPr lang="pt-BR" sz="2000" dirty="0"/>
          </a:p>
          <a:p>
            <a:r>
              <a:rPr lang="pt-BR" sz="2000" dirty="0"/>
              <a:t>quantia  de trabalho realizado em quatro anos, a maioria de</a:t>
            </a:r>
          </a:p>
          <a:p>
            <a:r>
              <a:rPr lang="pt-BR" sz="2000" dirty="0"/>
              <a:t>projetos intensivos e caros empreendidos pelo W.A.R..  Eles </a:t>
            </a:r>
          </a:p>
          <a:p>
            <a:r>
              <a:rPr lang="pt-BR" sz="2000" dirty="0"/>
              <a:t>são dedicados ao Salvador e ao grande número de trabalhado-</a:t>
            </a:r>
          </a:p>
          <a:p>
            <a:r>
              <a:rPr lang="pt-BR" sz="2000" dirty="0"/>
              <a:t>res voluntários e contribuintes sem os quais  teria  sido  impo-</a:t>
            </a:r>
          </a:p>
          <a:p>
            <a:r>
              <a:rPr lang="pt-BR" sz="2000" dirty="0" err="1"/>
              <a:t>ssível</a:t>
            </a:r>
            <a:r>
              <a:rPr lang="pt-BR" sz="2000" dirty="0"/>
              <a:t> realizar esta tarefa monumental.</a:t>
            </a:r>
          </a:p>
          <a:p>
            <a:r>
              <a:rPr lang="pt-BR" sz="2000" dirty="0"/>
              <a:t>Em 2003 o W.A.R. continuou a escavar na caverna de </a:t>
            </a:r>
            <a:r>
              <a:rPr lang="pt-BR" sz="2000" dirty="0" err="1"/>
              <a:t>Zedequi</a:t>
            </a:r>
            <a:r>
              <a:rPr lang="pt-BR" sz="2000" dirty="0"/>
              <a:t>-</a:t>
            </a:r>
          </a:p>
          <a:p>
            <a:r>
              <a:rPr lang="pt-BR" sz="2000" dirty="0"/>
              <a:t>as a fim de encontrar mais detalhes da passagem por onde</a:t>
            </a:r>
          </a:p>
          <a:p>
            <a:r>
              <a:rPr lang="pt-BR" sz="2000" dirty="0"/>
              <a:t>Jeremias carregou a Arca.  A seguir fotos da escavação </a:t>
            </a:r>
            <a:r>
              <a:rPr lang="pt-BR" sz="2000" dirty="0" err="1"/>
              <a:t>reali</a:t>
            </a:r>
            <a:r>
              <a:rPr lang="pt-BR" sz="2000" dirty="0"/>
              <a:t>-</a:t>
            </a:r>
          </a:p>
          <a:p>
            <a:r>
              <a:rPr lang="pt-BR" sz="2000" dirty="0" err="1"/>
              <a:t>zada</a:t>
            </a:r>
            <a:r>
              <a:rPr lang="pt-BR" sz="2000" dirty="0"/>
              <a:t> em fevereiro de 2003 pelo W.A.R..</a:t>
            </a:r>
          </a:p>
        </p:txBody>
      </p:sp>
    </p:spTree>
    <p:extLst>
      <p:ext uri="{BB962C8B-B14F-4D97-AF65-F5344CB8AC3E}">
        <p14:creationId xmlns:p14="http://schemas.microsoft.com/office/powerpoint/2010/main" val="279866696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136525" y="20638"/>
            <a:ext cx="8750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RADAR DE PROFUNDIDADE DE SOLO PARA ESCÂNEAR O</a:t>
            </a:r>
          </a:p>
          <a:p>
            <a:r>
              <a:rPr lang="pt-BR"/>
              <a:t>  EXATO LOCAL EM QUE RON DESCREVEU COMO A ENTRADA</a:t>
            </a:r>
          </a:p>
          <a:p>
            <a:r>
              <a:rPr lang="pt-BR"/>
              <a:t>                               DA PASSAGEM DE JEREMIAS</a:t>
            </a:r>
          </a:p>
        </p:txBody>
      </p:sp>
      <p:pic>
        <p:nvPicPr>
          <p:cNvPr id="104452" name="Picture 4" descr="esc2003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5464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12725" y="96838"/>
            <a:ext cx="8777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A EQUIPE DO W.A.R. TRABALHANDO NO SISTEMA DE RAMPA</a:t>
            </a:r>
          </a:p>
          <a:p>
            <a:r>
              <a:rPr lang="pt-BR"/>
              <a:t>        QUE FOI PROJETADO PARA TRANSPORTAR PEDRAS</a:t>
            </a:r>
          </a:p>
        </p:txBody>
      </p:sp>
      <p:pic>
        <p:nvPicPr>
          <p:cNvPr id="105475" name="Picture 3" descr="esc2003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0772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3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12725" y="96838"/>
            <a:ext cx="876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NA FRENTE DA PAREDE SUBTERRÂNEA UM ABRIGO PARA </a:t>
            </a:r>
          </a:p>
          <a:p>
            <a:r>
              <a:rPr lang="pt-BR"/>
              <a:t>QUE A ESCAVAÇÃO PUDESSE CONTINUAR SEGURA DEBAIXO</a:t>
            </a:r>
          </a:p>
          <a:p>
            <a:r>
              <a:rPr lang="pt-BR"/>
              <a:t>                                    DA SUA FUNDAÇÃO</a:t>
            </a:r>
          </a:p>
        </p:txBody>
      </p:sp>
      <p:pic>
        <p:nvPicPr>
          <p:cNvPr id="106499" name="Picture 3" descr="esc2003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543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Mediterania-sea-mapa-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31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500063" y="42862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2400" b="1"/>
              <a:t>    ...............</a:t>
            </a:r>
            <a:r>
              <a:rPr lang="pt-PT" sz="2400" b="1">
                <a:solidFill>
                  <a:schemeClr val="bg1"/>
                </a:solidFill>
              </a:rPr>
              <a:t>E  A ROTA DO ÊXODO</a:t>
            </a:r>
            <a:endParaRPr lang="en-US" sz="2400" b="1">
              <a:solidFill>
                <a:schemeClr val="bg1"/>
              </a:solidFill>
            </a:endParaRPr>
          </a:p>
        </p:txBody>
      </p:sp>
      <p:sp>
        <p:nvSpPr>
          <p:cNvPr id="3076" name="TextBox 3"/>
          <p:cNvSpPr txBox="1">
            <a:spLocks noChangeArrowheads="1"/>
          </p:cNvSpPr>
          <p:nvPr/>
        </p:nvSpPr>
        <p:spPr bwMode="auto">
          <a:xfrm>
            <a:off x="5857875" y="2500313"/>
            <a:ext cx="69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4800">
                <a:solidFill>
                  <a:schemeClr val="bg1"/>
                </a:solidFill>
              </a:rPr>
              <a:t>...</a:t>
            </a:r>
            <a:endParaRPr lang="en-US" sz="4800">
              <a:solidFill>
                <a:schemeClr val="bg1"/>
              </a:solidFill>
            </a:endParaRPr>
          </a:p>
        </p:txBody>
      </p:sp>
      <p:sp>
        <p:nvSpPr>
          <p:cNvPr id="3077" name="TextBox 4"/>
          <p:cNvSpPr txBox="1">
            <a:spLocks noChangeArrowheads="1"/>
          </p:cNvSpPr>
          <p:nvPr/>
        </p:nvSpPr>
        <p:spPr bwMode="auto">
          <a:xfrm>
            <a:off x="8358188" y="60721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bg1"/>
                </a:solidFill>
              </a:rPr>
              <a:t>2</a:t>
            </a:r>
            <a:endParaRPr lang="en-US">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285750" y="-1544638"/>
            <a:ext cx="9148763" cy="840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PT"/>
          </a:p>
          <a:p>
            <a:pPr eaLnBrk="1" hangingPunct="1"/>
            <a:endParaRPr lang="pt-PT"/>
          </a:p>
          <a:p>
            <a:pPr eaLnBrk="1" hangingPunct="1"/>
            <a:endParaRPr lang="pt-PT"/>
          </a:p>
          <a:p>
            <a:pPr eaLnBrk="1" hangingPunct="1"/>
            <a:endParaRPr lang="pt-PT"/>
          </a:p>
          <a:p>
            <a:pPr eaLnBrk="1" hangingPunct="1"/>
            <a:endParaRPr lang="pt-PT"/>
          </a:p>
          <a:p>
            <a:pPr eaLnBrk="1" hangingPunct="1"/>
            <a:endParaRPr lang="pt-PT"/>
          </a:p>
          <a:p>
            <a:pPr eaLnBrk="1" hangingPunct="1"/>
            <a:endParaRPr lang="pt-PT"/>
          </a:p>
          <a:p>
            <a:pPr eaLnBrk="1" hangingPunct="1"/>
            <a:r>
              <a:rPr lang="pt-PT">
                <a:latin typeface="Times New Roman" pitchFamily="18" charset="0"/>
                <a:cs typeface="Times New Roman" pitchFamily="18" charset="0"/>
              </a:rPr>
              <a:t>   "</a:t>
            </a:r>
            <a:r>
              <a:rPr lang="pt-BR">
                <a:latin typeface="Times New Roman" pitchFamily="18" charset="0"/>
                <a:cs typeface="Times New Roman" pitchFamily="18" charset="0"/>
              </a:rPr>
              <a:t>Ora, esta  Agar é Sinai, </a:t>
            </a:r>
            <a:r>
              <a:rPr lang="pt-BR" b="1">
                <a:latin typeface="Times New Roman" pitchFamily="18" charset="0"/>
                <a:cs typeface="Times New Roman" pitchFamily="18" charset="0"/>
              </a:rPr>
              <a:t>um monte da Arábia</a:t>
            </a:r>
            <a:r>
              <a:rPr lang="pt-BR">
                <a:latin typeface="Times New Roman" pitchFamily="18" charset="0"/>
                <a:cs typeface="Times New Roman" pitchFamily="18" charset="0"/>
              </a:rPr>
              <a:t>, que corresponde à Jerusalém </a:t>
            </a:r>
          </a:p>
          <a:p>
            <a:pPr eaLnBrk="1" hangingPunct="1"/>
            <a:r>
              <a:rPr lang="pt-BR">
                <a:latin typeface="Times New Roman" pitchFamily="18" charset="0"/>
                <a:cs typeface="Times New Roman" pitchFamily="18" charset="0"/>
              </a:rPr>
              <a:t> que  agora existe, pois é escrava com seus filhos.  Gálatas 4:25</a:t>
            </a:r>
            <a:r>
              <a:rPr lang="pt-PT">
                <a:latin typeface="Times New Roman" pitchFamily="18" charset="0"/>
                <a:cs typeface="Times New Roman" pitchFamily="18" charset="0"/>
              </a:rPr>
              <a:t> (NIV)</a:t>
            </a:r>
            <a:br>
              <a:rPr lang="pt-PT">
                <a:latin typeface="Times New Roman" pitchFamily="18" charset="0"/>
                <a:cs typeface="Times New Roman" pitchFamily="18" charset="0"/>
              </a:rPr>
            </a:br>
            <a:r>
              <a:rPr lang="pt-PT">
                <a:latin typeface="Times New Roman" pitchFamily="18" charset="0"/>
                <a:cs typeface="Times New Roman" pitchFamily="18" charset="0"/>
              </a:rPr>
              <a:t>    Neste texto, encontramos uma declaração surpreendente: o Monte Sinai fica </a:t>
            </a:r>
          </a:p>
          <a:p>
            <a:pPr eaLnBrk="1" hangingPunct="1"/>
            <a:r>
              <a:rPr lang="pt-PT">
                <a:latin typeface="Times New Roman" pitchFamily="18" charset="0"/>
                <a:cs typeface="Times New Roman" pitchFamily="18" charset="0"/>
              </a:rPr>
              <a:t> na Arábia!</a:t>
            </a:r>
          </a:p>
          <a:p>
            <a:pPr eaLnBrk="1" hangingPunct="1"/>
            <a:r>
              <a:rPr lang="pt-PT">
                <a:latin typeface="Times New Roman" pitchFamily="18" charset="0"/>
                <a:cs typeface="Times New Roman" pitchFamily="18" charset="0"/>
              </a:rPr>
              <a:t/>
            </a:r>
            <a:br>
              <a:rPr lang="pt-PT">
                <a:latin typeface="Times New Roman" pitchFamily="18" charset="0"/>
                <a:cs typeface="Times New Roman" pitchFamily="18" charset="0"/>
              </a:rPr>
            </a:br>
            <a:r>
              <a:rPr lang="pt-PT">
                <a:latin typeface="Times New Roman" pitchFamily="18" charset="0"/>
                <a:cs typeface="Times New Roman" pitchFamily="18" charset="0"/>
              </a:rPr>
              <a:t>    Não é isso o que tradicionalmente se ensina, uma vez que o sul da Península do </a:t>
            </a:r>
          </a:p>
          <a:p>
            <a:pPr eaLnBrk="1" hangingPunct="1"/>
            <a:r>
              <a:rPr lang="pt-PT">
                <a:latin typeface="Times New Roman" pitchFamily="18" charset="0"/>
                <a:cs typeface="Times New Roman" pitchFamily="18" charset="0"/>
              </a:rPr>
              <a:t> Sinai sempre foi tido como o local real. O que acontece é que este local foi escolhido</a:t>
            </a:r>
          </a:p>
          <a:p>
            <a:pPr eaLnBrk="1" hangingPunct="1"/>
            <a:r>
              <a:rPr lang="pt-PT">
                <a:latin typeface="Times New Roman" pitchFamily="18" charset="0"/>
                <a:cs typeface="Times New Roman" pitchFamily="18" charset="0"/>
              </a:rPr>
              <a:t> por meio de sonhos que o imperador romano Constantino teve, e sua mãe, Helena, </a:t>
            </a:r>
          </a:p>
          <a:p>
            <a:pPr eaLnBrk="1" hangingPunct="1"/>
            <a:r>
              <a:rPr lang="pt-PT">
                <a:latin typeface="Times New Roman" pitchFamily="18" charset="0"/>
                <a:cs typeface="Times New Roman" pitchFamily="18" charset="0"/>
              </a:rPr>
              <a:t> promoveu o lugar errado como o genuíno local do Monte Sinai, o que foi aceito pelo</a:t>
            </a:r>
          </a:p>
          <a:p>
            <a:pPr eaLnBrk="1" hangingPunct="1"/>
            <a:r>
              <a:rPr lang="pt-PT">
                <a:latin typeface="Times New Roman" pitchFamily="18" charset="0"/>
                <a:cs typeface="Times New Roman" pitchFamily="18" charset="0"/>
              </a:rPr>
              <a:t> povo durante séculos. </a:t>
            </a:r>
          </a:p>
          <a:p>
            <a:pPr eaLnBrk="1" hangingPunct="1"/>
            <a:endParaRPr lang="pt-PT">
              <a:latin typeface="Times New Roman" pitchFamily="18" charset="0"/>
              <a:cs typeface="Times New Roman" pitchFamily="18" charset="0"/>
            </a:endParaRPr>
          </a:p>
          <a:p>
            <a:pPr fontAlgn="t"/>
            <a:r>
              <a:rPr lang="pt-BR">
                <a:latin typeface="Times New Roman" pitchFamily="18" charset="0"/>
                <a:cs typeface="Times New Roman" pitchFamily="18" charset="0"/>
              </a:rPr>
              <a:t>    Ron Wyatt decidiu, em vez disso, seguir o que diz a Bíblia, e realizou uma pesquisa </a:t>
            </a:r>
          </a:p>
          <a:p>
            <a:pPr fontAlgn="t"/>
            <a:r>
              <a:rPr lang="pt-BR">
                <a:latin typeface="Times New Roman" pitchFamily="18" charset="0"/>
                <a:cs typeface="Times New Roman" pitchFamily="18" charset="0"/>
              </a:rPr>
              <a:t> necessária que confirma a declaração da Bíblia, e não as idéias tradicionais originadas</a:t>
            </a:r>
          </a:p>
          <a:p>
            <a:pPr fontAlgn="t"/>
            <a:r>
              <a:rPr lang="pt-BR">
                <a:latin typeface="Times New Roman" pitchFamily="18" charset="0"/>
                <a:cs typeface="Times New Roman" pitchFamily="18" charset="0"/>
              </a:rPr>
              <a:t> por Constantino/Helena. </a:t>
            </a:r>
          </a:p>
          <a:p>
            <a:pPr fontAlgn="t"/>
            <a:endParaRPr lang="pt-BR">
              <a:latin typeface="Times New Roman" pitchFamily="18" charset="0"/>
              <a:cs typeface="Times New Roman" pitchFamily="18" charset="0"/>
            </a:endParaRPr>
          </a:p>
          <a:p>
            <a:pPr fontAlgn="t"/>
            <a:r>
              <a:rPr lang="pt-BR">
                <a:latin typeface="Times New Roman" pitchFamily="18" charset="0"/>
                <a:cs typeface="Times New Roman" pitchFamily="18" charset="0"/>
              </a:rPr>
              <a:t>  Os dados deste PPS confirmam o que a Escrituras dizem--que o Monte Sinai é genuinamente localizado no território do que é hoje a Arábia  Saudita sob o nome de Jabel El Lawz.</a:t>
            </a:r>
          </a:p>
          <a:p>
            <a:pPr fontAlgn="t"/>
            <a:endParaRPr lang="pt-BR">
              <a:latin typeface="Times New Roman" pitchFamily="18" charset="0"/>
              <a:cs typeface="Times New Roman" pitchFamily="18" charset="0"/>
            </a:endParaRPr>
          </a:p>
          <a:p>
            <a:pPr fontAlgn="t"/>
            <a:r>
              <a:rPr lang="pt-BR">
                <a:latin typeface="Times New Roman" pitchFamily="18" charset="0"/>
                <a:cs typeface="Times New Roman" pitchFamily="18" charset="0"/>
              </a:rPr>
              <a:t>    A travessia do Mar Vermelho ocorreu no Golfo de Áqaba, a leste da atual          </a:t>
            </a:r>
          </a:p>
          <a:p>
            <a:pPr fontAlgn="t"/>
            <a:r>
              <a:rPr lang="pt-BR">
                <a:latin typeface="Times New Roman" pitchFamily="18" charset="0"/>
                <a:cs typeface="Times New Roman" pitchFamily="18" charset="0"/>
              </a:rPr>
              <a:t> Península do Sinai,e não onde a tradição diz.    </a:t>
            </a:r>
            <a:endParaRPr lang="en-US">
              <a:latin typeface="Times New Roman" pitchFamily="18" charset="0"/>
              <a:cs typeface="Times New Roman" pitchFamily="18" charset="0"/>
            </a:endParaRPr>
          </a:p>
          <a:p>
            <a:pPr eaLnBrk="1" hangingPunct="1"/>
            <a:r>
              <a:rPr lang="pt-PT"/>
              <a:t/>
            </a:r>
            <a:br>
              <a:rPr lang="pt-PT"/>
            </a:br>
            <a:r>
              <a:rPr lang="pt-PT"/>
              <a:t>  </a:t>
            </a:r>
            <a:br>
              <a:rPr lang="pt-PT"/>
            </a:br>
            <a:endParaRPr lang="en-US">
              <a:solidFill>
                <a:srgbClr val="7030A0"/>
              </a:solidFill>
            </a:endParaRPr>
          </a:p>
        </p:txBody>
      </p:sp>
      <p:sp>
        <p:nvSpPr>
          <p:cNvPr id="21507" name="TextBox 2"/>
          <p:cNvSpPr txBox="1">
            <a:spLocks noChangeArrowheads="1"/>
          </p:cNvSpPr>
          <p:nvPr/>
        </p:nvSpPr>
        <p:spPr bwMode="auto">
          <a:xfrm>
            <a:off x="8215313"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t>20</a:t>
            </a:r>
            <a:endParaRPr lang="en-US" b="1"/>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12725" y="20638"/>
            <a:ext cx="8845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UMA EQUIPE DE VISTORIA FOI CONVOCADA PARA CALCULAR</a:t>
            </a:r>
          </a:p>
          <a:p>
            <a:r>
              <a:rPr lang="pt-BR"/>
              <a:t>  A POSIÇÃO  E A ELEVAÇÃO EXATA DA ESCAVAÇÃO DE RON</a:t>
            </a:r>
          </a:p>
          <a:p>
            <a:r>
              <a:rPr lang="pt-BR"/>
              <a:t>   EM RELAÇÃO AS PAREDES ANTIGAS DA CIDADE VELHA DE </a:t>
            </a:r>
          </a:p>
          <a:p>
            <a:r>
              <a:rPr lang="pt-BR"/>
              <a:t>                                         JERUSALÉM</a:t>
            </a:r>
          </a:p>
        </p:txBody>
      </p:sp>
      <p:pic>
        <p:nvPicPr>
          <p:cNvPr id="107523" name="Picture 3" descr="esc2003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848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34595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65125" y="96838"/>
            <a:ext cx="537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A EQUIPE DO W.A.R.</a:t>
            </a:r>
          </a:p>
        </p:txBody>
      </p:sp>
      <p:pic>
        <p:nvPicPr>
          <p:cNvPr id="108547" name="Picture 3" descr="esc2003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620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45945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04800" y="96838"/>
            <a:ext cx="8799513"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sz="2000" dirty="0"/>
          </a:p>
          <a:p>
            <a:endParaRPr lang="pt-BR" sz="2000" dirty="0"/>
          </a:p>
          <a:p>
            <a:endParaRPr lang="pt-BR" sz="2000" dirty="0"/>
          </a:p>
          <a:p>
            <a:endParaRPr lang="pt-BR" sz="2000" dirty="0"/>
          </a:p>
          <a:p>
            <a:r>
              <a:rPr lang="pt-BR" sz="2000" dirty="0"/>
              <a:t>As escavações foram reiniciadas em agosto de 2005.  Pela</a:t>
            </a:r>
          </a:p>
          <a:p>
            <a:r>
              <a:rPr lang="pt-BR" sz="2000" dirty="0"/>
              <a:t>primeira vez o lugar que Ron </a:t>
            </a:r>
            <a:r>
              <a:rPr lang="pt-BR" sz="2000" dirty="0" err="1"/>
              <a:t>Wyatt</a:t>
            </a:r>
            <a:r>
              <a:rPr lang="pt-BR" sz="2000" dirty="0"/>
              <a:t> descreveu como o local</a:t>
            </a:r>
          </a:p>
          <a:p>
            <a:r>
              <a:rPr lang="pt-BR" sz="2000" dirty="0"/>
              <a:t>da crucificação foi gravado em DVD para comprovar as </a:t>
            </a:r>
            <a:r>
              <a:rPr lang="pt-BR" sz="2000" dirty="0" err="1"/>
              <a:t>des</a:t>
            </a:r>
            <a:r>
              <a:rPr lang="pt-BR" sz="2000" dirty="0"/>
              <a:t>-</a:t>
            </a:r>
          </a:p>
          <a:p>
            <a:r>
              <a:rPr lang="pt-BR" sz="2000" dirty="0"/>
              <a:t>cobertas feitas por ele nos anos 80.  Edificações antigas es-</a:t>
            </a:r>
          </a:p>
          <a:p>
            <a:r>
              <a:rPr lang="pt-BR" sz="2000" dirty="0"/>
              <a:t>condidas durante milhares de anos foram localizadas tendo</a:t>
            </a:r>
          </a:p>
          <a:p>
            <a:r>
              <a:rPr lang="pt-BR" sz="2000" dirty="0"/>
              <a:t>artefatos com datas anteriores ao tempo do rei Davi.  A </a:t>
            </a:r>
            <a:r>
              <a:rPr lang="pt-BR" sz="2000" dirty="0" err="1"/>
              <a:t>esca</a:t>
            </a:r>
            <a:r>
              <a:rPr lang="pt-BR" sz="2000" dirty="0"/>
              <a:t>-</a:t>
            </a:r>
          </a:p>
          <a:p>
            <a:r>
              <a:rPr lang="pt-BR" sz="2000" dirty="0" err="1"/>
              <a:t>vação</a:t>
            </a:r>
            <a:r>
              <a:rPr lang="pt-BR" sz="2000" dirty="0"/>
              <a:t>, em nome da Autoridade de </a:t>
            </a:r>
            <a:r>
              <a:rPr lang="pt-BR" sz="2000" dirty="0" err="1"/>
              <a:t>Antigüidade</a:t>
            </a:r>
            <a:r>
              <a:rPr lang="pt-BR" sz="2000" dirty="0"/>
              <a:t>, foi financiada</a:t>
            </a:r>
          </a:p>
          <a:p>
            <a:r>
              <a:rPr lang="pt-BR" sz="2000" dirty="0"/>
              <a:t>por duas fundações americanas - o </a:t>
            </a:r>
            <a:r>
              <a:rPr lang="pt-BR" sz="2000" dirty="0" err="1"/>
              <a:t>Wyatt</a:t>
            </a:r>
            <a:r>
              <a:rPr lang="pt-BR" sz="2000" dirty="0"/>
              <a:t> </a:t>
            </a:r>
            <a:r>
              <a:rPr lang="pt-BR" sz="2000" dirty="0" err="1"/>
              <a:t>Archaeological</a:t>
            </a:r>
            <a:endParaRPr lang="pt-BR" sz="2000" dirty="0"/>
          </a:p>
          <a:p>
            <a:r>
              <a:rPr lang="pt-BR" sz="2000" dirty="0" err="1"/>
              <a:t>Research</a:t>
            </a:r>
            <a:r>
              <a:rPr lang="pt-BR" sz="2000" dirty="0"/>
              <a:t> (W.A.R.) do Tennessee e o </a:t>
            </a:r>
            <a:r>
              <a:rPr lang="pt-BR" sz="2000" dirty="0" err="1"/>
              <a:t>Biblical</a:t>
            </a:r>
            <a:r>
              <a:rPr lang="pt-BR" sz="2000" dirty="0"/>
              <a:t> </a:t>
            </a:r>
            <a:r>
              <a:rPr lang="pt-BR" sz="2000" dirty="0" err="1"/>
              <a:t>Archaelogy</a:t>
            </a:r>
            <a:endParaRPr lang="pt-BR" sz="2000" dirty="0"/>
          </a:p>
          <a:p>
            <a:r>
              <a:rPr lang="pt-BR" sz="2000" dirty="0"/>
              <a:t>Foundation (B.A.F.) do Texas, tendo também participações </a:t>
            </a:r>
          </a:p>
          <a:p>
            <a:r>
              <a:rPr lang="pt-BR" sz="2000" dirty="0"/>
              <a:t>de voluntários de várias partes do mundo.</a:t>
            </a:r>
          </a:p>
          <a:p>
            <a:endParaRPr lang="pt-BR" sz="2000" dirty="0"/>
          </a:p>
        </p:txBody>
      </p:sp>
    </p:spTree>
    <p:extLst>
      <p:ext uri="{BB962C8B-B14F-4D97-AF65-F5344CB8AC3E}">
        <p14:creationId xmlns:p14="http://schemas.microsoft.com/office/powerpoint/2010/main" val="68572550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12725" y="20638"/>
            <a:ext cx="8408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MAPA DA LOCALIZAÇÃO DA CAVERNA DE ZEDEQUIAS NO</a:t>
            </a:r>
          </a:p>
          <a:p>
            <a:r>
              <a:rPr lang="pt-BR"/>
              <a:t>                                   LOCAL ESCAVADO</a:t>
            </a:r>
          </a:p>
        </p:txBody>
      </p:sp>
      <p:pic>
        <p:nvPicPr>
          <p:cNvPr id="110595" name="Picture 3" descr="cavzed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010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3788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12725" y="20638"/>
            <a:ext cx="8823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Novas escavações iniciadas em agosto de 2006 revelaram</a:t>
            </a:r>
          </a:p>
          <a:p>
            <a:r>
              <a:rPr lang="pt-BR"/>
              <a:t>uma cisterna circular bizantina de 45 mil litros e também uma</a:t>
            </a:r>
          </a:p>
          <a:p>
            <a:r>
              <a:rPr lang="pt-BR"/>
              <a:t>escadaria de pedra exatamente no local descrito por Ron.  A</a:t>
            </a:r>
          </a:p>
          <a:p>
            <a:r>
              <a:rPr lang="pt-BR"/>
              <a:t>foto mostra o local da escavação 9 metros abaixo da superfí-</a:t>
            </a:r>
          </a:p>
          <a:p>
            <a:r>
              <a:rPr lang="pt-BR"/>
              <a:t>cie.</a:t>
            </a:r>
          </a:p>
        </p:txBody>
      </p:sp>
      <p:pic>
        <p:nvPicPr>
          <p:cNvPr id="111619" name="Picture 3" descr="ciste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553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539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12725" y="20638"/>
            <a:ext cx="855394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400" dirty="0"/>
          </a:p>
          <a:p>
            <a:endParaRPr lang="pt-BR" sz="2400" dirty="0"/>
          </a:p>
          <a:p>
            <a:endParaRPr lang="pt-BR" sz="2400" dirty="0"/>
          </a:p>
          <a:p>
            <a:endParaRPr lang="pt-BR" sz="2400" dirty="0"/>
          </a:p>
          <a:p>
            <a:endParaRPr lang="pt-BR" sz="2400" dirty="0"/>
          </a:p>
          <a:p>
            <a:endParaRPr lang="pt-BR" sz="2400" dirty="0"/>
          </a:p>
          <a:p>
            <a:r>
              <a:rPr lang="pt-BR" sz="2400" dirty="0"/>
              <a:t>Em algum dia, num futuro próximo, a Arca da Aliança e as </a:t>
            </a:r>
          </a:p>
          <a:p>
            <a:r>
              <a:rPr lang="pt-BR" sz="2400" dirty="0"/>
              <a:t>Tábuas de Pedra com os 10 mandamentos bem como os de-</a:t>
            </a:r>
          </a:p>
          <a:p>
            <a:r>
              <a:rPr lang="pt-BR" sz="2400" dirty="0"/>
              <a:t>mais objetos serão finalmente retirados da Gruta de </a:t>
            </a:r>
            <a:r>
              <a:rPr lang="pt-BR" sz="2400" dirty="0" err="1"/>
              <a:t>Jeremi</a:t>
            </a:r>
            <a:r>
              <a:rPr lang="pt-BR" sz="2400" dirty="0"/>
              <a:t>-</a:t>
            </a:r>
          </a:p>
          <a:p>
            <a:r>
              <a:rPr lang="pt-BR" sz="2400" dirty="0"/>
              <a:t>as.  Mas não por vontade e vaidade humana mas de acordo </a:t>
            </a:r>
          </a:p>
          <a:p>
            <a:r>
              <a:rPr lang="pt-BR" sz="2400" dirty="0"/>
              <a:t>com a vontade de Deus.  A seguir, fotos do jornal Discovery</a:t>
            </a:r>
          </a:p>
          <a:p>
            <a:r>
              <a:rPr lang="pt-BR" sz="2400" dirty="0"/>
              <a:t>Times sobre o achado do arqueólogo Ron </a:t>
            </a:r>
            <a:r>
              <a:rPr lang="pt-BR" sz="2400" dirty="0" err="1"/>
              <a:t>Wyatt</a:t>
            </a:r>
            <a:r>
              <a:rPr lang="pt-BR" sz="2400" dirty="0"/>
              <a:t>.</a:t>
            </a:r>
          </a:p>
        </p:txBody>
      </p:sp>
    </p:spTree>
    <p:extLst>
      <p:ext uri="{BB962C8B-B14F-4D97-AF65-F5344CB8AC3E}">
        <p14:creationId xmlns:p14="http://schemas.microsoft.com/office/powerpoint/2010/main" val="90698206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dtime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693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dtimes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6278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12725" y="1588"/>
            <a:ext cx="65754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QUEM FOI RON WYATT?</a:t>
            </a:r>
          </a:p>
        </p:txBody>
      </p:sp>
      <p:pic>
        <p:nvPicPr>
          <p:cNvPr id="115715" name="Picture 3" descr="p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6553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15716" name="Text Box 4"/>
          <p:cNvSpPr txBox="1">
            <a:spLocks noChangeArrowheads="1"/>
          </p:cNvSpPr>
          <p:nvPr/>
        </p:nvSpPr>
        <p:spPr bwMode="auto">
          <a:xfrm>
            <a:off x="136525" y="630238"/>
            <a:ext cx="900906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Ron cresceu </a:t>
            </a:r>
          </a:p>
          <a:p>
            <a:r>
              <a:rPr lang="pt-BR"/>
              <a:t>em Ken-</a:t>
            </a:r>
          </a:p>
          <a:p>
            <a:r>
              <a:rPr lang="pt-BR"/>
              <a:t>tucky e viveu a</a:t>
            </a:r>
          </a:p>
          <a:p>
            <a:r>
              <a:rPr lang="pt-BR"/>
              <a:t>maioria de sua </a:t>
            </a:r>
          </a:p>
          <a:p>
            <a:r>
              <a:rPr lang="pt-BR"/>
              <a:t>vida na vizinha-</a:t>
            </a:r>
          </a:p>
          <a:p>
            <a:r>
              <a:rPr lang="pt-BR"/>
              <a:t>ça de Nashville</a:t>
            </a:r>
          </a:p>
          <a:p>
            <a:r>
              <a:rPr lang="pt-BR"/>
              <a:t>no Tennessee</a:t>
            </a:r>
          </a:p>
          <a:p>
            <a:r>
              <a:rPr lang="pt-BR"/>
              <a:t>(E.U.A.).  Teve</a:t>
            </a:r>
          </a:p>
          <a:p>
            <a:r>
              <a:rPr lang="pt-BR"/>
              <a:t>sempre amor</a:t>
            </a:r>
          </a:p>
          <a:p>
            <a:r>
              <a:rPr lang="pt-BR"/>
              <a:t>pela arqueologia</a:t>
            </a:r>
          </a:p>
          <a:p>
            <a:r>
              <a:rPr lang="pt-BR"/>
              <a:t>Bíblica.  Se for-</a:t>
            </a:r>
          </a:p>
          <a:p>
            <a:r>
              <a:rPr lang="pt-BR"/>
              <a:t>mou em arqueo-</a:t>
            </a:r>
          </a:p>
          <a:p>
            <a:r>
              <a:rPr lang="pt-BR"/>
              <a:t>logia na High</a:t>
            </a:r>
          </a:p>
          <a:p>
            <a:r>
              <a:rPr lang="pt-BR"/>
              <a:t>School.  Mas in-</a:t>
            </a:r>
          </a:p>
          <a:p>
            <a:r>
              <a:rPr lang="pt-BR"/>
              <a:t>felizmente Ron</a:t>
            </a:r>
          </a:p>
          <a:p>
            <a:r>
              <a:rPr lang="pt-BR"/>
              <a:t>faleceu, em 4 de</a:t>
            </a:r>
          </a:p>
          <a:p>
            <a:r>
              <a:rPr lang="pt-BR"/>
              <a:t>agosto de 1999 num hospital do Memphis (E.U.A.) depois de ba-</a:t>
            </a:r>
          </a:p>
          <a:p>
            <a:r>
              <a:rPr lang="pt-BR"/>
              <a:t>talhar contra o câncer por vários meses.  Esteve rodeado por</a:t>
            </a:r>
          </a:p>
          <a:p>
            <a:r>
              <a:rPr lang="pt-BR"/>
              <a:t>sua família e amigos durante suas horas finais, e dormiu em </a:t>
            </a:r>
          </a:p>
          <a:p>
            <a:r>
              <a:rPr lang="pt-BR"/>
              <a:t>Jesus às 5:41 da manhã.</a:t>
            </a:r>
          </a:p>
        </p:txBody>
      </p:sp>
    </p:spTree>
    <p:extLst>
      <p:ext uri="{BB962C8B-B14F-4D97-AF65-F5344CB8AC3E}">
        <p14:creationId xmlns:p14="http://schemas.microsoft.com/office/powerpoint/2010/main" val="14664843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88925" y="96838"/>
            <a:ext cx="88249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Ron Wyatt era Adventista do Sétimo Dia e ficou famoso por</a:t>
            </a:r>
          </a:p>
          <a:p>
            <a:r>
              <a:rPr lang="pt-BR"/>
              <a:t>seu descobrimento da Arca de Nóe, no lugar do navio encon-</a:t>
            </a:r>
          </a:p>
          <a:p>
            <a:r>
              <a:rPr lang="pt-BR"/>
              <a:t>trado na Região do Monte Ararat na Turquia, a muitos pés aci-</a:t>
            </a:r>
          </a:p>
          <a:p>
            <a:r>
              <a:rPr lang="pt-BR"/>
              <a:t>ma do nível do mar.</a:t>
            </a:r>
          </a:p>
        </p:txBody>
      </p:sp>
      <p:pic>
        <p:nvPicPr>
          <p:cNvPr id="116739" name="Picture 3" descr="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6019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116741" name="Text Box 5"/>
          <p:cNvSpPr txBox="1">
            <a:spLocks noChangeArrowheads="1"/>
          </p:cNvSpPr>
          <p:nvPr/>
        </p:nvSpPr>
        <p:spPr bwMode="auto">
          <a:xfrm>
            <a:off x="288925" y="1392238"/>
            <a:ext cx="29527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Através dos anos,</a:t>
            </a:r>
          </a:p>
          <a:p>
            <a:r>
              <a:rPr lang="pt-BR"/>
              <a:t>Ron continuou es-</a:t>
            </a:r>
          </a:p>
          <a:p>
            <a:r>
              <a:rPr lang="pt-BR"/>
              <a:t>cavando distintos</a:t>
            </a:r>
          </a:p>
          <a:p>
            <a:r>
              <a:rPr lang="pt-BR"/>
              <a:t>lugares arqueológi-</a:t>
            </a:r>
          </a:p>
          <a:p>
            <a:r>
              <a:rPr lang="pt-BR"/>
              <a:t>cos, que atestam </a:t>
            </a:r>
          </a:p>
          <a:p>
            <a:r>
              <a:rPr lang="pt-BR"/>
              <a:t>que as histórias </a:t>
            </a:r>
          </a:p>
          <a:p>
            <a:r>
              <a:rPr lang="pt-BR"/>
              <a:t>narradas no Antigo</a:t>
            </a:r>
          </a:p>
          <a:p>
            <a:r>
              <a:rPr lang="pt-BR"/>
              <a:t>e Novo Testamento</a:t>
            </a:r>
          </a:p>
          <a:p>
            <a:r>
              <a:rPr lang="pt-BR"/>
              <a:t>da Bíblia são verda-</a:t>
            </a:r>
          </a:p>
          <a:p>
            <a:r>
              <a:rPr lang="pt-BR"/>
              <a:t>deiras.</a:t>
            </a:r>
          </a:p>
          <a:p>
            <a:r>
              <a:rPr lang="pt-BR"/>
              <a:t>Entre seus achados</a:t>
            </a:r>
          </a:p>
          <a:p>
            <a:r>
              <a:rPr lang="pt-BR"/>
              <a:t>figuram o descobri-</a:t>
            </a:r>
          </a:p>
          <a:p>
            <a:r>
              <a:rPr lang="pt-BR"/>
              <a:t>mento dos restos</a:t>
            </a:r>
          </a:p>
          <a:p>
            <a:r>
              <a:rPr lang="pt-BR"/>
              <a:t>da Sodoma e Gomo-</a:t>
            </a:r>
          </a:p>
          <a:p>
            <a:r>
              <a:rPr lang="pt-BR"/>
              <a:t>rra; o lugar do cru-</a:t>
            </a:r>
          </a:p>
          <a:p>
            <a:r>
              <a:rPr lang="pt-BR"/>
              <a:t>zamento dos israe-</a:t>
            </a:r>
          </a:p>
          <a:p>
            <a:r>
              <a:rPr lang="pt-BR"/>
              <a:t>litas pelo Mar Ver-</a:t>
            </a:r>
          </a:p>
          <a:p>
            <a:endParaRPr lang="pt-BR"/>
          </a:p>
        </p:txBody>
      </p:sp>
    </p:spTree>
    <p:extLst>
      <p:ext uri="{BB962C8B-B14F-4D97-AF65-F5344CB8AC3E}">
        <p14:creationId xmlns:p14="http://schemas.microsoft.com/office/powerpoint/2010/main" val="17818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785938" y="428625"/>
            <a:ext cx="5703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PT" b="1">
                <a:solidFill>
                  <a:srgbClr val="FF0000"/>
                </a:solidFill>
              </a:rPr>
              <a:t>Uma Declaração de um Estudante de Arqueologia </a:t>
            </a:r>
            <a:r>
              <a:rPr lang="pt-PT"/>
              <a:t/>
            </a:r>
            <a:br>
              <a:rPr lang="pt-PT"/>
            </a:br>
            <a:r>
              <a:rPr lang="pt-PT"/>
              <a:t>Tirado de um fórum na Internet</a:t>
            </a:r>
            <a:r>
              <a:rPr lang="pt-BR"/>
              <a:t>. </a:t>
            </a:r>
            <a:endParaRPr lang="en-US"/>
          </a:p>
          <a:p>
            <a:pPr algn="ctr" eaLnBrk="1" hangingPunct="1"/>
            <a:endParaRPr lang="en-US">
              <a:solidFill>
                <a:srgbClr val="7030A0"/>
              </a:solidFill>
            </a:endParaRPr>
          </a:p>
        </p:txBody>
      </p:sp>
      <p:sp>
        <p:nvSpPr>
          <p:cNvPr id="22531" name="Rectangle 2"/>
          <p:cNvSpPr>
            <a:spLocks noChangeArrowheads="1"/>
          </p:cNvSpPr>
          <p:nvPr/>
        </p:nvSpPr>
        <p:spPr bwMode="auto">
          <a:xfrm>
            <a:off x="500063" y="1071563"/>
            <a:ext cx="821531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000">
                <a:latin typeface="Times New Roman" pitchFamily="18" charset="0"/>
                <a:cs typeface="Times New Roman" pitchFamily="18" charset="0"/>
              </a:rPr>
              <a:t>Sendo um estudante de arqueologia tenho ouvido muitos</a:t>
            </a:r>
            <a:br>
              <a:rPr lang="pt-PT" sz="2000">
                <a:latin typeface="Times New Roman" pitchFamily="18" charset="0"/>
                <a:cs typeface="Times New Roman" pitchFamily="18" charset="0"/>
              </a:rPr>
            </a:br>
            <a:r>
              <a:rPr lang="pt-PT" sz="2000">
                <a:latin typeface="Times New Roman" pitchFamily="18" charset="0"/>
                <a:cs typeface="Times New Roman" pitchFamily="18" charset="0"/>
              </a:rPr>
              <a:t>afirmações sobre Mt. Sinai.</a:t>
            </a:r>
            <a:endParaRPr lang="en-US" sz="2000">
              <a:latin typeface="Times New Roman" pitchFamily="18" charset="0"/>
              <a:cs typeface="Times New Roman" pitchFamily="18" charset="0"/>
            </a:endParaRPr>
          </a:p>
          <a:p>
            <a:r>
              <a:rPr lang="pt-PT" sz="2000">
                <a:latin typeface="Times New Roman" pitchFamily="18" charset="0"/>
                <a:cs typeface="Times New Roman" pitchFamily="18" charset="0"/>
              </a:rPr>
              <a:t/>
            </a:r>
            <a:br>
              <a:rPr lang="pt-PT" sz="2000">
                <a:latin typeface="Times New Roman" pitchFamily="18" charset="0"/>
                <a:cs typeface="Times New Roman" pitchFamily="18" charset="0"/>
              </a:rPr>
            </a:br>
            <a:r>
              <a:rPr lang="pt-PT" sz="2000">
                <a:latin typeface="Times New Roman" pitchFamily="18" charset="0"/>
                <a:cs typeface="Times New Roman" pitchFamily="18" charset="0"/>
              </a:rPr>
              <a:t>Sobre a montanha de pico preto de Jebel al-Lawz que algumas pessoas dizem que não teve qualquer resultado quanto a pesquisas de laboratório está errado.</a:t>
            </a:r>
          </a:p>
          <a:p>
            <a:r>
              <a:rPr lang="pt-PT" sz="2000">
                <a:latin typeface="Times New Roman" pitchFamily="18" charset="0"/>
                <a:cs typeface="Times New Roman" pitchFamily="18" charset="0"/>
              </a:rPr>
              <a:t/>
            </a:r>
            <a:br>
              <a:rPr lang="pt-PT" sz="2000">
                <a:latin typeface="Times New Roman" pitchFamily="18" charset="0"/>
                <a:cs typeface="Times New Roman" pitchFamily="18" charset="0"/>
              </a:rPr>
            </a:br>
            <a:r>
              <a:rPr lang="pt-PT" sz="2000">
                <a:latin typeface="Times New Roman" pitchFamily="18" charset="0"/>
                <a:cs typeface="Times New Roman" pitchFamily="18" charset="0"/>
              </a:rPr>
              <a:t>Se eles tivessem feito uma investigação aprofundada como eu fiz, saberiam que os resultados foram divulgados cinco anos atrás.</a:t>
            </a:r>
            <a:br>
              <a:rPr lang="pt-PT" sz="2000">
                <a:latin typeface="Times New Roman" pitchFamily="18" charset="0"/>
                <a:cs typeface="Times New Roman" pitchFamily="18" charset="0"/>
              </a:rPr>
            </a:br>
            <a:r>
              <a:rPr lang="pt-PT" sz="2000">
                <a:latin typeface="Times New Roman" pitchFamily="18" charset="0"/>
                <a:cs typeface="Times New Roman" pitchFamily="18" charset="0"/>
              </a:rPr>
              <a:t>A rocha é metamórfica. É apenas rocha derretida com granito dentro, e não vulcânica. Sigam o meu conselho: leiam livros que cobrem todos os lados de um argumento antes de começarem a criticar um lado. Eu acredito que esse local é onde se acha o verdadeiro Mt. Sinai, tanto que organizei uma equipe de investigação para provar aos teimosos como vocês que ele é o real Monte Sinai.   </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29 de junho de 2009         </a:t>
            </a:r>
          </a:p>
          <a:p>
            <a:endParaRPr lang="en-US" sz="2000" b="1"/>
          </a:p>
        </p:txBody>
      </p:sp>
      <p:sp>
        <p:nvSpPr>
          <p:cNvPr id="22532" name="TextBox 3"/>
          <p:cNvSpPr txBox="1">
            <a:spLocks noChangeArrowheads="1"/>
          </p:cNvSpPr>
          <p:nvPr/>
        </p:nvSpPr>
        <p:spPr bwMode="auto">
          <a:xfrm>
            <a:off x="8286750"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21</a:t>
            </a:r>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12725" y="96838"/>
            <a:ext cx="835837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sz="2000" dirty="0"/>
          </a:p>
          <a:p>
            <a:endParaRPr lang="pt-BR" sz="2000" dirty="0"/>
          </a:p>
          <a:p>
            <a:endParaRPr lang="pt-BR" sz="2000" dirty="0"/>
          </a:p>
          <a:p>
            <a:endParaRPr lang="pt-BR" sz="2000" dirty="0"/>
          </a:p>
          <a:p>
            <a:r>
              <a:rPr lang="pt-BR" sz="2000" dirty="0" err="1"/>
              <a:t>melho</a:t>
            </a:r>
            <a:r>
              <a:rPr lang="pt-BR" sz="2000" dirty="0"/>
              <a:t> durante o êxodo, apoiado com um vídeo que mostra </a:t>
            </a:r>
            <a:r>
              <a:rPr lang="pt-BR" sz="2000" dirty="0" smtClean="0"/>
              <a:t>partes </a:t>
            </a:r>
            <a:br>
              <a:rPr lang="pt-BR" sz="2000" dirty="0" smtClean="0"/>
            </a:br>
            <a:r>
              <a:rPr lang="pt-BR" sz="2000" dirty="0" smtClean="0"/>
              <a:t>de </a:t>
            </a:r>
            <a:r>
              <a:rPr lang="pt-BR" sz="2000" dirty="0"/>
              <a:t>carruagens do exército do Faraó sob o mar, e colunas</a:t>
            </a:r>
          </a:p>
          <a:p>
            <a:r>
              <a:rPr lang="pt-BR" sz="2000" dirty="0"/>
              <a:t>erigidas pelo rei Salomão, 400 anos depois, para comemorar o </a:t>
            </a:r>
          </a:p>
          <a:p>
            <a:r>
              <a:rPr lang="pt-BR" sz="2000" dirty="0"/>
              <a:t>feito. O verdadeiro Monte Sinai, com a rocha que Moisés partiu</a:t>
            </a:r>
          </a:p>
          <a:p>
            <a:r>
              <a:rPr lang="pt-BR" sz="2000" dirty="0"/>
              <a:t>para que fluísse a água, quando os israelitas estiveram a </a:t>
            </a:r>
            <a:r>
              <a:rPr lang="pt-BR" sz="2000" dirty="0" smtClean="0"/>
              <a:t>ponto </a:t>
            </a:r>
            <a:br>
              <a:rPr lang="pt-BR" sz="2000" dirty="0" smtClean="0"/>
            </a:br>
            <a:r>
              <a:rPr lang="pt-BR" sz="2000" dirty="0" smtClean="0"/>
              <a:t>de </a:t>
            </a:r>
            <a:r>
              <a:rPr lang="pt-BR" sz="2000" dirty="0"/>
              <a:t>morrer de sede, além de outras 19 referências do monte</a:t>
            </a:r>
          </a:p>
          <a:p>
            <a:r>
              <a:rPr lang="pt-BR" sz="2000" dirty="0"/>
              <a:t>Sinai, que se nomeiam na Bíblia.</a:t>
            </a:r>
          </a:p>
          <a:p>
            <a:r>
              <a:rPr lang="pt-BR" sz="2000" dirty="0"/>
              <a:t>Uma de suas últimas escavações levou Ron </a:t>
            </a:r>
            <a:r>
              <a:rPr lang="pt-BR" sz="2000" dirty="0" err="1"/>
              <a:t>Wyatt</a:t>
            </a:r>
            <a:r>
              <a:rPr lang="pt-BR" sz="2000" dirty="0"/>
              <a:t> a descobrir</a:t>
            </a:r>
          </a:p>
          <a:p>
            <a:r>
              <a:rPr lang="pt-BR" sz="2000" dirty="0"/>
              <a:t>a Arca da Aliança, que está relacionado ao verdadeiro lugar</a:t>
            </a:r>
          </a:p>
          <a:p>
            <a:r>
              <a:rPr lang="pt-BR" sz="2000" dirty="0"/>
              <a:t>da crucificação de Cristo.  Este descobrimento  incluía a </a:t>
            </a:r>
            <a:r>
              <a:rPr lang="pt-BR" sz="2000" dirty="0" smtClean="0"/>
              <a:t>surpreendente </a:t>
            </a:r>
            <a:br>
              <a:rPr lang="pt-BR" sz="2000" dirty="0" smtClean="0"/>
            </a:br>
            <a:r>
              <a:rPr lang="pt-BR" sz="2000" dirty="0" smtClean="0"/>
              <a:t>descoberta </a:t>
            </a:r>
            <a:r>
              <a:rPr lang="pt-BR" sz="2000" dirty="0"/>
              <a:t>de sangue seco, que quando foi </a:t>
            </a:r>
            <a:r>
              <a:rPr lang="pt-BR" sz="2000" dirty="0" smtClean="0"/>
              <a:t>analisado</a:t>
            </a:r>
            <a:r>
              <a:rPr lang="pt-BR" sz="2000" dirty="0"/>
              <a:t>, </a:t>
            </a:r>
            <a:r>
              <a:rPr lang="pt-BR" sz="2000" dirty="0" smtClean="0"/>
              <a:t>resultou</a:t>
            </a:r>
            <a:br>
              <a:rPr lang="pt-BR" sz="2000" dirty="0" smtClean="0"/>
            </a:br>
            <a:r>
              <a:rPr lang="pt-BR" sz="2000" dirty="0" smtClean="0"/>
              <a:t>ser </a:t>
            </a:r>
            <a:r>
              <a:rPr lang="pt-BR" sz="2000" dirty="0"/>
              <a:t>como nenhum outro sangue encontrado já-</a:t>
            </a:r>
          </a:p>
          <a:p>
            <a:r>
              <a:rPr lang="pt-BR" sz="2000" dirty="0"/>
              <a:t>mais nesta terra... O sangue do próprio Filho de Deus! </a:t>
            </a:r>
          </a:p>
        </p:txBody>
      </p:sp>
    </p:spTree>
    <p:extLst>
      <p:ext uri="{BB962C8B-B14F-4D97-AF65-F5344CB8AC3E}">
        <p14:creationId xmlns:p14="http://schemas.microsoft.com/office/powerpoint/2010/main" val="84786650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t> Para obter maiores informações das principais descobertas do</a:t>
            </a:r>
          </a:p>
          <a:p>
            <a:r>
              <a:rPr lang="pt-BR"/>
              <a:t>arqueólogo Adventista Ron Wyatt, acesse os seguintes Sites:</a:t>
            </a:r>
          </a:p>
          <a:p>
            <a:endParaRPr lang="pt-BR"/>
          </a:p>
          <a:p>
            <a:r>
              <a:rPr lang="pt-BR"/>
              <a:t>                                WWW.ARKDISCOVERY.COM</a:t>
            </a:r>
          </a:p>
        </p:txBody>
      </p:sp>
      <p:pic>
        <p:nvPicPr>
          <p:cNvPr id="118787" name="Picture 3" descr="ArkDiscLogo-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8788" name="Text Box 4"/>
          <p:cNvSpPr txBox="1">
            <a:spLocks noChangeArrowheads="1"/>
          </p:cNvSpPr>
          <p:nvPr/>
        </p:nvSpPr>
        <p:spPr bwMode="auto">
          <a:xfrm>
            <a:off x="-92075" y="2992438"/>
            <a:ext cx="7221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                           WWW.COVENANTKEEPERS.CO.UK</a:t>
            </a:r>
          </a:p>
        </p:txBody>
      </p:sp>
      <p:pic>
        <p:nvPicPr>
          <p:cNvPr id="118789" name="Picture 5" descr="id=337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he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9144000" cy="1447800"/>
          </a:xfrm>
          <a:prstGeom prst="rect">
            <a:avLst/>
          </a:prstGeom>
          <a:noFill/>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288925" y="4897438"/>
            <a:ext cx="8769350"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t>___________________________________________________________________</a:t>
            </a:r>
          </a:p>
          <a:p>
            <a:r>
              <a:rPr lang="pt-BR" sz="2800"/>
              <a:t>                ARAUTOS  DA  VERDADE</a:t>
            </a:r>
          </a:p>
          <a:p>
            <a:r>
              <a:rPr lang="pt-BR"/>
              <a:t>Ministério Adventista Comprometido com a Verdade Presente</a:t>
            </a:r>
          </a:p>
          <a:p>
            <a:r>
              <a:rPr lang="pt-BR"/>
              <a:t>                                      Florianópolis - SC</a:t>
            </a:r>
          </a:p>
          <a:p>
            <a:r>
              <a:rPr lang="pt-BR"/>
              <a:t>                   E-mail: arautosdaverdade@hotmail.com</a:t>
            </a:r>
          </a:p>
        </p:txBody>
      </p:sp>
    </p:spTree>
    <p:extLst>
      <p:ext uri="{BB962C8B-B14F-4D97-AF65-F5344CB8AC3E}">
        <p14:creationId xmlns:p14="http://schemas.microsoft.com/office/powerpoint/2010/main" val="108204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bsnews8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785813" y="5929313"/>
            <a:ext cx="8715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solidFill>
                  <a:schemeClr val="bg1"/>
                </a:solidFill>
              </a:rPr>
              <a:t>Ron Wyatt e filhos apareceram nas notícias do dia                       22                                  </a:t>
            </a:r>
          </a:p>
          <a:p>
            <a:pPr eaLnBrk="1" hangingPunct="1"/>
            <a:r>
              <a:rPr lang="pt-BR" sz="2000" b="1">
                <a:solidFill>
                  <a:schemeClr val="bg1"/>
                </a:solidFill>
              </a:rPr>
              <a:t>na TV CBS em 18 de abril de 1984                                                                                                                           </a:t>
            </a:r>
            <a:endParaRPr lang="en-US" sz="2000" b="1">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85750" y="571500"/>
            <a:ext cx="85725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sz="2400" b="1">
                <a:latin typeface="Times New Roman" pitchFamily="18" charset="0"/>
                <a:cs typeface="Times New Roman" pitchFamily="18" charset="0"/>
              </a:rPr>
              <a:t>Ron estava na CBS News, em 1984, contando sobre sua viagem para ver a montanha e o que ele encontrou lá. Ele tinha entrado no país sem visto e suspeitaram ser ele um espião. Ele e seus filhos passaram 76 dias na prisão e poderiam ter sido executados, mas Deus os salvou.</a:t>
            </a:r>
            <a:endParaRPr lang="en-US" sz="2400">
              <a:latin typeface="Times New Roman" pitchFamily="18" charset="0"/>
              <a:cs typeface="Times New Roman" pitchFamily="18" charset="0"/>
            </a:endParaRPr>
          </a:p>
          <a:p>
            <a:endParaRPr lang="pt-PT" sz="2400" b="1">
              <a:latin typeface="Times New Roman" pitchFamily="18" charset="0"/>
              <a:cs typeface="Times New Roman" pitchFamily="18" charset="0"/>
            </a:endParaRPr>
          </a:p>
          <a:p>
            <a:r>
              <a:rPr lang="pt-PT" sz="2400" b="1">
                <a:latin typeface="Times New Roman" pitchFamily="18" charset="0"/>
                <a:cs typeface="Times New Roman" pitchFamily="18" charset="0"/>
              </a:rPr>
              <a:t>A “</a:t>
            </a:r>
            <a:r>
              <a:rPr lang="pt-PT" sz="2400" b="1" i="1">
                <a:latin typeface="Times New Roman" pitchFamily="18" charset="0"/>
                <a:cs typeface="Times New Roman" pitchFamily="18" charset="0"/>
              </a:rPr>
              <a:t>Revista Vanity Fair</a:t>
            </a:r>
            <a:r>
              <a:rPr lang="pt-PT" sz="2400" b="1">
                <a:latin typeface="Times New Roman" pitchFamily="18" charset="0"/>
                <a:cs typeface="Times New Roman" pitchFamily="18" charset="0"/>
              </a:rPr>
              <a:t>” publicou um artigo grande sobre a descoberta desta montanha (Sinai) na edição de fevereiro de 1998, e ilustrou-a com muitas fotos. Infelizmente, o artigo era sobre dois cavalheiros que apareceram depois de Ron Wyatt, mas estão reivindicando ter encontrado a montanha. Mr. Wyatt primeiro seguiu para a montanha em 1984, e contou a David Fasold sobre a descoberta, e esse então disse a dois homens, Cornuke e Williams, que afirmam que partiram em 1988 para ver a montanha, mas não há nenhuma prova documentada de que ealmente viram.      </a:t>
            </a:r>
            <a:endParaRPr lang="en-US" sz="2400" b="1">
              <a:latin typeface="Times New Roman" pitchFamily="18" charset="0"/>
              <a:cs typeface="Times New Roman" pitchFamily="18" charset="0"/>
            </a:endParaRPr>
          </a:p>
        </p:txBody>
      </p:sp>
      <p:sp>
        <p:nvSpPr>
          <p:cNvPr id="24579" name="TextBox 2"/>
          <p:cNvSpPr txBox="1">
            <a:spLocks noChangeArrowheads="1"/>
          </p:cNvSpPr>
          <p:nvPr/>
        </p:nvSpPr>
        <p:spPr bwMode="auto">
          <a:xfrm>
            <a:off x="8358188"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571500" y="500063"/>
            <a:ext cx="828675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t-BR" sz="1600" b="1">
                <a:latin typeface="Times New Roman" pitchFamily="18" charset="0"/>
                <a:cs typeface="Times New Roman" pitchFamily="18" charset="0"/>
              </a:rPr>
              <a:t>   A Bíblia nos diz que, depois que Moisés levou os israelitas através do Mar Vermelho, o anjo de Deus os levou a uma montanha chamada Monte Sinai, na terra de Midiã, onde Deus desceu sobre a montanha "em fogo". Ela diz: "E todo o monte Sinai fumegava, porque o SENHOR descera sobre ele em fogo; e a sua fumaça subiu como fumaça de uma fornalha, e todo o monte tremia grandemente". Êxodo 19:18</a:t>
            </a:r>
            <a:endParaRPr lang="pt-BR" sz="1600">
              <a:latin typeface="Times New Roman" pitchFamily="18" charset="0"/>
              <a:cs typeface="Times New Roman" pitchFamily="18" charset="0"/>
            </a:endParaRPr>
          </a:p>
          <a:p>
            <a:r>
              <a:rPr lang="pt-BR" sz="1600" b="1">
                <a:latin typeface="Times New Roman" pitchFamily="18" charset="0"/>
                <a:cs typeface="Times New Roman" pitchFamily="18" charset="0"/>
              </a:rPr>
              <a:t>   O Sr. Wyatt é o descobridor verdadeiro do Monte Sinai nos tempos modernos. 70 metros da parte superior de Jebel el Lawz é uma área enegrecida por queima, como vemos nas fotos acima. O governo saudita confiscará quaisquer fotografias da montanha e não permitirá nenhum turistas na área, mas fotos de satélite e algumas fotos privadas contrabandeadas do país revelam o segredo da montanha pelo seu pico único enegrecido. Ao contrário do que se dá no local tradicional, existem milhares de hectares que permitem acampar na base da montanha, o que é claramente visível a partir do seu topo.</a:t>
            </a:r>
            <a:endParaRPr lang="pt-BR" sz="1600">
              <a:latin typeface="Times New Roman" pitchFamily="18" charset="0"/>
              <a:cs typeface="Times New Roman" pitchFamily="18" charset="0"/>
            </a:endParaRPr>
          </a:p>
          <a:p>
            <a:r>
              <a:rPr lang="pt-BR" sz="1600" b="1">
                <a:latin typeface="Times New Roman" pitchFamily="18" charset="0"/>
                <a:cs typeface="Times New Roman" pitchFamily="18" charset="0"/>
              </a:rPr>
              <a:t>   Após o Sr. Wyatt encontrar este site em 1984, ele visitou-a novamente um ano depois. O governo saudita ergueu uma cerca e uma guarita impedindo o acesso à área do monte santo, no sopé da montanha no lado oriental. O sinal acima afirma, "Área Arqueológica. Ilegal a entrada; violação sujeita a penalidade".</a:t>
            </a:r>
            <a:endParaRPr lang="pt-BR" sz="1600">
              <a:latin typeface="Times New Roman" pitchFamily="18" charset="0"/>
              <a:cs typeface="Times New Roman" pitchFamily="18" charset="0"/>
            </a:endParaRPr>
          </a:p>
          <a:p>
            <a:r>
              <a:rPr lang="pt-BR" sz="1600" b="1">
                <a:latin typeface="Times New Roman" pitchFamily="18" charset="0"/>
                <a:cs typeface="Times New Roman" pitchFamily="18" charset="0"/>
              </a:rPr>
              <a:t>    Quando Ron e seus dois filhos fizeram a sua primeira viagem para a Arábia Saudita foram acusados ​​de serem espiões e mantidos prisioneiros por dois meses aguardando a execução. Depois que Ron ajudou a curar muitos presos doentes, as autoridades deram ouvidos a sua história e o acompanharam até a coluna na praia da Arábia Saudita, depois até o Monte Sinai. Foi então que passaram a acreditar nele, mas tiveram que confiscar suas fotografias antes de deixá-los ir.                                                          </a:t>
            </a:r>
            <a:endParaRPr lang="pt-BR" sz="1600">
              <a:latin typeface="Times New Roman" pitchFamily="18" charset="0"/>
              <a:cs typeface="Times New Roman" pitchFamily="18" charset="0"/>
            </a:endParaRPr>
          </a:p>
          <a:p>
            <a:r>
              <a:rPr lang="en-US" sz="1600" b="1">
                <a:latin typeface="Times New Roman" pitchFamily="18" charset="0"/>
                <a:cs typeface="Times New Roman" pitchFamily="18" charset="0"/>
              </a:rPr>
              <a:t> </a:t>
            </a:r>
            <a:endParaRPr lang="en-US" sz="1600">
              <a:latin typeface="Times New Roman" pitchFamily="18" charset="0"/>
              <a:cs typeface="Times New Roman" pitchFamily="18" charset="0"/>
            </a:endParaRPr>
          </a:p>
          <a:p>
            <a:pPr eaLnBrk="0" hangingPunct="0"/>
            <a:endParaRPr lang="en-US" sz="1600">
              <a:latin typeface="Times New Roman" pitchFamily="18" charset="0"/>
              <a:cs typeface="Times New Roman" pitchFamily="18" charset="0"/>
            </a:endParaRPr>
          </a:p>
        </p:txBody>
      </p:sp>
      <p:sp>
        <p:nvSpPr>
          <p:cNvPr id="25603" name="TextBox 2"/>
          <p:cNvSpPr txBox="1">
            <a:spLocks noChangeArrowheads="1"/>
          </p:cNvSpPr>
          <p:nvPr/>
        </p:nvSpPr>
        <p:spPr bwMode="auto">
          <a:xfrm>
            <a:off x="8358188"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24</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6000years.org/graphics/sin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42875"/>
            <a:ext cx="7643813"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8358188" y="585787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25</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785813" y="785813"/>
            <a:ext cx="78581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O Sr. Wyatt é o descobridor dos tempos modernos original do verdadeiro Monte Sinai. A parte superior de 70 m de Jebel el Lawz é negro por queima, como vemos nas fotos acima.</a:t>
            </a:r>
          </a:p>
          <a:p>
            <a:r>
              <a:rPr lang="en-US" sz="2400"/>
              <a:t> </a:t>
            </a:r>
          </a:p>
          <a:p>
            <a:r>
              <a:rPr lang="en-US" sz="2400"/>
              <a:t>O Governo saudita vai confiscar quaisquer fotografias da montanha e não permitirá os turistas na área, mas fotos de satélite e algumas fotos privadas contrabandeadas para fora do país revelam a montanha secreta pelo seu singular pico enegrecido.</a:t>
            </a:r>
          </a:p>
          <a:p>
            <a:r>
              <a:rPr lang="en-US" sz="2400"/>
              <a:t> </a:t>
            </a:r>
          </a:p>
          <a:p>
            <a:r>
              <a:rPr lang="en-US" sz="2400"/>
              <a:t>Ao contrário do local tradicional, existem milhares de hectares em que acampar à base da montanha, sendo claramente visíveis a partir do seu topo.  </a:t>
            </a:r>
            <a:endParaRPr lang="en-US" sz="2400" b="1">
              <a:solidFill>
                <a:srgbClr val="0070C0"/>
              </a:solidFill>
            </a:endParaRPr>
          </a:p>
        </p:txBody>
      </p:sp>
      <p:sp>
        <p:nvSpPr>
          <p:cNvPr id="27651" name="TextBox 2"/>
          <p:cNvSpPr txBox="1">
            <a:spLocks noChangeArrowheads="1"/>
          </p:cNvSpPr>
          <p:nvPr/>
        </p:nvSpPr>
        <p:spPr bwMode="auto">
          <a:xfrm>
            <a:off x="8501063"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pic>
        <p:nvPicPr>
          <p:cNvPr id="28675" name="Picture 5" descr="http://www.6000years.org/graphics/arch_a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5214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3"/>
          <p:cNvSpPr>
            <a:spLocks noChangeArrowheads="1"/>
          </p:cNvSpPr>
          <p:nvPr/>
        </p:nvSpPr>
        <p:spPr bwMode="auto">
          <a:xfrm>
            <a:off x="0" y="4791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1200">
                <a:cs typeface="Times New Roman" pitchFamily="18" charset="0"/>
              </a:rPr>
              <a:t/>
            </a:r>
            <a:br>
              <a:rPr lang="en-US" sz="1200">
                <a:cs typeface="Times New Roman" pitchFamily="18" charset="0"/>
              </a:rPr>
            </a:br>
            <a:r>
              <a:rPr lang="en-US" sz="1200">
                <a:cs typeface="Times New Roman" pitchFamily="18" charset="0"/>
              </a:rPr>
              <a:t/>
            </a:r>
            <a:br>
              <a:rPr lang="en-US" sz="1200">
                <a:cs typeface="Times New Roman" pitchFamily="18" charset="0"/>
              </a:rPr>
            </a:br>
            <a:endParaRPr lang="en-US"/>
          </a:p>
        </p:txBody>
      </p:sp>
      <p:sp>
        <p:nvSpPr>
          <p:cNvPr id="28677" name="TextBox 4"/>
          <p:cNvSpPr txBox="1">
            <a:spLocks noChangeArrowheads="1"/>
          </p:cNvSpPr>
          <p:nvPr/>
        </p:nvSpPr>
        <p:spPr bwMode="auto">
          <a:xfrm>
            <a:off x="5214938" y="0"/>
            <a:ext cx="4143375" cy="75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p>
          <a:p>
            <a:pPr eaLnBrk="1" hangingPunct="1"/>
            <a:r>
              <a:rPr lang="pt-BR"/>
              <a:t>  </a:t>
            </a:r>
          </a:p>
          <a:p>
            <a:pPr eaLnBrk="1" hangingPunct="1"/>
            <a:r>
              <a:rPr lang="pt-BR">
                <a:latin typeface="Times New Roman" pitchFamily="18" charset="0"/>
                <a:cs typeface="Times New Roman" pitchFamily="18" charset="0"/>
              </a:rPr>
              <a:t>    Infelizmente hoje muitas pessoas estão dizendo que Ron Wyatt nunca foi à Arábia Saudita, e que não</a:t>
            </a:r>
          </a:p>
          <a:p>
            <a:pPr eaLnBrk="1" hangingPunct="1"/>
            <a:r>
              <a:rPr lang="pt-BR">
                <a:latin typeface="Times New Roman" pitchFamily="18" charset="0"/>
                <a:cs typeface="Times New Roman" pitchFamily="18" charset="0"/>
              </a:rPr>
              <a:t>há tal coisa como uma montanha</a:t>
            </a:r>
          </a:p>
          <a:p>
            <a:pPr eaLnBrk="1" hangingPunct="1"/>
            <a:r>
              <a:rPr lang="pt-BR">
                <a:latin typeface="Times New Roman" pitchFamily="18" charset="0"/>
                <a:cs typeface="Times New Roman" pitchFamily="18" charset="0"/>
              </a:rPr>
              <a:t> com um pico preto.</a:t>
            </a:r>
          </a:p>
          <a:p>
            <a:pPr eaLnBrk="1" hangingPunct="1"/>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Mas, meus amigos, as fotos não podem mentir.</a:t>
            </a:r>
          </a:p>
          <a:p>
            <a:pPr eaLnBrk="1" hangingPunct="1"/>
            <a:endParaRPr lang="pt-BR">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Aqui está esta foto mostrando</a:t>
            </a:r>
          </a:p>
          <a:p>
            <a:pPr eaLnBrk="1" hangingPunct="1"/>
            <a:r>
              <a:rPr lang="pt-BR">
                <a:latin typeface="Times New Roman" pitchFamily="18" charset="0"/>
                <a:cs typeface="Times New Roman" pitchFamily="18" charset="0"/>
              </a:rPr>
              <a:t>um homem árabe, e uma cerca em torno da montanha.</a:t>
            </a:r>
          </a:p>
          <a:p>
            <a:pPr eaLnBrk="1" hangingPunct="1"/>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De maneira nenhuma o Sr. Wyatt poderia colocar uma cerca mum </a:t>
            </a:r>
          </a:p>
          <a:p>
            <a:pPr eaLnBrk="1" hangingPunct="1"/>
            <a:r>
              <a:rPr lang="pt-BR">
                <a:latin typeface="Times New Roman" pitchFamily="18" charset="0"/>
                <a:cs typeface="Times New Roman" pitchFamily="18" charset="0"/>
              </a:rPr>
              <a:t>território da Arábia. </a:t>
            </a:r>
          </a:p>
          <a:p>
            <a:pPr eaLnBrk="1" hangingPunct="1"/>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O Sr. Wyatt foi um homem</a:t>
            </a:r>
          </a:p>
          <a:p>
            <a:pPr eaLnBrk="1" hangingPunct="1"/>
            <a:r>
              <a:rPr lang="pt-BR">
                <a:latin typeface="Times New Roman" pitchFamily="18" charset="0"/>
                <a:cs typeface="Times New Roman" pitchFamily="18" charset="0"/>
              </a:rPr>
              <a:t> muito digno, e não um mentiroso.</a:t>
            </a:r>
            <a:endParaRPr lang="en-US">
              <a:latin typeface="Times New Roman" pitchFamily="18" charset="0"/>
              <a:cs typeface="Times New Roman" pitchFamily="18" charset="0"/>
            </a:endParaRPr>
          </a:p>
          <a:p>
            <a:pPr eaLnBrk="1" hangingPunct="1"/>
            <a:r>
              <a:rPr lang="en-US" b="1">
                <a:latin typeface="Times New Roman" pitchFamily="18" charset="0"/>
                <a:cs typeface="Times New Roman" pitchFamily="18" charset="0"/>
              </a:rPr>
              <a:t>                                       </a:t>
            </a:r>
          </a:p>
          <a:p>
            <a:pPr eaLnBrk="1" hangingPunct="1"/>
            <a:r>
              <a:rPr lang="en-US" b="1">
                <a:latin typeface="Times New Roman" pitchFamily="18" charset="0"/>
                <a:cs typeface="Times New Roman" pitchFamily="18" charset="0"/>
              </a:rPr>
              <a:t>                                                      27</a:t>
            </a:r>
            <a:endParaRPr lang="en-US">
              <a:latin typeface="Times New Roman" pitchFamily="18" charset="0"/>
              <a:cs typeface="Times New Roman" pitchFamily="18" charset="0"/>
            </a:endParaRPr>
          </a:p>
          <a:p>
            <a:pPr eaLnBrk="1" hangingPunct="1"/>
            <a:r>
              <a:rPr lang="en-US" b="1">
                <a:latin typeface="Times New Roman" pitchFamily="18" charset="0"/>
                <a:cs typeface="Times New Roman" pitchFamily="18" charset="0"/>
              </a:rPr>
              <a:t> </a:t>
            </a:r>
            <a:endParaRPr lang="pt-BR">
              <a:latin typeface="Times New Roman" pitchFamily="18" charset="0"/>
              <a:cs typeface="Times New Roman" pitchFamily="18" charset="0"/>
            </a:endParaRPr>
          </a:p>
          <a:p>
            <a:pPr eaLnBrk="1" hangingPunct="1"/>
            <a:r>
              <a:rPr lang="pt-BR" b="1">
                <a:solidFill>
                  <a:srgbClr val="7030A0"/>
                </a:solidFill>
                <a:latin typeface="Times New Roman" pitchFamily="18" charset="0"/>
                <a:cs typeface="Times New Roman" pitchFamily="18" charset="0"/>
              </a:rPr>
              <a:t>                             </a:t>
            </a:r>
          </a:p>
          <a:p>
            <a:pPr eaLnBrk="1" hangingPunct="1"/>
            <a:endParaRPr lang="en-US"/>
          </a:p>
        </p:txBody>
      </p:sp>
      <p:sp>
        <p:nvSpPr>
          <p:cNvPr id="28678" name="TextBox 4"/>
          <p:cNvSpPr txBox="1">
            <a:spLocks noChangeArrowheads="1"/>
          </p:cNvSpPr>
          <p:nvPr/>
        </p:nvSpPr>
        <p:spPr bwMode="auto">
          <a:xfrm>
            <a:off x="5000625" y="0"/>
            <a:ext cx="4143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p>
          <a:p>
            <a:pPr eaLnBrk="1" hangingPunct="1"/>
            <a:r>
              <a:rPr lang="pt-B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sinai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ChangeArrowheads="1"/>
          </p:cNvSpPr>
          <p:nvPr/>
        </p:nvSpPr>
        <p:spPr bwMode="auto">
          <a:xfrm>
            <a:off x="0" y="47863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Depois de realizar pesquisas nas áreas da rota do Êxodo a partir de 1984, foi então encontrado na Arábia Saudita, que agora é chamado de o verdadeiro Monte Sinai. Neste local existem evidências muito amplas mostradas nos livros de Moisés como se pode ver nas foto acima tiradas em 1984. Em Gálatas 4:25 confirma-se que o Monte Sinai está na Arábia! Em árabe, o morro é chamado de "Jebel el Lawz" e os árabes beduínos da região o chamam de "Jebel Musa" (Montanha de Moisés)</a:t>
            </a:r>
          </a:p>
        </p:txBody>
      </p:sp>
      <p:sp>
        <p:nvSpPr>
          <p:cNvPr id="29700" name="TextBox 3"/>
          <p:cNvSpPr txBox="1">
            <a:spLocks noChangeArrowheads="1"/>
          </p:cNvSpPr>
          <p:nvPr/>
        </p:nvSpPr>
        <p:spPr bwMode="auto">
          <a:xfrm>
            <a:off x="8215313" y="62865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42875" y="28575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t>O Sr. Wyatt encontrou este site em 1984. Ele visitou novamente um ano depois. O governo saudita construiu uma cerca e uma casa de guarda que impedem o acesso à área do recinto sagrado ao pé da montanha, no lado oriental.</a:t>
            </a:r>
            <a:br>
              <a:rPr lang="pt-BR"/>
            </a:br>
            <a:r>
              <a:rPr lang="pt-BR"/>
              <a:t/>
            </a:r>
            <a:br>
              <a:rPr lang="pt-BR"/>
            </a:br>
            <a:r>
              <a:rPr lang="pt-BR"/>
              <a:t>A placa diz: "área de Arqueologia ... Acesso eilegal a sujeita a multa." Quando Ron </a:t>
            </a:r>
          </a:p>
          <a:p>
            <a:r>
              <a:rPr lang="pt-BR"/>
              <a:t>e os dois filhos fizeram a sua primeira viagem à Arábia Saudita foram acusados</a:t>
            </a:r>
          </a:p>
          <a:p>
            <a:r>
              <a:rPr lang="pt-BR"/>
              <a:t>​​de espionagem e presos por dois meses, aguardando a execução.</a:t>
            </a:r>
            <a:br>
              <a:rPr lang="pt-BR"/>
            </a:br>
            <a:r>
              <a:rPr lang="pt-BR"/>
              <a:t/>
            </a:r>
            <a:br>
              <a:rPr lang="pt-BR"/>
            </a:br>
            <a:r>
              <a:rPr lang="pt-BR"/>
              <a:t>Depois que o Sr. Wyatt ajudou a curar muitas pessoas doentes na prisão, as autoridades decidiram dar ouvidos a sua história e os acompanharam a coluna na</a:t>
            </a:r>
          </a:p>
          <a:p>
            <a:r>
              <a:rPr lang="pt-BR"/>
              <a:t> praia da Arábia Saudita, depois até para o Monte Sinai. Foi então, que acreditaram</a:t>
            </a:r>
          </a:p>
          <a:p>
            <a:r>
              <a:rPr lang="pt-BR"/>
              <a:t>nele, mas confiscaram suas fotografias antes de deixá-los ir.</a:t>
            </a:r>
            <a:br>
              <a:rPr lang="pt-BR"/>
            </a:br>
            <a:r>
              <a:rPr lang="pt-BR"/>
              <a:t> </a:t>
            </a:r>
            <a:br>
              <a:rPr lang="pt-BR"/>
            </a:br>
            <a:r>
              <a:rPr lang="pt-BR"/>
              <a:t>A Bíblia nos diz que depois Moisés conduziu os israelitas do Mar Vermelho. O anjo de Deus os levou para uma montanha chamada Sinai. Na terra de Midiã, onde Deus desceu sobre a montanha "pegando fogo", é dito que "a fumaça subindo a montanha como a fumaça de uma fornalha Éx.19”: 18.</a:t>
            </a:r>
            <a:br>
              <a:rPr lang="pt-BR"/>
            </a:br>
            <a:r>
              <a:rPr lang="pt-BR"/>
              <a:t/>
            </a:r>
            <a:br>
              <a:rPr lang="pt-BR"/>
            </a:br>
            <a:r>
              <a:rPr lang="pt-BR"/>
              <a:t>Vimos uma montanha com um topo preto em foto anterior.</a:t>
            </a:r>
            <a:br>
              <a:rPr lang="pt-BR"/>
            </a:br>
            <a:r>
              <a:rPr lang="pt-BR"/>
              <a:t>Sr. Wyatt é o verdadeiro descobridor do Monte Sinai. O limite superior do</a:t>
            </a:r>
            <a:br>
              <a:rPr lang="pt-BR"/>
            </a:br>
            <a:r>
              <a:rPr lang="pt-BR"/>
              <a:t>70m de Jebel el Lawz (nome árabe para o que seria o verdadeiro Monte Sinai)</a:t>
            </a:r>
          </a:p>
          <a:p>
            <a:r>
              <a:rPr lang="pt-BR"/>
              <a:t>É negro, como uma queimadura. Ver foto do quadro anterior.</a:t>
            </a:r>
          </a:p>
          <a:p>
            <a:endParaRPr lang="es-ES"/>
          </a:p>
          <a:p>
            <a:r>
              <a:rPr lang="es-ES"/>
              <a:t>. </a:t>
            </a:r>
            <a:endParaRPr lang="en-US" b="1">
              <a:solidFill>
                <a:srgbClr val="0070C0"/>
              </a:solidFill>
            </a:endParaRPr>
          </a:p>
        </p:txBody>
      </p:sp>
      <p:sp>
        <p:nvSpPr>
          <p:cNvPr id="30723" name="TextBox 2"/>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A mapa de Goshe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357188" y="6072188"/>
            <a:ext cx="8929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Havia muita terra em torno de Goshen para seguir rumo a leste para o Monte </a:t>
            </a:r>
          </a:p>
          <a:p>
            <a:r>
              <a:rPr lang="en-US"/>
              <a:t>Sinai, sem a necessidade de ir para o sul para atravessar o Golfo de Suez. </a:t>
            </a:r>
            <a:endParaRPr lang="pt-BR"/>
          </a:p>
        </p:txBody>
      </p:sp>
      <p:sp>
        <p:nvSpPr>
          <p:cNvPr id="4100" name="TextBox 3"/>
          <p:cNvSpPr txBox="1">
            <a:spLocks noChangeArrowheads="1"/>
          </p:cNvSpPr>
          <p:nvPr/>
        </p:nvSpPr>
        <p:spPr bwMode="auto">
          <a:xfrm>
            <a:off x="8643938" y="6357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a:t>
            </a:r>
          </a:p>
        </p:txBody>
      </p:sp>
      <p:sp>
        <p:nvSpPr>
          <p:cNvPr id="4101" name="TextBox 4"/>
          <p:cNvSpPr txBox="1">
            <a:spLocks noChangeArrowheads="1"/>
          </p:cNvSpPr>
          <p:nvPr/>
        </p:nvSpPr>
        <p:spPr bwMode="auto">
          <a:xfrm>
            <a:off x="1000125" y="1000125"/>
            <a:ext cx="5057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b="1">
                <a:solidFill>
                  <a:srgbClr val="FFC000"/>
                </a:solidFill>
              </a:rPr>
              <a:t>A terra de Goshen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457200" algn="l"/>
              </a:tabLst>
            </a:pPr>
            <a:endParaRPr lang="pt-BR"/>
          </a:p>
        </p:txBody>
      </p:sp>
      <p:pic>
        <p:nvPicPr>
          <p:cNvPr id="31747" name="Picture 4" descr="http://www.6000years.org/graphics/sinai_draw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71500"/>
            <a:ext cx="8607425"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3"/>
          <p:cNvSpPr>
            <a:spLocks noChangeArrowheads="1"/>
          </p:cNvSpPr>
          <p:nvPr/>
        </p:nvSpPr>
        <p:spPr bwMode="auto">
          <a:xfrm>
            <a:off x="0" y="4095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pt-BR"/>
          </a:p>
        </p:txBody>
      </p:sp>
      <p:sp>
        <p:nvSpPr>
          <p:cNvPr id="31749" name="TextBox 4"/>
          <p:cNvSpPr txBox="1">
            <a:spLocks noChangeArrowheads="1"/>
          </p:cNvSpPr>
          <p:nvPr/>
        </p:nvSpPr>
        <p:spPr bwMode="auto">
          <a:xfrm>
            <a:off x="8572500" y="62150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30</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1MTSINA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ChangeArrowheads="1"/>
          </p:cNvSpPr>
          <p:nvPr/>
        </p:nvSpPr>
        <p:spPr bwMode="auto">
          <a:xfrm>
            <a:off x="1571625" y="357188"/>
            <a:ext cx="5992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3200" b="1">
                <a:solidFill>
                  <a:srgbClr val="FFFF00"/>
                </a:solidFill>
              </a:rPr>
              <a:t>O altar do Bezerro de Ouro  </a:t>
            </a:r>
            <a:r>
              <a:rPr lang="en-US" sz="3200"/>
              <a:t>   </a:t>
            </a:r>
            <a:endParaRPr lang="en-US" sz="3200">
              <a:solidFill>
                <a:srgbClr val="FFFF00"/>
              </a:solidFill>
              <a:latin typeface="Times New Roman" pitchFamily="18" charset="0"/>
              <a:cs typeface="Times New Roman" pitchFamily="18" charset="0"/>
            </a:endParaRPr>
          </a:p>
        </p:txBody>
      </p:sp>
      <p:sp>
        <p:nvSpPr>
          <p:cNvPr id="32772" name="TextBox 3"/>
          <p:cNvSpPr txBox="1">
            <a:spLocks noChangeArrowheads="1"/>
          </p:cNvSpPr>
          <p:nvPr/>
        </p:nvSpPr>
        <p:spPr bwMode="auto">
          <a:xfrm>
            <a:off x="8358188"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31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53340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t-BR">
                <a:latin typeface="Times New Roman" pitchFamily="18" charset="0"/>
                <a:cs typeface="Times New Roman" pitchFamily="18" charset="0"/>
              </a:rPr>
              <a:t>   "Moisés fugiu da presença de Faraó, e habitou na terra de Midiã, e ele sentou-se junto a um poço": Êx. 2:15 NVI.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Mapas indicam que Midiã fica perto da fronteira do Golfo de Áqaba no noroeste da Arábia Saudita, na área indicada no mapa acima. "E ela [Zípora] lhe deu um filho, e ele chamou Gérson, porque disse: 'Eu tenho sido um estranho numa terra estranha”. Êx 2:22.</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Moisés estava em um país diferente, longe da qualquer egípcio na Arábia Saudita. Ele não poderia ter ido à Península do Sinai, que era uma área dentro do território egípcio, controlado, cheio de torres egípcias de comunicação. Moisés teria sido facilmente capturado nessa área.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"Ora, Moisés estava apascentando o rebanho de Jetro, seu sogro, sacerdote de Midiã e levou o rebanho para trás do deserto, e chegou a Horebe, o monte de Deus": Êx. 3:1.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Jetro vivia nos arredores do Monte Sinai, (na Arábia Saudita). Ele era o líder dos midianitas que foram encontrados nessa área, "A leste do Golfo de Áqaba, nas regiões noroeste do deserto da Arábia" (</a:t>
            </a:r>
            <a:r>
              <a:rPr lang="pt-BR" i="1">
                <a:latin typeface="Times New Roman" pitchFamily="18" charset="0"/>
                <a:cs typeface="Times New Roman" pitchFamily="18" charset="0"/>
              </a:rPr>
              <a:t>Enc. Britannica</a:t>
            </a:r>
            <a:r>
              <a:rPr lang="pt-BR">
                <a:latin typeface="Times New Roman" pitchFamily="18" charset="0"/>
                <a:cs typeface="Times New Roman" pitchFamily="18" charset="0"/>
              </a:rPr>
              <a:t>).  Ao pesquisar a localização do Monte Sinai na Arábia Saudita, o Sr. Wyatt, declarou:                     </a:t>
            </a:r>
          </a:p>
          <a:p>
            <a:r>
              <a:rPr lang="pt-BR">
                <a:latin typeface="Times New Roman" pitchFamily="18" charset="0"/>
                <a:cs typeface="Times New Roman" pitchFamily="18" charset="0"/>
              </a:rPr>
              <a:t>    "Fui à bibioteca do Tennessee State University e encontrei dois mapas extremamente detalhados da Arábia Saudita. Em ambos os mapas encontrei o nome Jetro próximo da cidade de Al Bad, que está perto de Jebel el Lawz, o correto Mt. Sinai! Ele era da cidade de Al Bad, de acordo com a população local que ali vive hoje, e que fica a apenas cerca de 15 km de Jebel el Lawz. A população local lá hoje disse a Ron Wyatt que, segundo a tradição, Jetro procedia desse área.                                                                                                      </a:t>
            </a:r>
          </a:p>
          <a:p>
            <a:r>
              <a:rPr lang="pt-BR">
                <a:latin typeface="Times New Roman" pitchFamily="18" charset="0"/>
                <a:cs typeface="Times New Roman" pitchFamily="18" charset="0"/>
              </a:rPr>
              <a:t>                                                                                                                                                 </a:t>
            </a:r>
            <a:r>
              <a:rPr lang="pt-BR" b="1">
                <a:latin typeface="Times New Roman" pitchFamily="18" charset="0"/>
                <a:cs typeface="Times New Roman" pitchFamily="18" charset="0"/>
              </a:rPr>
              <a:t>                                                                                                                                                 </a:t>
            </a:r>
          </a:p>
          <a:p>
            <a:pPr eaLnBrk="0" hangingPunct="0"/>
            <a:endParaRPr lang="en-US" b="1">
              <a:solidFill>
                <a:srgbClr val="FF0000"/>
              </a:solidFill>
              <a:latin typeface="Times New Roman" pitchFamily="18" charset="0"/>
              <a:cs typeface="Times New Roman" pitchFamily="18" charset="0"/>
            </a:endParaRPr>
          </a:p>
        </p:txBody>
      </p:sp>
      <p:sp>
        <p:nvSpPr>
          <p:cNvPr id="33795" name="TextBox 2"/>
          <p:cNvSpPr txBox="1">
            <a:spLocks noChangeArrowheads="1"/>
          </p:cNvSpPr>
          <p:nvPr/>
        </p:nvSpPr>
        <p:spPr bwMode="auto">
          <a:xfrm>
            <a:off x="8358188"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285750" y="857250"/>
            <a:ext cx="82867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t-PT" sz="2000">
                <a:latin typeface="Times New Roman" pitchFamily="18" charset="0"/>
                <a:cs typeface="Times New Roman" pitchFamily="18" charset="0"/>
              </a:rPr>
              <a:t>Este altar é localizado a leste do Precinto Santo. Na verdade, a partir do topo da montanha, olhando para baixo em direção à área sagrada, este altar fica quase que diretamente à frente.</a:t>
            </a:r>
            <a:endParaRPr lang="en-US" sz="2000">
              <a:latin typeface="Times New Roman" pitchFamily="18" charset="0"/>
              <a:cs typeface="Times New Roman" pitchFamily="18" charset="0"/>
            </a:endParaRPr>
          </a:p>
          <a:p>
            <a:r>
              <a:rPr lang="pt-PT" sz="2000">
                <a:latin typeface="Times New Roman" pitchFamily="18" charset="0"/>
                <a:cs typeface="Times New Roman" pitchFamily="18" charset="0"/>
              </a:rPr>
              <a:t/>
            </a:r>
            <a:br>
              <a:rPr lang="pt-PT" sz="2000">
                <a:latin typeface="Times New Roman" pitchFamily="18" charset="0"/>
                <a:cs typeface="Times New Roman" pitchFamily="18" charset="0"/>
              </a:rPr>
            </a:br>
            <a:r>
              <a:rPr lang="pt-PT" sz="2000">
                <a:latin typeface="Times New Roman" pitchFamily="18" charset="0"/>
                <a:cs typeface="Times New Roman" pitchFamily="18" charset="0"/>
              </a:rPr>
              <a:t>Fica talvez a um quilômetro ou mais a partir da base da montanha. Como lemos no relato bíblico do evento, podemos ver que este sítio se encaixa perfeitamente na descrição dada.</a:t>
            </a:r>
            <a:br>
              <a:rPr lang="pt-PT" sz="2000">
                <a:latin typeface="Times New Roman" pitchFamily="18" charset="0"/>
                <a:cs typeface="Times New Roman" pitchFamily="18" charset="0"/>
              </a:rPr>
            </a:br>
            <a:endParaRPr lang="en-US" sz="2000">
              <a:latin typeface="Times New Roman" pitchFamily="18" charset="0"/>
              <a:cs typeface="Times New Roman" pitchFamily="18" charset="0"/>
            </a:endParaRPr>
          </a:p>
        </p:txBody>
      </p:sp>
      <p:pic>
        <p:nvPicPr>
          <p:cNvPr id="34819" name="Picture 6" descr="http://www.6000years.org/graphics/mt_sinai_alter_s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4688"/>
            <a:ext cx="9144000"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1200">
              <a:cs typeface="Times New Roman" pitchFamily="18" charset="0"/>
            </a:endParaRPr>
          </a:p>
          <a:p>
            <a:pPr eaLnBrk="0" hangingPunct="0"/>
            <a:r>
              <a:rPr lang="en-US" sz="1200">
                <a:cs typeface="Times New Roman" pitchFamily="18" charset="0"/>
              </a:rPr>
              <a:t/>
            </a:r>
            <a:br>
              <a:rPr lang="en-US" sz="1200">
                <a:cs typeface="Times New Roman" pitchFamily="18" charset="0"/>
              </a:rPr>
            </a:br>
            <a:r>
              <a:rPr lang="en-US" sz="1200">
                <a:cs typeface="Times New Roman" pitchFamily="18" charset="0"/>
              </a:rPr>
              <a:t/>
            </a:r>
            <a:br>
              <a:rPr lang="en-US" sz="1200">
                <a:cs typeface="Times New Roman" pitchFamily="18" charset="0"/>
              </a:rPr>
            </a:br>
            <a:endParaRPr lang="en-US"/>
          </a:p>
        </p:txBody>
      </p:sp>
      <p:sp>
        <p:nvSpPr>
          <p:cNvPr id="34821" name="Rectangle 5"/>
          <p:cNvSpPr>
            <a:spLocks noChangeArrowheads="1"/>
          </p:cNvSpPr>
          <p:nvPr/>
        </p:nvSpPr>
        <p:spPr bwMode="auto">
          <a:xfrm>
            <a:off x="1357313" y="357188"/>
            <a:ext cx="6297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pt-BR" sz="4000" b="1">
                <a:solidFill>
                  <a:srgbClr val="FF0000"/>
                </a:solidFill>
                <a:latin typeface="Times New Roman" pitchFamily="18" charset="0"/>
                <a:cs typeface="Times New Roman" pitchFamily="18" charset="0"/>
              </a:rPr>
              <a:t>O Altar do Bezerro de Ouro</a:t>
            </a:r>
            <a:endParaRPr lang="en-US" sz="4000" b="1">
              <a:solidFill>
                <a:srgbClr val="FF0000"/>
              </a:solidFill>
              <a:latin typeface="Times New Roman" pitchFamily="18" charset="0"/>
              <a:cs typeface="Times New Roman" pitchFamily="18" charset="0"/>
            </a:endParaRPr>
          </a:p>
        </p:txBody>
      </p:sp>
      <p:sp>
        <p:nvSpPr>
          <p:cNvPr id="34822" name="TextBox 5"/>
          <p:cNvSpPr txBox="1">
            <a:spLocks noChangeArrowheads="1"/>
          </p:cNvSpPr>
          <p:nvPr/>
        </p:nvSpPr>
        <p:spPr bwMode="auto">
          <a:xfrm>
            <a:off x="8429625"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bg1"/>
                </a:solidFill>
              </a:rPr>
              <a:t>33</a:t>
            </a:r>
            <a:endParaRPr lang="en-US">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1bezer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357188" y="5572125"/>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Muitos desenhos (pinturas rupestres) de vacas e touros no estilo egípcio foram encontrados no altar. Os árabes ficaram surpresos com a descoberta pelo fato de que este estilo nunca foi achado em nenhum outro lugar na Arábia Saudita  </a:t>
            </a:r>
          </a:p>
        </p:txBody>
      </p:sp>
      <p:sp>
        <p:nvSpPr>
          <p:cNvPr id="35844" name="TextBox 3"/>
          <p:cNvSpPr txBox="1">
            <a:spLocks noChangeArrowheads="1"/>
          </p:cNvSpPr>
          <p:nvPr/>
        </p:nvSpPr>
        <p:spPr bwMode="auto">
          <a:xfrm>
            <a:off x="8501063"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1MTSINA1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43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0" y="564356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Muitos desenhos (pinturas rupestres) de vacas e touros no estilo egípcio foram encontrados no altar. Os árabes ficaram surpresos com a descoberta pelo fato de que este estilo nunca foi achado em nenhum outro lugar na Arábia Saudita  .</a:t>
            </a:r>
            <a:endParaRPr lang="pt-BR"/>
          </a:p>
        </p:txBody>
      </p:sp>
      <p:sp>
        <p:nvSpPr>
          <p:cNvPr id="36868" name="TextBox 3"/>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1bezerro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0" y="57150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Esta é uma pedra muito grande de 7x7 m. Tem desenhos de touros. Todo esse tesouro arqueológico foi encontrado e mantido praticamente intacto devido ao fato de</a:t>
            </a:r>
          </a:p>
          <a:p>
            <a:r>
              <a:rPr lang="en-US"/>
              <a:t>que a região está no deserto.      </a:t>
            </a:r>
          </a:p>
        </p:txBody>
      </p:sp>
      <p:sp>
        <p:nvSpPr>
          <p:cNvPr id="37892" name="TextBox 3"/>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1MTSINA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ChangeArrowheads="1"/>
          </p:cNvSpPr>
          <p:nvPr/>
        </p:nvSpPr>
        <p:spPr bwMode="auto">
          <a:xfrm>
            <a:off x="0" y="56435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As partes restantes das doze colunas e do altar (Êxodo 24:4). Os árabes tomaram parte das pedras para construção de uma mesquita na cidade de Hagl, então as autoridades estavam cientes das descobertas de Ronald Wyatt. Moisés é reconhecido pelos</a:t>
            </a:r>
          </a:p>
          <a:p>
            <a:r>
              <a:rPr lang="en-US"/>
              <a:t> árabes até agora como um profeta          </a:t>
            </a:r>
          </a:p>
        </p:txBody>
      </p:sp>
      <p:sp>
        <p:nvSpPr>
          <p:cNvPr id="38916" name="TextBox 4"/>
          <p:cNvSpPr txBox="1">
            <a:spLocks noChangeArrowheads="1"/>
          </p:cNvSpPr>
          <p:nvPr/>
        </p:nvSpPr>
        <p:spPr bwMode="auto">
          <a:xfrm>
            <a:off x="8501063"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37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57188" y="214313"/>
            <a:ext cx="8429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t-BR" sz="2000">
                <a:latin typeface="Times New Roman" pitchFamily="18" charset="0"/>
                <a:cs typeface="Times New Roman" pitchFamily="18" charset="0"/>
              </a:rPr>
              <a:t>“Eis que eu estarei ali diante de ti sobre a rocha, em Horebe, e tu ferirás a rocha, e dela sairão águas e o povo beberá. E Moisés assim o fez, diante dos olhos dos anciãos de Israel". Êxodo 17:6. </a:t>
            </a:r>
          </a:p>
          <a:p>
            <a:endParaRPr lang="en-US" sz="2000">
              <a:latin typeface="Times New Roman" pitchFamily="18" charset="0"/>
              <a:cs typeface="Times New Roman" pitchFamily="18" charset="0"/>
            </a:endParaRPr>
          </a:p>
          <a:p>
            <a:r>
              <a:rPr lang="pt-BR" sz="2400">
                <a:solidFill>
                  <a:srgbClr val="FF0000"/>
                </a:solidFill>
                <a:latin typeface="Times New Roman" pitchFamily="18" charset="0"/>
                <a:cs typeface="Times New Roman" pitchFamily="18" charset="0"/>
              </a:rPr>
              <a:t>                </a:t>
            </a:r>
            <a:r>
              <a:rPr lang="pt-BR" sz="2800" b="1">
                <a:solidFill>
                  <a:srgbClr val="FF0000"/>
                </a:solidFill>
                <a:latin typeface="Times New Roman" pitchFamily="18" charset="0"/>
                <a:cs typeface="Times New Roman" pitchFamily="18" charset="0"/>
              </a:rPr>
              <a:t>A rocha em Horebe da qual água fluiu</a:t>
            </a:r>
            <a:endParaRPr lang="en-US" sz="2800" b="1" i="1">
              <a:solidFill>
                <a:srgbClr val="FF0000"/>
              </a:solidFill>
              <a:latin typeface="Times New Roman" pitchFamily="18" charset="0"/>
              <a:cs typeface="Times New Roman" pitchFamily="18" charset="0"/>
            </a:endParaRPr>
          </a:p>
        </p:txBody>
      </p:sp>
      <p:pic>
        <p:nvPicPr>
          <p:cNvPr id="39939" name="Picture 8" descr="http://www.6000years.org/graphics/rock_of_hor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143125"/>
            <a:ext cx="600075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3"/>
          <p:cNvSpPr txBox="1">
            <a:spLocks noChangeArrowheads="1"/>
          </p:cNvSpPr>
          <p:nvPr/>
        </p:nvSpPr>
        <p:spPr bwMode="auto">
          <a:xfrm>
            <a:off x="8429625"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38</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http://www.6000years.org/graphics/rock_of_horeb_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144000" cy="790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5"/>
          <p:cNvSpPr txBox="1">
            <a:spLocks noChangeArrowheads="1"/>
          </p:cNvSpPr>
          <p:nvPr/>
        </p:nvSpPr>
        <p:spPr bwMode="auto">
          <a:xfrm>
            <a:off x="142875" y="5857875"/>
            <a:ext cx="9429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3600" b="1">
                <a:latin typeface="Times New Roman" pitchFamily="18" charset="0"/>
                <a:cs typeface="Times New Roman" pitchFamily="18" charset="0"/>
              </a:rPr>
              <a:t>A rocha em Horebe da qual água fluiu</a:t>
            </a:r>
            <a:endParaRPr lang="en-US" sz="3600" b="1">
              <a:latin typeface="Times New Roman" pitchFamily="18" charset="0"/>
              <a:cs typeface="Times New Roman" pitchFamily="18" charset="0"/>
            </a:endParaRPr>
          </a:p>
        </p:txBody>
      </p:sp>
      <p:sp>
        <p:nvSpPr>
          <p:cNvPr id="40964" name="TextBox 3"/>
          <p:cNvSpPr txBox="1">
            <a:spLocks noChangeArrowheads="1"/>
          </p:cNvSpPr>
          <p:nvPr/>
        </p:nvSpPr>
        <p:spPr bwMode="auto">
          <a:xfrm>
            <a:off x="8358188" y="628650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t>39</a:t>
            </a: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Exodus_Map_Egypt_Sinai_Ar-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7231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0" y="5786438"/>
            <a:ext cx="8929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Veja no mapa como eles viajaram de Goshen para Sucote, e então no rumo leste para Etã</a:t>
            </a:r>
            <a:r>
              <a:rPr lang="en-US" b="1"/>
              <a:t>. “</a:t>
            </a:r>
            <a:r>
              <a:rPr lang="pt-BR" b="1">
                <a:solidFill>
                  <a:srgbClr val="7030A0"/>
                </a:solidFill>
              </a:rPr>
              <a:t>Hagar representa o monte Sinai, </a:t>
            </a:r>
            <a:r>
              <a:rPr lang="pt-BR" b="1">
                <a:solidFill>
                  <a:srgbClr val="FF0000"/>
                </a:solidFill>
              </a:rPr>
              <a:t>na Arábia, </a:t>
            </a:r>
            <a:r>
              <a:rPr lang="pt-BR" b="1">
                <a:solidFill>
                  <a:srgbClr val="7030A0"/>
                </a:solidFill>
              </a:rPr>
              <a:t>e corresponde à atual cidade de Jerusalém, que está escravizada com os seus filhos.” </a:t>
            </a:r>
            <a:r>
              <a:rPr lang="pt-BR"/>
              <a:t>Gálatas 4:25</a:t>
            </a:r>
          </a:p>
        </p:txBody>
      </p:sp>
      <p:sp>
        <p:nvSpPr>
          <p:cNvPr id="5124" name="TextBox 3"/>
          <p:cNvSpPr txBox="1">
            <a:spLocks noChangeArrowheads="1"/>
          </p:cNvSpPr>
          <p:nvPr/>
        </p:nvSpPr>
        <p:spPr bwMode="auto">
          <a:xfrm>
            <a:off x="8572500" y="621506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a:t>
            </a:r>
          </a:p>
        </p:txBody>
      </p:sp>
      <p:pic>
        <p:nvPicPr>
          <p:cNvPr id="5125" name="Picture 6" descr="A mapa de Goshen-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0"/>
            <a:ext cx="2071687"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7"/>
          <p:cNvSpPr>
            <a:spLocks noChangeArrowheads="1"/>
          </p:cNvSpPr>
          <p:nvPr/>
        </p:nvSpPr>
        <p:spPr bwMode="auto">
          <a:xfrm>
            <a:off x="6929438" y="3000375"/>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a:solidFill>
                  <a:schemeClr val="bg1"/>
                </a:solidFill>
              </a:rPr>
              <a:t>Etã</a:t>
            </a:r>
          </a:p>
        </p:txBody>
      </p:sp>
      <p:sp>
        <p:nvSpPr>
          <p:cNvPr id="5127" name="TextBox 8"/>
          <p:cNvSpPr txBox="1">
            <a:spLocks noChangeArrowheads="1"/>
          </p:cNvSpPr>
          <p:nvPr/>
        </p:nvSpPr>
        <p:spPr bwMode="auto">
          <a:xfrm>
            <a:off x="7286625" y="142875"/>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Jerusalem</a:t>
            </a:r>
          </a:p>
        </p:txBody>
      </p:sp>
      <p:sp>
        <p:nvSpPr>
          <p:cNvPr id="5128" name="TextBox 9"/>
          <p:cNvSpPr txBox="1">
            <a:spLocks noChangeArrowheads="1"/>
          </p:cNvSpPr>
          <p:nvPr/>
        </p:nvSpPr>
        <p:spPr bwMode="auto">
          <a:xfrm>
            <a:off x="8286750" y="428625"/>
            <a:ext cx="24923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a:p>
            <a:pPr eaLnBrk="1" hangingPunct="1"/>
            <a:r>
              <a:rPr lang="en-US">
                <a:solidFill>
                  <a:schemeClr val="bg1"/>
                </a:solidFill>
              </a:rPr>
              <a:t>I</a:t>
            </a:r>
          </a:p>
        </p:txBody>
      </p:sp>
      <p:sp>
        <p:nvSpPr>
          <p:cNvPr id="5129" name="TextBox 11"/>
          <p:cNvSpPr txBox="1">
            <a:spLocks noChangeArrowheads="1"/>
          </p:cNvSpPr>
          <p:nvPr/>
        </p:nvSpPr>
        <p:spPr bwMode="auto">
          <a:xfrm>
            <a:off x="7072313" y="5214938"/>
            <a:ext cx="109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solidFill>
                  <a:schemeClr val="bg1"/>
                </a:solidFill>
              </a:rPr>
              <a:t>Golfo</a:t>
            </a:r>
          </a:p>
          <a:p>
            <a:pPr eaLnBrk="1" hangingPunct="1"/>
            <a:r>
              <a:rPr lang="en-US" sz="1600" b="1">
                <a:solidFill>
                  <a:schemeClr val="bg1"/>
                </a:solidFill>
              </a:rPr>
              <a:t>de Aqaba</a:t>
            </a:r>
          </a:p>
        </p:txBody>
      </p:sp>
      <p:sp>
        <p:nvSpPr>
          <p:cNvPr id="5130" name="TextBox 12"/>
          <p:cNvSpPr txBox="1">
            <a:spLocks noChangeArrowheads="1"/>
          </p:cNvSpPr>
          <p:nvPr/>
        </p:nvSpPr>
        <p:spPr bwMode="auto">
          <a:xfrm>
            <a:off x="7643813" y="4071938"/>
            <a:ext cx="1500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1"/>
                </a:solidFill>
              </a:rPr>
              <a:t>Mt. Sinai</a:t>
            </a:r>
          </a:p>
          <a:p>
            <a:pPr algn="ctr" eaLnBrk="1" hangingPunct="1"/>
            <a:r>
              <a:rPr lang="en-US" sz="1400" b="1">
                <a:solidFill>
                  <a:schemeClr val="bg1"/>
                </a:solidFill>
              </a:rPr>
              <a:t>     ou </a:t>
            </a:r>
          </a:p>
          <a:p>
            <a:pPr algn="ctr" eaLnBrk="1" hangingPunct="1"/>
            <a:r>
              <a:rPr lang="en-US" sz="1400" b="1">
                <a:solidFill>
                  <a:schemeClr val="bg1"/>
                </a:solidFill>
              </a:rPr>
              <a:t>Jebel el Lawz</a:t>
            </a:r>
          </a:p>
          <a:p>
            <a:pPr algn="ctr" eaLnBrk="1" hangingPunct="1"/>
            <a:r>
              <a:rPr lang="en-US" sz="1400" b="1">
                <a:solidFill>
                  <a:schemeClr val="bg1"/>
                </a:solidFill>
              </a:rPr>
              <a:t>Em linha</a:t>
            </a:r>
          </a:p>
          <a:p>
            <a:pPr algn="ctr" eaLnBrk="1" hangingPunct="1"/>
            <a:r>
              <a:rPr lang="en-US" sz="1400" b="1">
                <a:solidFill>
                  <a:schemeClr val="bg1"/>
                </a:solidFill>
              </a:rPr>
              <a:t>Direta de</a:t>
            </a:r>
          </a:p>
          <a:p>
            <a:pPr algn="ctr" eaLnBrk="1" hangingPunct="1"/>
            <a:r>
              <a:rPr lang="en-US" sz="1400" b="1">
                <a:solidFill>
                  <a:schemeClr val="bg1"/>
                </a:solidFill>
              </a:rPr>
              <a:t>Jerusalem</a:t>
            </a:r>
          </a:p>
        </p:txBody>
      </p:sp>
      <p:sp>
        <p:nvSpPr>
          <p:cNvPr id="5131" name="TextBox 13"/>
          <p:cNvSpPr txBox="1">
            <a:spLocks noChangeArrowheads="1"/>
          </p:cNvSpPr>
          <p:nvPr/>
        </p:nvSpPr>
        <p:spPr bwMode="auto">
          <a:xfrm>
            <a:off x="8412163" y="357188"/>
            <a:ext cx="73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chemeClr val="bg1"/>
                </a:solidFill>
              </a:rPr>
              <a:t>Mar</a:t>
            </a:r>
          </a:p>
          <a:p>
            <a:pPr algn="ctr" eaLnBrk="1" hangingPunct="1"/>
            <a:r>
              <a:rPr lang="en-US" sz="1400" b="1">
                <a:solidFill>
                  <a:schemeClr val="bg1"/>
                </a:solidFill>
              </a:rPr>
              <a:t> Morto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djos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214438"/>
            <a:ext cx="3416300"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928688" y="5214938"/>
            <a:ext cx="3633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Busto de José, achado no Egito.  </a:t>
            </a:r>
            <a:endParaRPr lang="en-US"/>
          </a:p>
        </p:txBody>
      </p:sp>
      <p:pic>
        <p:nvPicPr>
          <p:cNvPr id="41988" name="Picture 4" descr="Moses_Egypt_Albad-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214438"/>
            <a:ext cx="300037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4357688" y="5214938"/>
            <a:ext cx="46085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Busto de Mosés, também achado no Egito.</a:t>
            </a:r>
            <a:endParaRPr lang="en-US"/>
          </a:p>
          <a:p>
            <a:pPr eaLnBrk="1" hangingPunct="1"/>
            <a:r>
              <a:rPr lang="pt-BR"/>
              <a:t>.</a:t>
            </a:r>
          </a:p>
          <a:p>
            <a:pPr eaLnBrk="1" hangingPunct="1"/>
            <a:endParaRPr lang="pt-BR"/>
          </a:p>
          <a:p>
            <a:pPr eaLnBrk="1" hangingPunct="1"/>
            <a:endParaRPr lang="pt-BR"/>
          </a:p>
          <a:p>
            <a:pPr eaLnBrk="1" hangingPunct="1"/>
            <a:r>
              <a:rPr lang="pt-BR"/>
              <a:t>                                                               40</a:t>
            </a:r>
          </a:p>
          <a:p>
            <a:pPr eaLnBrk="1" hangingPunct="1"/>
            <a:r>
              <a:rPr lang="pt-BR"/>
              <a:t>           </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cavernas-de-Moise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p:cNvSpPr txBox="1">
            <a:spLocks noChangeArrowheads="1"/>
          </p:cNvSpPr>
          <p:nvPr/>
        </p:nvSpPr>
        <p:spPr bwMode="auto">
          <a:xfrm>
            <a:off x="428625" y="357188"/>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a:t>Estas cavernas em Midiã</a:t>
            </a:r>
          </a:p>
          <a:p>
            <a:pPr eaLnBrk="1" hangingPunct="1"/>
            <a:r>
              <a:rPr lang="pt-BR" sz="2800" b="1"/>
              <a:t>são chamadas pelos</a:t>
            </a:r>
          </a:p>
          <a:p>
            <a:pPr eaLnBrk="1" hangingPunct="1"/>
            <a:r>
              <a:rPr lang="pt-BR" sz="2800" b="1"/>
              <a:t>habitantes da região, </a:t>
            </a:r>
          </a:p>
          <a:p>
            <a:pPr eaLnBrk="1" hangingPunct="1"/>
            <a:r>
              <a:rPr lang="pt-BR" sz="2800" b="1"/>
              <a:t>Cavernas de  Moisés </a:t>
            </a:r>
            <a:endParaRPr lang="en-US" sz="2800" b="1"/>
          </a:p>
        </p:txBody>
      </p:sp>
      <p:sp>
        <p:nvSpPr>
          <p:cNvPr id="43012" name="TextBox 3"/>
          <p:cNvSpPr txBox="1">
            <a:spLocks noChangeArrowheads="1"/>
          </p:cNvSpPr>
          <p:nvPr/>
        </p:nvSpPr>
        <p:spPr bwMode="auto">
          <a:xfrm>
            <a:off x="8429625" y="59293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t>41</a:t>
            </a:r>
            <a:endParaRPr lang="en-US"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1slaves-iin-Eegy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2214563"/>
            <a:ext cx="9050337"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ChangeArrowheads="1"/>
          </p:cNvSpPr>
          <p:nvPr/>
        </p:nvSpPr>
        <p:spPr bwMode="auto">
          <a:xfrm>
            <a:off x="500063" y="285750"/>
            <a:ext cx="8501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No último século arqueólogos redescobriram evidências sobre a escravidão dos hebreus, e de seu escape das pragas do Egito. A imagem abaixo, encontrada num túmulo, mostra inscrições que comprovam que os hebreus (com barbas e arcos e flechas, armas de caça e guerra) foram, por um período, submissos aos egípcios (mulatos). </a:t>
            </a:r>
          </a:p>
        </p:txBody>
      </p:sp>
      <p:sp>
        <p:nvSpPr>
          <p:cNvPr id="44036" name="TextBox 3"/>
          <p:cNvSpPr txBox="1">
            <a:spLocks noChangeArrowheads="1"/>
          </p:cNvSpPr>
          <p:nvPr/>
        </p:nvSpPr>
        <p:spPr bwMode="auto">
          <a:xfrm>
            <a:off x="8215313"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RE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2"/>
          <p:cNvSpPr txBox="1">
            <a:spLocks noChangeArrowheads="1"/>
          </p:cNvSpPr>
          <p:nvPr/>
        </p:nvSpPr>
        <p:spPr bwMode="auto">
          <a:xfrm>
            <a:off x="1214438" y="285750"/>
            <a:ext cx="65992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pt-BR" sz="8000">
                <a:solidFill>
                  <a:srgbClr val="FFFF00"/>
                </a:solidFill>
                <a:latin typeface="Times New Roman" pitchFamily="18" charset="0"/>
                <a:cs typeface="Times New Roman" pitchFamily="18" charset="0"/>
              </a:rPr>
              <a:t>A PASSAGEM</a:t>
            </a:r>
          </a:p>
          <a:p>
            <a:pPr algn="ctr" eaLnBrk="1" hangingPunct="1"/>
            <a:r>
              <a:rPr lang="pt-BR" sz="8000">
                <a:solidFill>
                  <a:srgbClr val="FFFF00"/>
                </a:solidFill>
                <a:latin typeface="Times New Roman" pitchFamily="18" charset="0"/>
                <a:cs typeface="Times New Roman" pitchFamily="18" charset="0"/>
              </a:rPr>
              <a:t> PELO  MAR</a:t>
            </a:r>
          </a:p>
          <a:p>
            <a:pPr algn="ctr" eaLnBrk="1" hangingPunct="1"/>
            <a:r>
              <a:rPr lang="pt-BR" sz="8000">
                <a:solidFill>
                  <a:srgbClr val="FFFF00"/>
                </a:solidFill>
                <a:latin typeface="Times New Roman" pitchFamily="18" charset="0"/>
                <a:cs typeface="Times New Roman" pitchFamily="18" charset="0"/>
              </a:rPr>
              <a:t> VERMELHO </a:t>
            </a:r>
          </a:p>
          <a:p>
            <a:pPr algn="ctr" eaLnBrk="1" hangingPunct="1"/>
            <a:r>
              <a:rPr lang="pt-BR" sz="8000">
                <a:solidFill>
                  <a:srgbClr val="FFFF00"/>
                </a:solidFill>
                <a:latin typeface="Times New Roman" pitchFamily="18" charset="0"/>
                <a:cs typeface="Times New Roman" pitchFamily="18" charset="0"/>
              </a:rPr>
              <a:t>NA PRAIA </a:t>
            </a:r>
          </a:p>
          <a:p>
            <a:pPr algn="ctr" eaLnBrk="1" hangingPunct="1"/>
            <a:r>
              <a:rPr lang="pt-BR" sz="8000">
                <a:solidFill>
                  <a:srgbClr val="FFFF00"/>
                </a:solidFill>
                <a:latin typeface="Times New Roman" pitchFamily="18" charset="0"/>
                <a:cs typeface="Times New Roman" pitchFamily="18" charset="0"/>
              </a:rPr>
              <a:t>DE NUWEIBA</a:t>
            </a:r>
            <a:endParaRPr lang="en-US" sz="8000">
              <a:solidFill>
                <a:srgbClr val="FFFF00"/>
              </a:solidFill>
              <a:latin typeface="Times New Roman" pitchFamily="18" charset="0"/>
              <a:cs typeface="Times New Roman" pitchFamily="18" charset="0"/>
            </a:endParaRPr>
          </a:p>
        </p:txBody>
      </p:sp>
      <p:sp>
        <p:nvSpPr>
          <p:cNvPr id="45060" name="TextBox 3"/>
          <p:cNvSpPr txBox="1">
            <a:spLocks noChangeArrowheads="1"/>
          </p:cNvSpPr>
          <p:nvPr/>
        </p:nvSpPr>
        <p:spPr bwMode="auto">
          <a:xfrm>
            <a:off x="8286750"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bg1"/>
                </a:solidFill>
              </a:rPr>
              <a:t>43</a:t>
            </a:r>
            <a:endParaRPr lang="en-US">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nuweiba-frame-grab-map-mapa-anti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3"/>
          <p:cNvSpPr txBox="1">
            <a:spLocks noChangeArrowheads="1"/>
          </p:cNvSpPr>
          <p:nvPr/>
        </p:nvSpPr>
        <p:spPr bwMode="auto">
          <a:xfrm>
            <a:off x="428625" y="6215063"/>
            <a:ext cx="871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latin typeface="Times New Roman" pitchFamily="18" charset="0"/>
                <a:cs typeface="Times New Roman" pitchFamily="18" charset="0"/>
              </a:rPr>
              <a:t>Nuweiba’ al Muzayyinah, traduzida é = Águas partidas por Moisés  </a:t>
            </a:r>
            <a:r>
              <a:rPr lang="pt-BR" sz="2000"/>
              <a:t>         44</a:t>
            </a:r>
            <a:endParaRPr lang="en-US" sz="2000" b="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nuweiba-column5-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0"/>
            <a:ext cx="5072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4786313" y="285750"/>
            <a:ext cx="4929187" cy="6770688"/>
          </a:xfrm>
          <a:prstGeom prst="rect">
            <a:avLst/>
          </a:prstGeom>
          <a:noFill/>
          <a:ln w="9525">
            <a:noFill/>
            <a:miter lim="800000"/>
            <a:headEnd/>
            <a:tailEnd/>
          </a:ln>
        </p:spPr>
        <p:txBody>
          <a:bodyPr>
            <a:spAutoFit/>
          </a:bodyPr>
          <a:lstStyle/>
          <a:p>
            <a:pPr>
              <a:defRPr/>
            </a:pPr>
            <a:r>
              <a:rPr lang="pt-BR" sz="1600" dirty="0">
                <a:latin typeface="Times New Roman" pitchFamily="18" charset="0"/>
                <a:cs typeface="Times New Roman" pitchFamily="18" charset="0"/>
              </a:rPr>
              <a:t>   “</a:t>
            </a:r>
            <a:r>
              <a:rPr lang="pt-BR" sz="1600" b="1" dirty="0">
                <a:solidFill>
                  <a:schemeClr val="accent1">
                    <a:lumMod val="75000"/>
                  </a:schemeClr>
                </a:solidFill>
                <a:latin typeface="Times New Roman" pitchFamily="18" charset="0"/>
                <a:cs typeface="Times New Roman" pitchFamily="18" charset="0"/>
              </a:rPr>
              <a:t>Naquele tempo o SENHOR terá um </a:t>
            </a:r>
          </a:p>
          <a:p>
            <a:pPr>
              <a:defRPr/>
            </a:pPr>
            <a:r>
              <a:rPr lang="pt-BR" sz="1600" b="1" dirty="0">
                <a:solidFill>
                  <a:schemeClr val="accent1">
                    <a:lumMod val="75000"/>
                  </a:schemeClr>
                </a:solidFill>
                <a:latin typeface="Times New Roman" pitchFamily="18" charset="0"/>
                <a:cs typeface="Times New Roman" pitchFamily="18" charset="0"/>
              </a:rPr>
              <a:t>altar no meio da terra do Egito, </a:t>
            </a:r>
            <a:r>
              <a:rPr lang="pt-BR" sz="1600" b="1" dirty="0">
                <a:solidFill>
                  <a:srgbClr val="FF0000"/>
                </a:solidFill>
                <a:latin typeface="Times New Roman" pitchFamily="18" charset="0"/>
                <a:cs typeface="Times New Roman" pitchFamily="18" charset="0"/>
              </a:rPr>
              <a:t>e uma </a:t>
            </a:r>
          </a:p>
          <a:p>
            <a:pPr>
              <a:defRPr/>
            </a:pPr>
            <a:r>
              <a:rPr lang="pt-BR" sz="1600" b="1" dirty="0">
                <a:solidFill>
                  <a:srgbClr val="FF0000"/>
                </a:solidFill>
                <a:latin typeface="Times New Roman" pitchFamily="18" charset="0"/>
                <a:cs typeface="Times New Roman" pitchFamily="18" charset="0"/>
              </a:rPr>
              <a:t>coluna se erigirá ao SENHOR</a:t>
            </a:r>
            <a:r>
              <a:rPr lang="pt-BR" sz="1600" b="1" dirty="0">
                <a:solidFill>
                  <a:schemeClr val="accent3">
                    <a:lumMod val="50000"/>
                  </a:schemeClr>
                </a:solidFill>
                <a:latin typeface="Times New Roman" pitchFamily="18" charset="0"/>
                <a:cs typeface="Times New Roman" pitchFamily="18" charset="0"/>
              </a:rPr>
              <a:t>, junto da</a:t>
            </a:r>
          </a:p>
          <a:p>
            <a:pPr>
              <a:defRPr/>
            </a:pPr>
            <a:r>
              <a:rPr lang="pt-BR" sz="1600" b="1" dirty="0">
                <a:solidFill>
                  <a:schemeClr val="accent3">
                    <a:lumMod val="50000"/>
                  </a:schemeClr>
                </a:solidFill>
                <a:latin typeface="Times New Roman" pitchFamily="18" charset="0"/>
                <a:cs typeface="Times New Roman" pitchFamily="18" charset="0"/>
              </a:rPr>
              <a:t> sua fronteira. </a:t>
            </a:r>
          </a:p>
          <a:p>
            <a:pPr>
              <a:defRPr/>
            </a:pPr>
            <a:r>
              <a:rPr lang="pt-BR" sz="1600" b="1" dirty="0">
                <a:solidFill>
                  <a:schemeClr val="accent1">
                    <a:lumMod val="75000"/>
                  </a:schemeClr>
                </a:solidFill>
                <a:latin typeface="Times New Roman" pitchFamily="18" charset="0"/>
                <a:cs typeface="Times New Roman" pitchFamily="18" charset="0"/>
              </a:rPr>
              <a:t>   “E </a:t>
            </a:r>
            <a:r>
              <a:rPr lang="pt-BR" sz="1600" b="1" dirty="0">
                <a:solidFill>
                  <a:srgbClr val="FF0000"/>
                </a:solidFill>
                <a:latin typeface="Times New Roman" pitchFamily="18" charset="0"/>
                <a:cs typeface="Times New Roman" pitchFamily="18" charset="0"/>
              </a:rPr>
              <a:t>servirá de sinal </a:t>
            </a:r>
            <a:r>
              <a:rPr lang="pt-BR" sz="1600" b="1" dirty="0">
                <a:solidFill>
                  <a:schemeClr val="accent1">
                    <a:lumMod val="75000"/>
                  </a:schemeClr>
                </a:solidFill>
                <a:latin typeface="Times New Roman" pitchFamily="18" charset="0"/>
                <a:cs typeface="Times New Roman" pitchFamily="18" charset="0"/>
              </a:rPr>
              <a:t>e de testemunho ao </a:t>
            </a:r>
          </a:p>
          <a:p>
            <a:pPr>
              <a:defRPr/>
            </a:pPr>
            <a:r>
              <a:rPr lang="pt-BR" sz="1600" b="1" dirty="0">
                <a:solidFill>
                  <a:schemeClr val="accent1">
                    <a:lumMod val="75000"/>
                  </a:schemeClr>
                </a:solidFill>
                <a:latin typeface="Times New Roman" pitchFamily="18" charset="0"/>
                <a:cs typeface="Times New Roman" pitchFamily="18" charset="0"/>
              </a:rPr>
              <a:t>SENHOR dos Exércitos na </a:t>
            </a:r>
            <a:r>
              <a:rPr lang="pt-BR" sz="1600" b="1" dirty="0">
                <a:solidFill>
                  <a:srgbClr val="FF0000"/>
                </a:solidFill>
                <a:latin typeface="Times New Roman" pitchFamily="18" charset="0"/>
                <a:cs typeface="Times New Roman" pitchFamily="18" charset="0"/>
              </a:rPr>
              <a:t>terra  do Egito</a:t>
            </a:r>
            <a:r>
              <a:rPr lang="pt-BR" sz="1600" b="1" dirty="0">
                <a:solidFill>
                  <a:schemeClr val="accent1">
                    <a:lumMod val="75000"/>
                  </a:schemeClr>
                </a:solidFill>
                <a:latin typeface="Times New Roman" pitchFamily="18" charset="0"/>
                <a:cs typeface="Times New Roman" pitchFamily="18" charset="0"/>
              </a:rPr>
              <a:t>, </a:t>
            </a:r>
          </a:p>
          <a:p>
            <a:pPr>
              <a:defRPr/>
            </a:pPr>
            <a:r>
              <a:rPr lang="pt-BR" sz="1600" b="1" dirty="0">
                <a:solidFill>
                  <a:schemeClr val="accent1">
                    <a:lumMod val="75000"/>
                  </a:schemeClr>
                </a:solidFill>
                <a:latin typeface="Times New Roman" pitchFamily="18" charset="0"/>
                <a:cs typeface="Times New Roman" pitchFamily="18" charset="0"/>
              </a:rPr>
              <a:t>porque ao SENHOR clamarão por causa</a:t>
            </a:r>
          </a:p>
          <a:p>
            <a:pPr>
              <a:defRPr/>
            </a:pPr>
            <a:r>
              <a:rPr lang="pt-BR" sz="1600" b="1" dirty="0">
                <a:solidFill>
                  <a:schemeClr val="accent1">
                    <a:lumMod val="75000"/>
                  </a:schemeClr>
                </a:solidFill>
                <a:latin typeface="Times New Roman" pitchFamily="18" charset="0"/>
                <a:cs typeface="Times New Roman" pitchFamily="18" charset="0"/>
              </a:rPr>
              <a:t> dos opressores,  e ele lhes enviará um</a:t>
            </a:r>
          </a:p>
          <a:p>
            <a:pPr>
              <a:defRPr/>
            </a:pPr>
            <a:r>
              <a:rPr lang="pt-BR" sz="1600" b="1" dirty="0">
                <a:solidFill>
                  <a:schemeClr val="accent1">
                    <a:lumMod val="75000"/>
                  </a:schemeClr>
                </a:solidFill>
                <a:latin typeface="Times New Roman" pitchFamily="18" charset="0"/>
                <a:cs typeface="Times New Roman" pitchFamily="18" charset="0"/>
              </a:rPr>
              <a:t> salvador e  um protetor, que os livrará”. </a:t>
            </a:r>
          </a:p>
          <a:p>
            <a:pPr>
              <a:defRPr/>
            </a:pPr>
            <a:r>
              <a:rPr lang="pt-BR" sz="1600" b="1" dirty="0">
                <a:solidFill>
                  <a:schemeClr val="accent1">
                    <a:lumMod val="75000"/>
                  </a:schemeClr>
                </a:solidFill>
                <a:latin typeface="Times New Roman" pitchFamily="18" charset="0"/>
                <a:cs typeface="Times New Roman" pitchFamily="18" charset="0"/>
              </a:rPr>
              <a:t>Isaías 19:19-20 </a:t>
            </a:r>
          </a:p>
          <a:p>
            <a:pPr>
              <a:defRPr/>
            </a:pPr>
            <a:r>
              <a:rPr lang="pt-BR" sz="1600" dirty="0">
                <a:latin typeface="Times New Roman" pitchFamily="18" charset="0"/>
                <a:cs typeface="Times New Roman" pitchFamily="18" charset="0"/>
              </a:rPr>
              <a:t>  Ron Wyatt encontrou esta coluna colocada</a:t>
            </a:r>
          </a:p>
          <a:p>
            <a:pPr>
              <a:defRPr/>
            </a:pPr>
            <a:r>
              <a:rPr lang="pt-BR" sz="1600" dirty="0">
                <a:latin typeface="Times New Roman" pitchFamily="18" charset="0"/>
                <a:cs typeface="Times New Roman" pitchFamily="18" charset="0"/>
              </a:rPr>
              <a:t>nas águas da praia de Nuweiba.</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   Então ele informou as autoridades</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israelenses e mostrou-lhes a coluna. </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   As autoridades israelenses,em seguida,</a:t>
            </a:r>
          </a:p>
          <a:p>
            <a:pPr>
              <a:defRPr/>
            </a:pPr>
            <a:r>
              <a:rPr lang="pt-BR" sz="1600" dirty="0">
                <a:latin typeface="Times New Roman" pitchFamily="18" charset="0"/>
                <a:cs typeface="Times New Roman" pitchFamily="18" charset="0"/>
              </a:rPr>
              <a:t> colocaram-na a 42 metros do mar,</a:t>
            </a:r>
          </a:p>
          <a:p>
            <a:pPr>
              <a:defRPr/>
            </a:pPr>
            <a:r>
              <a:rPr lang="pt-BR" sz="1600" dirty="0">
                <a:latin typeface="Times New Roman" pitchFamily="18" charset="0"/>
                <a:cs typeface="Times New Roman" pitchFamily="18" charset="0"/>
              </a:rPr>
              <a:t> marcando a localização de onde as águas</a:t>
            </a:r>
          </a:p>
          <a:p>
            <a:pPr>
              <a:defRPr/>
            </a:pPr>
            <a:r>
              <a:rPr lang="pt-BR" sz="1600" dirty="0">
                <a:latin typeface="Times New Roman" pitchFamily="18" charset="0"/>
                <a:cs typeface="Times New Roman" pitchFamily="18" charset="0"/>
              </a:rPr>
              <a:t> se separaram. </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   Ron e seus filhos foram presos sob as autoridades da Arábia, pois achavam  que</a:t>
            </a:r>
          </a:p>
          <a:p>
            <a:pPr>
              <a:defRPr/>
            </a:pPr>
            <a:r>
              <a:rPr lang="pt-BR" sz="1600" dirty="0">
                <a:latin typeface="Times New Roman" pitchFamily="18" charset="0"/>
                <a:cs typeface="Times New Roman" pitchFamily="18" charset="0"/>
              </a:rPr>
              <a:t>ele era um espião.</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   Mas depois de Ron mostrar-lhes as</a:t>
            </a:r>
          </a:p>
          <a:p>
            <a:pPr>
              <a:defRPr/>
            </a:pPr>
            <a:r>
              <a:rPr lang="pt-BR" sz="1600" dirty="0">
                <a:latin typeface="Times New Roman" pitchFamily="18" charset="0"/>
                <a:cs typeface="Times New Roman" pitchFamily="18" charset="0"/>
              </a:rPr>
              <a:t>colunas, acreditaram na sua história e </a:t>
            </a:r>
          </a:p>
          <a:p>
            <a:pPr>
              <a:defRPr/>
            </a:pPr>
            <a:r>
              <a:rPr lang="pt-BR" sz="1600" dirty="0">
                <a:latin typeface="Times New Roman" pitchFamily="18" charset="0"/>
                <a:cs typeface="Times New Roman" pitchFamily="18" charset="0"/>
              </a:rPr>
              <a:t>deram-lhes liberdade de ir para casa. </a:t>
            </a:r>
            <a:endParaRPr lang="en-US" sz="1600" dirty="0">
              <a:latin typeface="Times New Roman" pitchFamily="18" charset="0"/>
              <a:cs typeface="Times New Roman" pitchFamily="18" charset="0"/>
            </a:endParaRPr>
          </a:p>
          <a:p>
            <a:pPr>
              <a:defRPr/>
            </a:pPr>
            <a:r>
              <a:rPr lang="pt-BR" sz="1600" dirty="0">
                <a:latin typeface="Times New Roman" pitchFamily="18" charset="0"/>
                <a:cs typeface="Times New Roman" pitchFamily="18" charset="0"/>
              </a:rPr>
              <a:t>   Ron disse que as colunas salvaram</a:t>
            </a:r>
          </a:p>
          <a:p>
            <a:pPr>
              <a:defRPr/>
            </a:pPr>
            <a:r>
              <a:rPr lang="pt-BR" sz="1600" dirty="0">
                <a:latin typeface="Times New Roman" pitchFamily="18" charset="0"/>
                <a:cs typeface="Times New Roman" pitchFamily="18" charset="0"/>
              </a:rPr>
              <a:t> suas vidas.</a:t>
            </a:r>
            <a:r>
              <a:rPr lang="pt-PT" sz="1600" dirty="0">
                <a:latin typeface="Times New Roman" pitchFamily="18" charset="0"/>
                <a:cs typeface="Times New Roman" pitchFamily="18" charset="0"/>
              </a:rPr>
              <a:t>                                          </a:t>
            </a:r>
            <a:r>
              <a:rPr lang="pt-PT"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7108" name="TextBox 4"/>
          <p:cNvSpPr txBox="1">
            <a:spLocks noChangeArrowheads="1"/>
          </p:cNvSpPr>
          <p:nvPr/>
        </p:nvSpPr>
        <p:spPr bwMode="auto">
          <a:xfrm>
            <a:off x="8429625"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4"/>
          <p:cNvSpPr txBox="1">
            <a:spLocks noChangeArrowheads="1"/>
          </p:cNvSpPr>
          <p:nvPr/>
        </p:nvSpPr>
        <p:spPr bwMode="auto">
          <a:xfrm>
            <a:off x="5327650" y="142875"/>
            <a:ext cx="3530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a:latin typeface="Times New Roman" pitchFamily="18" charset="0"/>
                <a:cs typeface="Times New Roman" pitchFamily="18" charset="0"/>
              </a:rPr>
              <a:t>Outra coluna, igual a esta, foi</a:t>
            </a:r>
          </a:p>
          <a:p>
            <a:pPr eaLnBrk="1" hangingPunct="1"/>
            <a:r>
              <a:rPr lang="pt-BR" sz="2000">
                <a:latin typeface="Times New Roman" pitchFamily="18" charset="0"/>
                <a:cs typeface="Times New Roman" pitchFamily="18" charset="0"/>
              </a:rPr>
              <a:t>encontrada no lado da Arábia </a:t>
            </a:r>
          </a:p>
          <a:p>
            <a:pPr eaLnBrk="1" hangingPunct="1"/>
            <a:r>
              <a:rPr lang="pt-BR" sz="2000">
                <a:latin typeface="Times New Roman" pitchFamily="18" charset="0"/>
                <a:cs typeface="Times New Roman" pitchFamily="18" charset="0"/>
              </a:rPr>
              <a:t>Saudita.</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Estas colunas foram colocadas</a:t>
            </a:r>
          </a:p>
          <a:p>
            <a:pPr eaLnBrk="1" hangingPunct="1"/>
            <a:r>
              <a:rPr lang="pt-BR" sz="2000">
                <a:latin typeface="Times New Roman" pitchFamily="18" charset="0"/>
                <a:cs typeface="Times New Roman" pitchFamily="18" charset="0"/>
              </a:rPr>
              <a:t>lá pelo rei Salomão para</a:t>
            </a:r>
          </a:p>
          <a:p>
            <a:pPr eaLnBrk="1" hangingPunct="1"/>
            <a:r>
              <a:rPr lang="pt-BR" sz="2000">
                <a:latin typeface="Times New Roman" pitchFamily="18" charset="0"/>
                <a:cs typeface="Times New Roman" pitchFamily="18" charset="0"/>
              </a:rPr>
              <a:t>assinalar o local onde Moisés</a:t>
            </a:r>
          </a:p>
          <a:p>
            <a:pPr eaLnBrk="1" hangingPunct="1"/>
            <a:r>
              <a:rPr lang="pt-BR" sz="2000">
                <a:latin typeface="Times New Roman" pitchFamily="18" charset="0"/>
                <a:cs typeface="Times New Roman" pitchFamily="18" charset="0"/>
              </a:rPr>
              <a:t>separou as águas.</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Esta coluna tem a mesma</a:t>
            </a:r>
          </a:p>
          <a:p>
            <a:pPr eaLnBrk="1" hangingPunct="1"/>
            <a:r>
              <a:rPr lang="pt-BR" sz="2000">
                <a:latin typeface="Times New Roman" pitchFamily="18" charset="0"/>
                <a:cs typeface="Times New Roman" pitchFamily="18" charset="0"/>
              </a:rPr>
              <a:t>inscrição como a do lado árabe,</a:t>
            </a:r>
          </a:p>
          <a:p>
            <a:pPr eaLnBrk="1" hangingPunct="1"/>
            <a:r>
              <a:rPr lang="pt-BR" sz="2000">
                <a:latin typeface="Times New Roman" pitchFamily="18" charset="0"/>
                <a:cs typeface="Times New Roman" pitchFamily="18" charset="0"/>
              </a:rPr>
              <a:t>e foram feitas de granito </a:t>
            </a:r>
          </a:p>
          <a:p>
            <a:pPr eaLnBrk="1" hangingPunct="1"/>
            <a:r>
              <a:rPr lang="pt-BR" sz="2000">
                <a:latin typeface="Times New Roman" pitchFamily="18" charset="0"/>
                <a:cs typeface="Times New Roman" pitchFamily="18" charset="0"/>
              </a:rPr>
              <a:t>vermelho.</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Acredito que elas têm cerca </a:t>
            </a:r>
          </a:p>
          <a:p>
            <a:pPr eaLnBrk="1" hangingPunct="1"/>
            <a:r>
              <a:rPr lang="pt-BR" sz="2000">
                <a:latin typeface="Times New Roman" pitchFamily="18" charset="0"/>
                <a:cs typeface="Times New Roman" pitchFamily="18" charset="0"/>
              </a:rPr>
              <a:t>de três metros de diâmetro por</a:t>
            </a:r>
          </a:p>
          <a:p>
            <a:pPr eaLnBrk="1" hangingPunct="1"/>
            <a:r>
              <a:rPr lang="pt-BR" sz="2000">
                <a:latin typeface="Times New Roman" pitchFamily="18" charset="0"/>
                <a:cs typeface="Times New Roman" pitchFamily="18" charset="0"/>
              </a:rPr>
              <a:t>8 metros de altura. </a:t>
            </a:r>
          </a:p>
          <a:p>
            <a:pPr eaLnBrk="1" hangingPunct="1"/>
            <a:endParaRPr lang="pt-BR" sz="2000">
              <a:latin typeface="Times New Roman" pitchFamily="18" charset="0"/>
              <a:cs typeface="Times New Roman" pitchFamily="18" charset="0"/>
            </a:endParaRPr>
          </a:p>
          <a:p>
            <a:pPr eaLnBrk="1" hangingPunct="1"/>
            <a:r>
              <a:rPr lang="pt-BR" sz="2000">
                <a:latin typeface="Times New Roman" pitchFamily="18" charset="0"/>
                <a:cs typeface="Times New Roman" pitchFamily="18" charset="0"/>
              </a:rPr>
              <a:t>Estas não são as medidas</a:t>
            </a:r>
          </a:p>
          <a:p>
            <a:pPr eaLnBrk="1" hangingPunct="1"/>
            <a:r>
              <a:rPr lang="pt-BR" sz="2000">
                <a:latin typeface="Times New Roman" pitchFamily="18" charset="0"/>
                <a:cs typeface="Times New Roman" pitchFamily="18" charset="0"/>
              </a:rPr>
              <a:t>dadas, mas só o meu cálculo</a:t>
            </a:r>
          </a:p>
          <a:p>
            <a:pPr eaLnBrk="1" hangingPunct="1"/>
            <a:r>
              <a:rPr lang="pt-BR" sz="2000">
                <a:latin typeface="Times New Roman" pitchFamily="18" charset="0"/>
                <a:cs typeface="Times New Roman" pitchFamily="18" charset="0"/>
              </a:rPr>
              <a:t>pelas fotos.</a:t>
            </a:r>
            <a:r>
              <a:rPr lang="pt-PT" sz="2000">
                <a:solidFill>
                  <a:srgbClr val="7030A0"/>
                </a:solidFill>
                <a:latin typeface="Times New Roman" pitchFamily="18" charset="0"/>
                <a:cs typeface="Times New Roman" pitchFamily="18" charset="0"/>
              </a:rPr>
              <a:t>                          46</a:t>
            </a:r>
            <a:endParaRPr lang="en-US" sz="2000">
              <a:solidFill>
                <a:srgbClr val="7030A0"/>
              </a:solidFill>
              <a:latin typeface="Times New Roman" pitchFamily="18" charset="0"/>
              <a:cs typeface="Times New Roman" pitchFamily="18" charset="0"/>
            </a:endParaRPr>
          </a:p>
        </p:txBody>
      </p:sp>
      <p:pic>
        <p:nvPicPr>
          <p:cNvPr id="48131" name="Picture 4" descr="COLUNA DE NWUEIB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9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p:cNvSpPr txBox="1">
            <a:spLocks noChangeArrowheads="1"/>
          </p:cNvSpPr>
          <p:nvPr/>
        </p:nvSpPr>
        <p:spPr bwMode="auto">
          <a:xfrm>
            <a:off x="5124450" y="357188"/>
            <a:ext cx="378142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atin typeface="Times New Roman" pitchFamily="18" charset="0"/>
                <a:cs typeface="Times New Roman" pitchFamily="18" charset="0"/>
              </a:rPr>
              <a:t>Ron Wyatt encontrou esta coluna </a:t>
            </a:r>
          </a:p>
          <a:p>
            <a:pPr eaLnBrk="1" hangingPunct="1"/>
            <a:r>
              <a:rPr lang="pt-BR">
                <a:latin typeface="Times New Roman" pitchFamily="18" charset="0"/>
                <a:cs typeface="Times New Roman" pitchFamily="18" charset="0"/>
              </a:rPr>
              <a:t>no lado árabe, e é idêntica à </a:t>
            </a:r>
          </a:p>
          <a:p>
            <a:pPr eaLnBrk="1" hangingPunct="1"/>
            <a:r>
              <a:rPr lang="pt-BR">
                <a:latin typeface="Times New Roman" pitchFamily="18" charset="0"/>
                <a:cs typeface="Times New Roman" pitchFamily="18" charset="0"/>
              </a:rPr>
              <a:t>coluna que ele tinha encontrado </a:t>
            </a:r>
          </a:p>
          <a:p>
            <a:pPr eaLnBrk="1" hangingPunct="1"/>
            <a:r>
              <a:rPr lang="pt-BR">
                <a:latin typeface="Times New Roman" pitchFamily="18" charset="0"/>
                <a:cs typeface="Times New Roman" pitchFamily="18" charset="0"/>
              </a:rPr>
              <a:t>na praia de Nuweiba,no Egito.</a:t>
            </a:r>
          </a:p>
          <a:p>
            <a:pPr eaLnBrk="1" hangingPunct="1"/>
            <a:r>
              <a:rPr lang="pt-BR">
                <a:latin typeface="Times New Roman" pitchFamily="18" charset="0"/>
                <a:cs typeface="Times New Roman" pitchFamily="18" charset="0"/>
              </a:rPr>
              <a:t>Estas colunas foram  colocadas </a:t>
            </a:r>
          </a:p>
          <a:p>
            <a:pPr eaLnBrk="1" hangingPunct="1"/>
            <a:r>
              <a:rPr lang="pt-BR">
                <a:latin typeface="Times New Roman" pitchFamily="18" charset="0"/>
                <a:cs typeface="Times New Roman" pitchFamily="18" charset="0"/>
              </a:rPr>
              <a:t>ali por Salomão, para demarcar o </a:t>
            </a:r>
          </a:p>
          <a:p>
            <a:pPr eaLnBrk="1" hangingPunct="1"/>
            <a:r>
              <a:rPr lang="pt-BR">
                <a:latin typeface="Times New Roman" pitchFamily="18" charset="0"/>
                <a:cs typeface="Times New Roman" pitchFamily="18" charset="0"/>
              </a:rPr>
              <a:t>local onde as águas foram abertas</a:t>
            </a:r>
          </a:p>
          <a:p>
            <a:pPr eaLnBrk="1" hangingPunct="1"/>
            <a:r>
              <a:rPr lang="pt-BR">
                <a:latin typeface="Times New Roman" pitchFamily="18" charset="0"/>
                <a:cs typeface="Times New Roman" pitchFamily="18" charset="0"/>
              </a:rPr>
              <a:t>por Deus. </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Então, ele informou as autoridades </a:t>
            </a:r>
          </a:p>
          <a:p>
            <a:pPr eaLnBrk="1" hangingPunct="1"/>
            <a:r>
              <a:rPr lang="pt-BR">
                <a:latin typeface="Times New Roman" pitchFamily="18" charset="0"/>
                <a:cs typeface="Times New Roman" pitchFamily="18" charset="0"/>
              </a:rPr>
              <a:t>e mostrou-lhes a coluna.</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Na coluna estava inscrito o seguinte: </a:t>
            </a:r>
            <a:endParaRPr lang="en-US">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FARAOLI,</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Mizraim = EGITO,</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MOISÉS,</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ÁGUA,</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MORTE,</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YAHWEH,</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SALOMÃO,</a:t>
            </a:r>
            <a:endParaRPr lang="en-US" b="1">
              <a:solidFill>
                <a:srgbClr val="FF0000"/>
              </a:solidFill>
              <a:latin typeface="Times New Roman" pitchFamily="18" charset="0"/>
              <a:cs typeface="Times New Roman" pitchFamily="18" charset="0"/>
            </a:endParaRPr>
          </a:p>
          <a:p>
            <a:pPr eaLnBrk="1" hangingPunct="1"/>
            <a:r>
              <a:rPr lang="pt-BR" b="1">
                <a:solidFill>
                  <a:srgbClr val="FF0000"/>
                </a:solidFill>
                <a:latin typeface="Times New Roman" pitchFamily="18" charset="0"/>
                <a:cs typeface="Times New Roman" pitchFamily="18" charset="0"/>
              </a:rPr>
              <a:t>EDOM.</a:t>
            </a:r>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O homem que está no meio é </a:t>
            </a:r>
          </a:p>
          <a:p>
            <a:pPr eaLnBrk="1" hangingPunct="1"/>
            <a:r>
              <a:rPr lang="pt-BR">
                <a:latin typeface="Times New Roman" pitchFamily="18" charset="0"/>
                <a:cs typeface="Times New Roman" pitchFamily="18" charset="0"/>
              </a:rPr>
              <a:t>Ron Wyatt e nas laterais</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são seus filhos.                                  47</a:t>
            </a:r>
            <a:endParaRPr lang="en-US">
              <a:latin typeface="Times New Roman" pitchFamily="18" charset="0"/>
              <a:cs typeface="Times New Roman" pitchFamily="18" charset="0"/>
            </a:endParaRPr>
          </a:p>
        </p:txBody>
      </p:sp>
      <p:pic>
        <p:nvPicPr>
          <p:cNvPr id="49155" name="Picture 4" descr="COLUNA DE NWUEIBA-2-ARAB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48577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Mocolumns-4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8313"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atin typeface="Times New Roman" pitchFamily="18" charset="0"/>
                <a:cs typeface="Times New Roman" pitchFamily="18" charset="0"/>
              </a:rPr>
              <a:t>Esta foto não está focalizada, mas por ela se pode ver melhor as suas inscrições</a:t>
            </a:r>
            <a:r>
              <a:rPr lang="pt-BR"/>
              <a:t>.                  48</a:t>
            </a:r>
            <a:r>
              <a:rPr lang="en-US"/>
              <a:t> </a:t>
            </a:r>
          </a:p>
          <a:p>
            <a:pPr eaLnBrk="1" hangingPunct="1"/>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olumns_BOTH_sides-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75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ChangeArrowheads="1"/>
          </p:cNvSpPr>
          <p:nvPr/>
        </p:nvSpPr>
        <p:spPr bwMode="auto">
          <a:xfrm>
            <a:off x="500063" y="6000750"/>
            <a:ext cx="8358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t>
            </a:r>
            <a:r>
              <a:rPr lang="pt-BR"/>
              <a:t>Naquele tempo o SENHOR terá um altar no meio da terra do Egito, e uma coluna se erigirá ao SENHOR, junto da sua fronteira. Isaías 19:19</a:t>
            </a:r>
            <a:r>
              <a:rPr lang="en-US"/>
              <a:t>.”</a:t>
            </a:r>
          </a:p>
        </p:txBody>
      </p:sp>
      <p:sp>
        <p:nvSpPr>
          <p:cNvPr id="51204" name="TextBox 3"/>
          <p:cNvSpPr txBox="1">
            <a:spLocks noChangeArrowheads="1"/>
          </p:cNvSpPr>
          <p:nvPr/>
        </p:nvSpPr>
        <p:spPr bwMode="auto">
          <a:xfrm>
            <a:off x="8501063"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49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Exodus_Etham_to_Pihahiro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142875" y="5500688"/>
            <a:ext cx="9144000" cy="1754187"/>
          </a:xfrm>
          <a:prstGeom prst="rect">
            <a:avLst/>
          </a:prstGeom>
          <a:noFill/>
          <a:ln w="9525">
            <a:noFill/>
            <a:miter lim="800000"/>
            <a:headEnd/>
            <a:tailEnd/>
          </a:ln>
        </p:spPr>
        <p:txBody>
          <a:bodyPr>
            <a:spAutoFit/>
          </a:bodyPr>
          <a:lstStyle/>
          <a:p>
            <a:pPr>
              <a:defRPr/>
            </a:pPr>
            <a:r>
              <a:rPr lang="en-US" dirty="0" err="1"/>
              <a:t>Em</a:t>
            </a:r>
            <a:r>
              <a:rPr lang="en-US" dirty="0"/>
              <a:t> </a:t>
            </a:r>
            <a:r>
              <a:rPr lang="en-US" dirty="0" err="1"/>
              <a:t>seguida</a:t>
            </a:r>
            <a:r>
              <a:rPr lang="en-US" dirty="0"/>
              <a:t>, </a:t>
            </a:r>
            <a:r>
              <a:rPr lang="en-US" dirty="0" err="1"/>
              <a:t>partiram</a:t>
            </a:r>
            <a:r>
              <a:rPr lang="en-US" dirty="0"/>
              <a:t> de </a:t>
            </a:r>
            <a:r>
              <a:rPr lang="en-US" dirty="0" err="1"/>
              <a:t>Etã</a:t>
            </a:r>
            <a:r>
              <a:rPr lang="en-US" dirty="0"/>
              <a:t> </a:t>
            </a:r>
            <a:r>
              <a:rPr lang="en-US" dirty="0" err="1"/>
              <a:t>foram</a:t>
            </a:r>
            <a:r>
              <a:rPr lang="en-US" dirty="0"/>
              <a:t> a Pi-</a:t>
            </a:r>
            <a:r>
              <a:rPr lang="en-US" dirty="0" err="1"/>
              <a:t>Hairote</a:t>
            </a:r>
            <a:r>
              <a:rPr lang="en-US" dirty="0"/>
              <a:t>, </a:t>
            </a:r>
            <a:r>
              <a:rPr lang="en-US" dirty="0" err="1"/>
              <a:t>também</a:t>
            </a:r>
            <a:r>
              <a:rPr lang="en-US" dirty="0"/>
              <a:t> </a:t>
            </a:r>
            <a:r>
              <a:rPr lang="en-US" dirty="0" err="1"/>
              <a:t>chamada</a:t>
            </a:r>
            <a:r>
              <a:rPr lang="en-US" dirty="0"/>
              <a:t> Praia de </a:t>
            </a:r>
            <a:r>
              <a:rPr lang="en-US" dirty="0" err="1"/>
              <a:t>Nuweiba</a:t>
            </a:r>
            <a:r>
              <a:rPr lang="en-US" dirty="0"/>
              <a:t>, no </a:t>
            </a:r>
            <a:r>
              <a:rPr lang="en-US" dirty="0" err="1"/>
              <a:t>Golfo</a:t>
            </a:r>
            <a:r>
              <a:rPr lang="en-US" dirty="0"/>
              <a:t> de </a:t>
            </a:r>
            <a:r>
              <a:rPr lang="en-US" dirty="0" err="1"/>
              <a:t>Áqaba</a:t>
            </a:r>
            <a:r>
              <a:rPr lang="en-US" dirty="0"/>
              <a:t> </a:t>
            </a:r>
            <a:r>
              <a:rPr lang="pt-BR" dirty="0"/>
              <a:t>"</a:t>
            </a:r>
            <a:r>
              <a:rPr lang="pt-BR" b="1" dirty="0">
                <a:solidFill>
                  <a:schemeClr val="accent1">
                    <a:lumMod val="50000"/>
                  </a:schemeClr>
                </a:solidFill>
              </a:rPr>
              <a:t>Diga aos israelitas que mudem o rumo e acampem perto de Pi-Hairote, entre Migdol e o mar. Acampem à beira-mar, defronte de Baal-Zefom”. </a:t>
            </a:r>
          </a:p>
          <a:p>
            <a:pPr>
              <a:defRPr/>
            </a:pPr>
            <a:r>
              <a:rPr lang="pt-BR" b="1" dirty="0">
                <a:solidFill>
                  <a:schemeClr val="accent1">
                    <a:lumMod val="50000"/>
                  </a:schemeClr>
                </a:solidFill>
              </a:rPr>
              <a:t>Êxodo 14:2</a:t>
            </a:r>
            <a:endParaRPr lang="en-US" b="1" dirty="0">
              <a:solidFill>
                <a:schemeClr val="accent1">
                  <a:lumMod val="50000"/>
                </a:schemeClr>
              </a:solidFill>
            </a:endParaRPr>
          </a:p>
          <a:p>
            <a:pPr>
              <a:defRPr/>
            </a:pPr>
            <a:r>
              <a:rPr lang="en-US" dirty="0"/>
              <a:t>_____________________________________________________________</a:t>
            </a:r>
          </a:p>
          <a:p>
            <a:pPr>
              <a:defRPr/>
            </a:pPr>
            <a:r>
              <a:rPr lang="en-US" dirty="0"/>
              <a:t>_____________________________________________________________</a:t>
            </a:r>
          </a:p>
        </p:txBody>
      </p:sp>
      <p:sp>
        <p:nvSpPr>
          <p:cNvPr id="6148" name="TextBox 3"/>
          <p:cNvSpPr txBox="1">
            <a:spLocks noChangeArrowheads="1"/>
          </p:cNvSpPr>
          <p:nvPr/>
        </p:nvSpPr>
        <p:spPr bwMode="auto">
          <a:xfrm>
            <a:off x="8643938" y="61436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A-run-wyatt-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p:cNvSpPr txBox="1">
            <a:spLocks noChangeArrowheads="1"/>
          </p:cNvSpPr>
          <p:nvPr/>
        </p:nvSpPr>
        <p:spPr bwMode="auto">
          <a:xfrm>
            <a:off x="4929188" y="2000250"/>
            <a:ext cx="3698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2000">
                <a:solidFill>
                  <a:schemeClr val="bg1"/>
                </a:solidFill>
              </a:rPr>
              <a:t>    </a:t>
            </a:r>
            <a:r>
              <a:rPr lang="pt-BR" sz="2000">
                <a:solidFill>
                  <a:schemeClr val="bg1"/>
                </a:solidFill>
                <a:latin typeface="Times New Roman" pitchFamily="18" charset="0"/>
                <a:cs typeface="Times New Roman" pitchFamily="18" charset="0"/>
              </a:rPr>
              <a:t>Então Wyatt decidiu mergulhar</a:t>
            </a:r>
          </a:p>
          <a:p>
            <a:pPr eaLnBrk="1" hangingPunct="1"/>
            <a:r>
              <a:rPr lang="pt-BR" sz="2000">
                <a:solidFill>
                  <a:schemeClr val="bg1"/>
                </a:solidFill>
                <a:latin typeface="Times New Roman" pitchFamily="18" charset="0"/>
                <a:cs typeface="Times New Roman" pitchFamily="18" charset="0"/>
              </a:rPr>
              <a:t>    para verificar o local.</a:t>
            </a:r>
            <a:endParaRPr lang="en-US" sz="2000">
              <a:solidFill>
                <a:schemeClr val="bg1"/>
              </a:solidFill>
              <a:latin typeface="Times New Roman" pitchFamily="18" charset="0"/>
              <a:cs typeface="Times New Roman" pitchFamily="18" charset="0"/>
            </a:endParaRPr>
          </a:p>
          <a:p>
            <a:pPr eaLnBrk="1" hangingPunct="1"/>
            <a:r>
              <a:rPr lang="pt-BR" sz="2000">
                <a:solidFill>
                  <a:schemeClr val="bg1"/>
                </a:solidFill>
                <a:latin typeface="Times New Roman" pitchFamily="18" charset="0"/>
                <a:cs typeface="Times New Roman" pitchFamily="18" charset="0"/>
              </a:rPr>
              <a:t>    Adivinhem o que ele descobriu</a:t>
            </a:r>
            <a:r>
              <a:rPr lang="pt-BR" sz="2000">
                <a:solidFill>
                  <a:schemeClr val="bg1"/>
                </a:solidFill>
              </a:rPr>
              <a:t>!</a:t>
            </a:r>
            <a:endParaRPr lang="en-US" sz="2000">
              <a:solidFill>
                <a:schemeClr val="bg1"/>
              </a:solidFill>
            </a:endParaRPr>
          </a:p>
          <a:p>
            <a:pPr eaLnBrk="1" hangingPunct="1"/>
            <a:endParaRPr lang="en-US" sz="2000">
              <a:solidFill>
                <a:schemeClr val="bg1"/>
              </a:solidFill>
            </a:endParaRPr>
          </a:p>
        </p:txBody>
      </p:sp>
      <p:sp>
        <p:nvSpPr>
          <p:cNvPr id="52228" name="TextBox 3"/>
          <p:cNvSpPr txBox="1">
            <a:spLocks noChangeArrowheads="1"/>
          </p:cNvSpPr>
          <p:nvPr/>
        </p:nvSpPr>
        <p:spPr bwMode="auto">
          <a:xfrm>
            <a:off x="8429625"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50</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chariot_wheel_gol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0063"/>
            <a:ext cx="9429750" cy="818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303213" y="214313"/>
            <a:ext cx="80152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latin typeface="Times New Roman" pitchFamily="18" charset="0"/>
                <a:cs typeface="Times New Roman" pitchFamily="18" charset="0"/>
              </a:rPr>
              <a:t>Uma roda da carruagem de ouro encontrada no Mar Vermelho, nas águas  da </a:t>
            </a:r>
          </a:p>
          <a:p>
            <a:pPr eaLnBrk="1" hangingPunct="1"/>
            <a:r>
              <a:rPr lang="pt-BR" b="1">
                <a:solidFill>
                  <a:schemeClr val="bg1"/>
                </a:solidFill>
                <a:latin typeface="Times New Roman" pitchFamily="18" charset="0"/>
                <a:cs typeface="Times New Roman" pitchFamily="18" charset="0"/>
              </a:rPr>
              <a:t>praia de Nuweiba, a uma profundidade de 70 m. Será que faz  parte do Êxodo? </a:t>
            </a:r>
            <a:endParaRPr lang="en-US">
              <a:solidFill>
                <a:schemeClr val="bg1"/>
              </a:solidFill>
              <a:latin typeface="Times New Roman" pitchFamily="18" charset="0"/>
              <a:cs typeface="Times New Roman" pitchFamily="18" charset="0"/>
            </a:endParaRPr>
          </a:p>
          <a:p>
            <a:pPr eaLnBrk="1" hangingPunct="1"/>
            <a:endParaRPr lang="en-US" b="1">
              <a:solidFill>
                <a:schemeClr val="bg1"/>
              </a:solidFill>
            </a:endParaRPr>
          </a:p>
        </p:txBody>
      </p:sp>
      <p:sp>
        <p:nvSpPr>
          <p:cNvPr id="53252" name="TextBox 3"/>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51</a:t>
            </a:r>
            <a:endParaRPr lang="en-US" b="1">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642938" y="6215063"/>
            <a:ext cx="886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a:latin typeface="Times New Roman" pitchFamily="18" charset="0"/>
                <a:cs typeface="Times New Roman" pitchFamily="18" charset="0"/>
              </a:rPr>
              <a:t>Outra roda de carruagem encontrada na praia de Nuweiba      </a:t>
            </a:r>
          </a:p>
        </p:txBody>
      </p:sp>
      <p:pic>
        <p:nvPicPr>
          <p:cNvPr id="54275" name="Picture 3" descr="Rods-de-carruagem-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3"/>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52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exwheel-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1571625" y="285750"/>
            <a:ext cx="539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latin typeface="Times New Roman" pitchFamily="18" charset="0"/>
                <a:cs typeface="Times New Roman" pitchFamily="18" charset="0"/>
              </a:rPr>
              <a:t>Este eixo pertencia a uma roda de carruagem egípcia</a:t>
            </a:r>
            <a:endParaRPr lang="en-US">
              <a:solidFill>
                <a:schemeClr val="bg1"/>
              </a:solidFill>
              <a:latin typeface="Times New Roman" pitchFamily="18" charset="0"/>
              <a:cs typeface="Times New Roman" pitchFamily="18" charset="0"/>
            </a:endParaRPr>
          </a:p>
          <a:p>
            <a:pPr eaLnBrk="1" hangingPunct="1"/>
            <a:r>
              <a:rPr lang="pt-BR" b="1">
                <a:solidFill>
                  <a:schemeClr val="bg1"/>
                </a:solidFill>
                <a:latin typeface="Times New Roman" pitchFamily="18" charset="0"/>
                <a:cs typeface="Times New Roman" pitchFamily="18" charset="0"/>
              </a:rPr>
              <a:t>.</a:t>
            </a:r>
            <a:endParaRPr lang="en-US" b="1">
              <a:solidFill>
                <a:schemeClr val="bg1"/>
              </a:solidFill>
              <a:latin typeface="Times New Roman" pitchFamily="18" charset="0"/>
              <a:cs typeface="Times New Roman" pitchFamily="18" charset="0"/>
            </a:endParaRPr>
          </a:p>
        </p:txBody>
      </p:sp>
      <p:sp>
        <p:nvSpPr>
          <p:cNvPr id="55300" name="TextBox 3"/>
          <p:cNvSpPr txBox="1">
            <a:spLocks noChangeArrowheads="1"/>
          </p:cNvSpPr>
          <p:nvPr/>
        </p:nvSpPr>
        <p:spPr bwMode="auto">
          <a:xfrm>
            <a:off x="8501063" y="6215063"/>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53</a:t>
            </a:r>
            <a:endParaRPr lang="en-US" b="1">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285750" y="428625"/>
            <a:ext cx="8643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sz="2000" b="1">
                <a:solidFill>
                  <a:schemeClr val="bg1"/>
                </a:solidFill>
                <a:latin typeface="Times New Roman" pitchFamily="18" charset="0"/>
                <a:cs typeface="Times New Roman" pitchFamily="18" charset="0"/>
              </a:rPr>
              <a:t>Esta roda é tipicamente coberta com detritos do fundo do mar como as outras rodas</a:t>
            </a:r>
            <a:r>
              <a:rPr lang="pt-PT" sz="2000">
                <a:latin typeface="Times New Roman" pitchFamily="18" charset="0"/>
                <a:cs typeface="Times New Roman" pitchFamily="18" charset="0"/>
              </a:rPr>
              <a:t>.</a:t>
            </a:r>
            <a:endParaRPr lang="en-US" sz="2000">
              <a:solidFill>
                <a:schemeClr val="bg1"/>
              </a:solidFill>
              <a:latin typeface="Times New Roman" pitchFamily="18" charset="0"/>
              <a:cs typeface="Times New Roman" pitchFamily="18" charset="0"/>
            </a:endParaRPr>
          </a:p>
        </p:txBody>
      </p:sp>
      <p:sp>
        <p:nvSpPr>
          <p:cNvPr id="56323" name="TextBox 3"/>
          <p:cNvSpPr txBox="1">
            <a:spLocks noChangeArrowheads="1"/>
          </p:cNvSpPr>
          <p:nvPr/>
        </p:nvSpPr>
        <p:spPr bwMode="auto">
          <a:xfrm>
            <a:off x="8429625"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31</a:t>
            </a:r>
            <a:endParaRPr lang="en-US" b="1">
              <a:solidFill>
                <a:schemeClr val="bg1"/>
              </a:solidFill>
            </a:endParaRPr>
          </a:p>
        </p:txBody>
      </p:sp>
      <p:pic>
        <p:nvPicPr>
          <p:cNvPr id="56324" name="Picture 6" descr="Rods-de-carruagem-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938"/>
            <a:ext cx="9358313"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4"/>
          <p:cNvSpPr txBox="1">
            <a:spLocks noChangeArrowheads="1"/>
          </p:cNvSpPr>
          <p:nvPr/>
        </p:nvSpPr>
        <p:spPr bwMode="auto">
          <a:xfrm>
            <a:off x="8429625" y="635793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54</a:t>
            </a:r>
          </a:p>
        </p:txBody>
      </p:sp>
      <p:sp>
        <p:nvSpPr>
          <p:cNvPr id="56326" name="Rectangle 5"/>
          <p:cNvSpPr>
            <a:spLocks noChangeArrowheads="1"/>
          </p:cNvSpPr>
          <p:nvPr/>
        </p:nvSpPr>
        <p:spPr bwMode="auto">
          <a:xfrm>
            <a:off x="1357313" y="-642938"/>
            <a:ext cx="67151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pt-BR" b="1">
              <a:solidFill>
                <a:schemeClr val="bg1"/>
              </a:solidFill>
              <a:latin typeface="Times New Roman" pitchFamily="18" charset="0"/>
              <a:cs typeface="Times New Roman" pitchFamily="18" charset="0"/>
            </a:endParaRPr>
          </a:p>
          <a:p>
            <a:endParaRPr lang="pt-BR" b="1">
              <a:solidFill>
                <a:schemeClr val="bg1"/>
              </a:solidFill>
              <a:latin typeface="Times New Roman" pitchFamily="18" charset="0"/>
              <a:cs typeface="Times New Roman" pitchFamily="18" charset="0"/>
            </a:endParaRPr>
          </a:p>
          <a:p>
            <a:endParaRPr lang="pt-BR" b="1">
              <a:solidFill>
                <a:schemeClr val="bg1"/>
              </a:solidFill>
              <a:latin typeface="Times New Roman" pitchFamily="18" charset="0"/>
              <a:cs typeface="Times New Roman" pitchFamily="18" charset="0"/>
            </a:endParaRPr>
          </a:p>
          <a:p>
            <a:endParaRPr lang="pt-BR" b="1">
              <a:solidFill>
                <a:schemeClr val="bg1"/>
              </a:solidFill>
              <a:latin typeface="Times New Roman" pitchFamily="18" charset="0"/>
              <a:cs typeface="Times New Roman" pitchFamily="18" charset="0"/>
            </a:endParaRPr>
          </a:p>
          <a:p>
            <a:r>
              <a:rPr lang="pt-BR" b="1">
                <a:solidFill>
                  <a:schemeClr val="bg1"/>
                </a:solidFill>
                <a:latin typeface="Times New Roman" pitchFamily="18" charset="0"/>
                <a:cs typeface="Times New Roman" pitchFamily="18" charset="0"/>
              </a:rPr>
              <a:t>Outro eixo que pertencia a uma roda de carruagem egípcia.</a:t>
            </a:r>
            <a:endParaRPr lang="en-US">
              <a:solidFill>
                <a:schemeClr val="bg1"/>
              </a:solidFill>
              <a:latin typeface="Times New Roman" pitchFamily="18" charset="0"/>
              <a:cs typeface="Times New Roman" pitchFamily="18" charset="0"/>
            </a:endParaRPr>
          </a:p>
          <a:p>
            <a:endParaRPr lang="en-US"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exsaudiwater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p:cNvSpPr txBox="1">
            <a:spLocks noChangeArrowheads="1"/>
          </p:cNvSpPr>
          <p:nvPr/>
        </p:nvSpPr>
        <p:spPr bwMode="auto">
          <a:xfrm>
            <a:off x="785813" y="571500"/>
            <a:ext cx="683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t>Esta roda foi encontrada no fundo do mar do lado da Arábia.</a:t>
            </a:r>
            <a:endParaRPr lang="en-US"/>
          </a:p>
          <a:p>
            <a:pPr eaLnBrk="1" hangingPunct="1"/>
            <a:endParaRPr lang="en-US"/>
          </a:p>
        </p:txBody>
      </p:sp>
      <p:sp>
        <p:nvSpPr>
          <p:cNvPr id="57348" name="TextBox 3"/>
          <p:cNvSpPr txBox="1">
            <a:spLocks noChangeArrowheads="1"/>
          </p:cNvSpPr>
          <p:nvPr/>
        </p:nvSpPr>
        <p:spPr bwMode="auto">
          <a:xfrm>
            <a:off x="0" y="5287963"/>
            <a:ext cx="110728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t>"E tirou-lhes as rodas dos seus carros, e dificultosamente</a:t>
            </a:r>
          </a:p>
          <a:p>
            <a:pPr eaLnBrk="1" hangingPunct="1"/>
            <a:r>
              <a:rPr lang="pt-BR" sz="2400" b="1"/>
              <a:t> os governavam. Então disseram os Egípcios: Fujamos da </a:t>
            </a:r>
          </a:p>
          <a:p>
            <a:pPr eaLnBrk="1" hangingPunct="1"/>
            <a:r>
              <a:rPr lang="pt-BR" sz="2400" b="1"/>
              <a:t> face de Israel,  porque o Senhor  por eles peleja contra </a:t>
            </a:r>
          </a:p>
          <a:p>
            <a:pPr eaLnBrk="1" hangingPunct="1"/>
            <a:r>
              <a:rPr lang="pt-BR" sz="2400" b="1"/>
              <a:t>os egípcios". </a:t>
            </a:r>
            <a:r>
              <a:rPr lang="en-US" sz="2400" b="1"/>
              <a:t>Êxodo 14:25     </a:t>
            </a:r>
            <a:endParaRPr lang="pt-BR" sz="2400" b="1"/>
          </a:p>
        </p:txBody>
      </p:sp>
      <p:sp>
        <p:nvSpPr>
          <p:cNvPr id="57349" name="TextBox 4"/>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55</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exsaudiwa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2"/>
          <p:cNvSpPr txBox="1">
            <a:spLocks noChangeArrowheads="1"/>
          </p:cNvSpPr>
          <p:nvPr/>
        </p:nvSpPr>
        <p:spPr bwMode="auto">
          <a:xfrm>
            <a:off x="0" y="5734050"/>
            <a:ext cx="82343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sz="2800" b="1"/>
          </a:p>
          <a:p>
            <a:pPr eaLnBrk="1" hangingPunct="1"/>
            <a:r>
              <a:rPr lang="pt-BR" sz="2800" b="1">
                <a:latin typeface="Times New Roman" pitchFamily="18" charset="0"/>
                <a:cs typeface="Times New Roman" pitchFamily="18" charset="0"/>
              </a:rPr>
              <a:t>Esta é uma outra roda encontrada no lado saudita.</a:t>
            </a:r>
            <a:endParaRPr lang="en-US" sz="2800">
              <a:latin typeface="Times New Roman" pitchFamily="18" charset="0"/>
              <a:cs typeface="Times New Roman" pitchFamily="18" charset="0"/>
            </a:endParaRPr>
          </a:p>
          <a:p>
            <a:pPr eaLnBrk="1" hangingPunct="1"/>
            <a:r>
              <a:rPr lang="pt-BR" sz="2800">
                <a:latin typeface="Times New Roman" pitchFamily="18" charset="0"/>
                <a:cs typeface="Times New Roman" pitchFamily="18" charset="0"/>
              </a:rPr>
              <a:t> </a:t>
            </a:r>
            <a:endParaRPr lang="en-US" sz="2800">
              <a:latin typeface="Times New Roman" pitchFamily="18" charset="0"/>
              <a:cs typeface="Times New Roman" pitchFamily="18" charset="0"/>
            </a:endParaRPr>
          </a:p>
          <a:p>
            <a:pPr eaLnBrk="1" hangingPunct="1"/>
            <a:r>
              <a:rPr lang="pt-PT" sz="2800" b="1">
                <a:solidFill>
                  <a:schemeClr val="bg1"/>
                </a:solidFill>
              </a:rPr>
              <a:t>.</a:t>
            </a:r>
          </a:p>
          <a:p>
            <a:pPr eaLnBrk="1" hangingPunct="1"/>
            <a:r>
              <a:rPr lang="pt-PT" sz="2800" b="1">
                <a:solidFill>
                  <a:schemeClr val="bg1"/>
                </a:solidFill>
              </a:rPr>
              <a:t>                                                                                 </a:t>
            </a:r>
            <a:endParaRPr lang="en-US" sz="2800" b="1">
              <a:solidFill>
                <a:schemeClr val="bg1"/>
              </a:solidFill>
            </a:endParaRPr>
          </a:p>
        </p:txBody>
      </p:sp>
      <p:sp>
        <p:nvSpPr>
          <p:cNvPr id="58372" name="TextBox 3"/>
          <p:cNvSpPr txBox="1">
            <a:spLocks noChangeArrowheads="1"/>
          </p:cNvSpPr>
          <p:nvPr/>
        </p:nvSpPr>
        <p:spPr bwMode="auto">
          <a:xfrm>
            <a:off x="8501063" y="6215063"/>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t>56</a:t>
            </a:r>
            <a:endParaRPr lang="en-US" sz="2000" b="1"/>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a-8-spoke-whe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3948112"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a-8-spoke-wheel-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142875"/>
            <a:ext cx="459898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3"/>
          <p:cNvSpPr>
            <a:spLocks noChangeArrowheads="1"/>
          </p:cNvSpPr>
          <p:nvPr/>
        </p:nvSpPr>
        <p:spPr bwMode="auto">
          <a:xfrm>
            <a:off x="0" y="3286125"/>
            <a:ext cx="9144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Algumas pessoas estão dizendo que as rodas da carruagem da época do êxodo não</a:t>
            </a:r>
            <a:endParaRPr lang="en-US">
              <a:latin typeface="Times New Roman" pitchFamily="18" charset="0"/>
              <a:cs typeface="Times New Roman" pitchFamily="18" charset="0"/>
            </a:endParaRPr>
          </a:p>
          <a:p>
            <a:r>
              <a:rPr lang="pt-BR">
                <a:latin typeface="Times New Roman" pitchFamily="18" charset="0"/>
                <a:cs typeface="Times New Roman" pitchFamily="18" charset="0"/>
              </a:rPr>
              <a:t>tinham  raios. Mas fiz uma pesquisa na web e descobri que as tinham sim. Estas são fotos copiadas da Internet. E como se pode ver, elas contam com raios.</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Depois que Ron Wyatt descobriu as rodas das carruagems nas águas da praia de Nuweiba, muitas escolas de mergulho foram construídas lá, e as pessoas de todos os cantos do mundo têm vindo ali para praticar mergulho.</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Quatro homens de um grupo de mergulhadores na praia de Nuweiba encontraram mais rodas de carros semelhantes aos que Ron encontrou. </a:t>
            </a:r>
            <a:r>
              <a:rPr lang="en-US">
                <a:latin typeface="Times New Roman" pitchFamily="18" charset="0"/>
                <a:cs typeface="Times New Roman" pitchFamily="18" charset="0"/>
              </a:rPr>
              <a:t>A lista é enorme, veja por si mesmo. </a:t>
            </a:r>
          </a:p>
          <a:p>
            <a:endParaRPr lang="pt-PT"/>
          </a:p>
          <a:p>
            <a:endParaRPr lang="pt-PT" sz="1200"/>
          </a:p>
          <a:p>
            <a:endParaRPr lang="pt-PT" sz="1200"/>
          </a:p>
          <a:p>
            <a:r>
              <a:rPr lang="pt-PT"/>
              <a:t>                                                                                                                                                                                             </a:t>
            </a:r>
            <a:endParaRPr lang="pt-BR"/>
          </a:p>
          <a:p>
            <a:endParaRPr lang="en-US"/>
          </a:p>
        </p:txBody>
      </p:sp>
      <p:sp>
        <p:nvSpPr>
          <p:cNvPr id="59397" name="TextBox 4"/>
          <p:cNvSpPr txBox="1">
            <a:spLocks noChangeArrowheads="1"/>
          </p:cNvSpPr>
          <p:nvPr/>
        </p:nvSpPr>
        <p:spPr bwMode="auto">
          <a:xfrm>
            <a:off x="8358188"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57</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nuweiba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14313"/>
            <a:ext cx="8255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ChangeArrowheads="1"/>
          </p:cNvSpPr>
          <p:nvPr/>
        </p:nvSpPr>
        <p:spPr bwMode="auto">
          <a:xfrm>
            <a:off x="500063" y="3500438"/>
            <a:ext cx="80724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                                     </a:t>
            </a:r>
            <a:r>
              <a:rPr lang="pt-BR" b="1">
                <a:latin typeface="Times New Roman" pitchFamily="18" charset="0"/>
                <a:cs typeface="Times New Roman" pitchFamily="18" charset="0"/>
              </a:rPr>
              <a:t>Propaganda de hotéis em Nuweiba</a:t>
            </a:r>
            <a:r>
              <a:rPr lang="pt-BR">
                <a:latin typeface="Times New Roman" pitchFamily="18" charset="0"/>
                <a:cs typeface="Times New Roman" pitchFamily="18" charset="0"/>
              </a:rPr>
              <a:t>:</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Flexibilidade é o nome do jogo aqui. Situado numa atmosfera pacífica  e intocada no Coral Hilton Resort, o Imperador Nuweiba é um ótimo lugar </a:t>
            </a:r>
          </a:p>
          <a:p>
            <a:r>
              <a:rPr lang="pt-BR">
                <a:latin typeface="Times New Roman" pitchFamily="18" charset="0"/>
                <a:cs typeface="Times New Roman" pitchFamily="18" charset="0"/>
              </a:rPr>
              <a:t>para as famílias, pois pode-se ter escolha para mergulhos de manhã ou à tarde </a:t>
            </a:r>
          </a:p>
          <a:p>
            <a:r>
              <a:rPr lang="pt-BR">
                <a:latin typeface="Times New Roman" pitchFamily="18" charset="0"/>
                <a:cs typeface="Times New Roman" pitchFamily="18" charset="0"/>
              </a:rPr>
              <a:t>em nossa casa recife, Abou Lou Lou. Esta casa recife tem reputação de ser uma </a:t>
            </a:r>
          </a:p>
          <a:p>
            <a:r>
              <a:rPr lang="pt-BR">
                <a:latin typeface="Times New Roman" pitchFamily="18" charset="0"/>
                <a:cs typeface="Times New Roman" pitchFamily="18" charset="0"/>
              </a:rPr>
              <a:t>das melhores no Mar Vermelho tornando esta uma ótima escolha para fotógrafos subaquáticos também. Nossa base para mergulho é ideal para mergulhadores e alunos com fascinante vida marinha em condições quase de uma piscina de natação. </a:t>
            </a:r>
            <a:r>
              <a:rPr lang="en-US">
                <a:latin typeface="Times New Roman" pitchFamily="18" charset="0"/>
                <a:cs typeface="Times New Roman" pitchFamily="18" charset="0"/>
              </a:rPr>
              <a:t>Há também um centro de instrução de mergulho.                                                </a:t>
            </a:r>
          </a:p>
          <a:p>
            <a:r>
              <a:rPr lang="en-US">
                <a:latin typeface="Times New Roman" pitchFamily="18" charset="0"/>
                <a:cs typeface="Times New Roman" pitchFamily="18" charset="0"/>
              </a:rPr>
              <a:t>                                                                                                       </a:t>
            </a:r>
            <a:r>
              <a:rPr lang="en-US"/>
              <a:t>                                  </a:t>
            </a:r>
          </a:p>
        </p:txBody>
      </p:sp>
      <p:sp>
        <p:nvSpPr>
          <p:cNvPr id="60420" name="TextBox 3"/>
          <p:cNvSpPr txBox="1">
            <a:spLocks noChangeArrowheads="1"/>
          </p:cNvSpPr>
          <p:nvPr/>
        </p:nvSpPr>
        <p:spPr bwMode="auto">
          <a:xfrm>
            <a:off x="8358188"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58</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a-4-spoke-whe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0"/>
            <a:ext cx="3929062"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descr="a-4-spoke-wheel-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0"/>
            <a:ext cx="40005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3"/>
          <p:cNvSpPr>
            <a:spLocks noChangeArrowheads="1"/>
          </p:cNvSpPr>
          <p:nvPr/>
        </p:nvSpPr>
        <p:spPr bwMode="auto">
          <a:xfrm>
            <a:off x="357188" y="2286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solidFill>
                  <a:schemeClr val="bg1"/>
                </a:solidFill>
                <a:latin typeface="Times New Roman" pitchFamily="18" charset="0"/>
                <a:cs typeface="Times New Roman" pitchFamily="18" charset="0"/>
              </a:rPr>
              <a:t>Esta roda foi achada por outro</a:t>
            </a:r>
          </a:p>
          <a:p>
            <a:r>
              <a:rPr lang="pt-BR" b="1">
                <a:solidFill>
                  <a:schemeClr val="bg1"/>
                </a:solidFill>
                <a:latin typeface="Times New Roman" pitchFamily="18" charset="0"/>
                <a:cs typeface="Times New Roman" pitchFamily="18" charset="0"/>
              </a:rPr>
              <a:t>mergulhador depois de Ron Wyatt</a:t>
            </a:r>
            <a:r>
              <a:rPr lang="pt-BR">
                <a:solidFill>
                  <a:schemeClr val="bg1"/>
                </a:solidFill>
              </a:rPr>
              <a:t>.</a:t>
            </a:r>
            <a:endParaRPr lang="en-US">
              <a:solidFill>
                <a:schemeClr val="bg1"/>
              </a:solidFill>
            </a:endParaRPr>
          </a:p>
        </p:txBody>
      </p:sp>
      <p:pic>
        <p:nvPicPr>
          <p:cNvPr id="61445" name="Picture 3" descr="a-6-spoke-wheel-1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143250"/>
            <a:ext cx="33575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4" descr="a-6-spoke-whe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3214688"/>
            <a:ext cx="450056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6"/>
          <p:cNvSpPr>
            <a:spLocks noChangeArrowheads="1"/>
          </p:cNvSpPr>
          <p:nvPr/>
        </p:nvSpPr>
        <p:spPr bwMode="auto">
          <a:xfrm>
            <a:off x="4357688" y="32861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solidFill>
                  <a:schemeClr val="bg1"/>
                </a:solidFill>
                <a:latin typeface="Times New Roman" pitchFamily="18" charset="0"/>
                <a:cs typeface="Times New Roman" pitchFamily="18" charset="0"/>
              </a:rPr>
              <a:t>Esta roda foi achada por outro</a:t>
            </a:r>
          </a:p>
          <a:p>
            <a:r>
              <a:rPr lang="pt-BR" b="1">
                <a:solidFill>
                  <a:schemeClr val="bg1"/>
                </a:solidFill>
                <a:latin typeface="Times New Roman" pitchFamily="18" charset="0"/>
                <a:cs typeface="Times New Roman" pitchFamily="18" charset="0"/>
              </a:rPr>
              <a:t>mergulhador depois de Ron Wyatt</a:t>
            </a:r>
            <a:r>
              <a:rPr lang="pt-BR">
                <a:solidFill>
                  <a:schemeClr val="bg1"/>
                </a:solidFill>
                <a:latin typeface="Times New Roman" pitchFamily="18" charset="0"/>
                <a:cs typeface="Times New Roman" pitchFamily="18" charset="0"/>
              </a:rPr>
              <a:t>.</a:t>
            </a:r>
            <a:endParaRPr lang="en-US">
              <a:solidFill>
                <a:schemeClr val="bg1"/>
              </a:solidFill>
              <a:latin typeface="Times New Roman" pitchFamily="18" charset="0"/>
              <a:cs typeface="Times New Roman" pitchFamily="18" charset="0"/>
            </a:endParaRPr>
          </a:p>
        </p:txBody>
      </p:sp>
      <p:sp>
        <p:nvSpPr>
          <p:cNvPr id="61448" name="Rectangle 7"/>
          <p:cNvSpPr>
            <a:spLocks noChangeArrowheads="1"/>
          </p:cNvSpPr>
          <p:nvPr/>
        </p:nvSpPr>
        <p:spPr bwMode="auto">
          <a:xfrm>
            <a:off x="642938" y="6211888"/>
            <a:ext cx="978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Algumas rodas dos carros egípcios do tempo do êxodo, com desenhos semelhantes.   59 </a:t>
            </a:r>
            <a:endParaRPr lang="en-US">
              <a:latin typeface="Times New Roman" pitchFamily="18" charset="0"/>
              <a:cs typeface="Times New Roman" pitchFamily="18" charset="0"/>
            </a:endParaRPr>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Exodus_Map_Sinai_Etham_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ChangeArrowheads="1"/>
          </p:cNvSpPr>
          <p:nvPr/>
        </p:nvSpPr>
        <p:spPr bwMode="auto">
          <a:xfrm>
            <a:off x="1000125" y="6211888"/>
            <a:ext cx="8143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Observe no mapa a rota assinalada por verde que eles seguiram </a:t>
            </a:r>
            <a:endParaRPr lang="en-US"/>
          </a:p>
          <a:p>
            <a:r>
              <a:rPr lang="pt-BR"/>
              <a:t>.</a:t>
            </a:r>
          </a:p>
        </p:txBody>
      </p:sp>
      <p:sp>
        <p:nvSpPr>
          <p:cNvPr id="7172" name="TextBox 3"/>
          <p:cNvSpPr txBox="1">
            <a:spLocks noChangeArrowheads="1"/>
          </p:cNvSpPr>
          <p:nvPr/>
        </p:nvSpPr>
        <p:spPr bwMode="auto">
          <a:xfrm>
            <a:off x="8643938" y="621506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1MTSINAcar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ChangeArrowheads="1"/>
          </p:cNvSpPr>
          <p:nvPr/>
        </p:nvSpPr>
        <p:spPr bwMode="auto">
          <a:xfrm>
            <a:off x="285750" y="5786438"/>
            <a:ext cx="8286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a:t>
            </a:r>
          </a:p>
          <a:p>
            <a:r>
              <a:rPr lang="en-US"/>
              <a:t>Foto de um carro da era egípcia. Foi da 18ª dinastia dos faraós e tem uma notável semelhança com as rodas encontradas no Mar Vernelho</a:t>
            </a:r>
          </a:p>
        </p:txBody>
      </p:sp>
      <p:sp>
        <p:nvSpPr>
          <p:cNvPr id="62468" name="TextBox 3"/>
          <p:cNvSpPr txBox="1">
            <a:spLocks noChangeArrowheads="1"/>
          </p:cNvSpPr>
          <p:nvPr/>
        </p:nvSpPr>
        <p:spPr bwMode="auto">
          <a:xfrm>
            <a:off x="8501063" y="6215063"/>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b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2"/>
          <p:cNvSpPr txBox="1">
            <a:spLocks noChangeArrowheads="1"/>
          </p:cNvSpPr>
          <p:nvPr/>
        </p:nvSpPr>
        <p:spPr bwMode="auto">
          <a:xfrm>
            <a:off x="428625" y="6257925"/>
            <a:ext cx="842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a:latin typeface="Times New Roman" pitchFamily="18" charset="0"/>
                <a:cs typeface="Times New Roman" pitchFamily="18" charset="0"/>
              </a:rPr>
              <a:t>Também foram encontrados alguns ossos humanos e de cavalos </a:t>
            </a:r>
          </a:p>
          <a:p>
            <a:pPr eaLnBrk="1" hangingPunct="1"/>
            <a:r>
              <a:rPr lang="pt-BR" sz="2400"/>
              <a:t>                                                                                                 </a:t>
            </a:r>
            <a:endParaRPr lang="en-US" sz="2400"/>
          </a:p>
          <a:p>
            <a:pPr eaLnBrk="1" hangingPunct="1"/>
            <a:endParaRPr lang="en-US" sz="2400"/>
          </a:p>
        </p:txBody>
      </p:sp>
      <p:sp>
        <p:nvSpPr>
          <p:cNvPr id="63492" name="TextBox 3"/>
          <p:cNvSpPr txBox="1">
            <a:spLocks noChangeArrowheads="1"/>
          </p:cNvSpPr>
          <p:nvPr/>
        </p:nvSpPr>
        <p:spPr bwMode="auto">
          <a:xfrm>
            <a:off x="8501063" y="62865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61</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Horse-hoof-reds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700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1928813" y="6143625"/>
            <a:ext cx="7429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latin typeface="Times New Roman" pitchFamily="18" charset="0"/>
                <a:cs typeface="Times New Roman" pitchFamily="18" charset="0"/>
              </a:rPr>
              <a:t>Um casco de cavalo encontrados no mar</a:t>
            </a:r>
            <a:r>
              <a:rPr lang="pt-BR" sz="2400" b="1"/>
              <a:t>               62</a:t>
            </a:r>
            <a:endParaRPr lang="en-US" sz="2400"/>
          </a:p>
          <a:p>
            <a:pPr eaLnBrk="1" hangingPunct="1"/>
            <a:r>
              <a:rPr lang="pt-BR" sz="2400"/>
              <a:t> </a:t>
            </a:r>
            <a:endParaRPr lang="en-US" sz="2400"/>
          </a:p>
          <a:p>
            <a:pPr eaLnBrk="1" hangingPunct="1"/>
            <a:r>
              <a:rPr lang="pt-BR" sz="2400" b="1"/>
              <a:t>          </a:t>
            </a:r>
            <a:endParaRPr lang="en-US" sz="2400"/>
          </a:p>
          <a:p>
            <a:pPr eaLnBrk="1" hangingPunct="1"/>
            <a:r>
              <a:rPr lang="pt-BR" sz="2400"/>
              <a:t> </a:t>
            </a:r>
            <a:endParaRPr lang="en-US" sz="2400"/>
          </a:p>
          <a:p>
            <a:pPr eaLnBrk="1" hangingPunct="1"/>
            <a:endParaRPr lang="en-US" sz="2400" b="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PRE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2"/>
          <p:cNvSpPr txBox="1">
            <a:spLocks noChangeArrowheads="1"/>
          </p:cNvSpPr>
          <p:nvPr/>
        </p:nvSpPr>
        <p:spPr bwMode="auto">
          <a:xfrm>
            <a:off x="974725" y="0"/>
            <a:ext cx="6650038" cy="71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pt-BR" sz="6000" b="1">
              <a:solidFill>
                <a:srgbClr val="FFFF00"/>
              </a:solidFill>
              <a:latin typeface="Algerian" pitchFamily="82" charset="0"/>
            </a:endParaRPr>
          </a:p>
          <a:p>
            <a:pPr algn="ctr" eaLnBrk="1" hangingPunct="1"/>
            <a:r>
              <a:rPr lang="pt-BR" sz="5400" b="1">
                <a:solidFill>
                  <a:srgbClr val="FFFF00"/>
                </a:solidFill>
                <a:latin typeface="Times New Roman" pitchFamily="18" charset="0"/>
                <a:cs typeface="Times New Roman" pitchFamily="18" charset="0"/>
              </a:rPr>
              <a:t>A DESCOBERTA DA</a:t>
            </a:r>
            <a:br>
              <a:rPr lang="pt-BR" sz="5400" b="1">
                <a:solidFill>
                  <a:srgbClr val="FFFF00"/>
                </a:solidFill>
                <a:latin typeface="Times New Roman" pitchFamily="18" charset="0"/>
                <a:cs typeface="Times New Roman" pitchFamily="18" charset="0"/>
              </a:rPr>
            </a:br>
            <a:r>
              <a:rPr lang="pt-BR" sz="5400" b="1">
                <a:solidFill>
                  <a:srgbClr val="FFFF00"/>
                </a:solidFill>
                <a:latin typeface="Times New Roman" pitchFamily="18" charset="0"/>
                <a:cs typeface="Times New Roman" pitchFamily="18" charset="0"/>
              </a:rPr>
              <a:t>Arca de Noé</a:t>
            </a:r>
            <a:r>
              <a:rPr lang="pt-BR" sz="5400" b="1">
                <a:solidFill>
                  <a:srgbClr val="FFFF00"/>
                </a:solidFill>
              </a:rPr>
              <a:t/>
            </a:r>
            <a:br>
              <a:rPr lang="pt-BR" sz="5400" b="1">
                <a:solidFill>
                  <a:srgbClr val="FFFF00"/>
                </a:solidFill>
              </a:rPr>
            </a:br>
            <a:r>
              <a:rPr lang="pt-BR" sz="5400" b="1">
                <a:solidFill>
                  <a:srgbClr val="FFFF00"/>
                </a:solidFill>
              </a:rPr>
              <a:t>  </a:t>
            </a:r>
            <a:r>
              <a:rPr lang="pt-BR" sz="4800" b="1">
                <a:solidFill>
                  <a:srgbClr val="FFFF00"/>
                </a:solidFill>
                <a:latin typeface="Times New Roman" pitchFamily="18" charset="0"/>
                <a:cs typeface="Times New Roman" pitchFamily="18" charset="0"/>
              </a:rPr>
              <a:t>Ron Wyatt</a:t>
            </a:r>
            <a:br>
              <a:rPr lang="pt-BR" sz="4800" b="1">
                <a:solidFill>
                  <a:srgbClr val="FFFF00"/>
                </a:solidFill>
                <a:latin typeface="Times New Roman" pitchFamily="18" charset="0"/>
                <a:cs typeface="Times New Roman" pitchFamily="18" charset="0"/>
              </a:rPr>
            </a:br>
            <a:r>
              <a:rPr lang="pt-BR" sz="4800" b="1">
                <a:solidFill>
                  <a:srgbClr val="FFFF00"/>
                </a:solidFill>
                <a:latin typeface="Times New Roman" pitchFamily="18" charset="0"/>
                <a:cs typeface="Times New Roman" pitchFamily="18" charset="0"/>
              </a:rPr>
              <a:t>começou a examinar</a:t>
            </a:r>
            <a:br>
              <a:rPr lang="pt-BR" sz="4800" b="1">
                <a:solidFill>
                  <a:srgbClr val="FFFF00"/>
                </a:solidFill>
                <a:latin typeface="Times New Roman" pitchFamily="18" charset="0"/>
                <a:cs typeface="Times New Roman" pitchFamily="18" charset="0"/>
              </a:rPr>
            </a:br>
            <a:r>
              <a:rPr lang="pt-BR" sz="4800" b="1">
                <a:solidFill>
                  <a:srgbClr val="FFFF00"/>
                </a:solidFill>
                <a:latin typeface="Times New Roman" pitchFamily="18" charset="0"/>
                <a:cs typeface="Times New Roman" pitchFamily="18" charset="0"/>
              </a:rPr>
              <a:t>  a formação do barco </a:t>
            </a:r>
            <a:endParaRPr lang="en-US" sz="4800">
              <a:solidFill>
                <a:srgbClr val="FFFF00"/>
              </a:solidFill>
              <a:latin typeface="Times New Roman" pitchFamily="18" charset="0"/>
              <a:cs typeface="Times New Roman" pitchFamily="18" charset="0"/>
            </a:endParaRPr>
          </a:p>
          <a:p>
            <a:pPr algn="ctr" eaLnBrk="1" hangingPunct="1"/>
            <a:r>
              <a:rPr lang="en-US" sz="4800" b="1">
                <a:solidFill>
                  <a:srgbClr val="FFFF00"/>
                </a:solidFill>
                <a:latin typeface="Times New Roman" pitchFamily="18" charset="0"/>
                <a:cs typeface="Times New Roman" pitchFamily="18" charset="0"/>
              </a:rPr>
              <a:t>em 1978 </a:t>
            </a:r>
            <a:endParaRPr lang="en-US" sz="4800">
              <a:solidFill>
                <a:srgbClr val="FFFF00"/>
              </a:solidFill>
              <a:latin typeface="Times New Roman" pitchFamily="18" charset="0"/>
              <a:cs typeface="Times New Roman" pitchFamily="18" charset="0"/>
            </a:endParaRPr>
          </a:p>
          <a:p>
            <a:pPr algn="ctr" eaLnBrk="1" hangingPunct="1"/>
            <a:r>
              <a:rPr lang="en-US" sz="5400" b="1"/>
              <a:t>39</a:t>
            </a:r>
            <a:endParaRPr lang="en-US" sz="5400"/>
          </a:p>
          <a:p>
            <a:pPr algn="ctr" eaLnBrk="1" hangingPunct="1"/>
            <a:endParaRPr lang="en-US" sz="4000"/>
          </a:p>
        </p:txBody>
      </p:sp>
      <p:sp>
        <p:nvSpPr>
          <p:cNvPr id="65540" name="TextBox 3"/>
          <p:cNvSpPr txBox="1">
            <a:spLocks noChangeArrowheads="1"/>
          </p:cNvSpPr>
          <p:nvPr/>
        </p:nvSpPr>
        <p:spPr bwMode="auto">
          <a:xfrm>
            <a:off x="8143875"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63</a:t>
            </a:r>
            <a:endParaRPr lang="en-US" b="1">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Arca-de-Noé-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0"/>
            <a:ext cx="8201025"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2"/>
          <p:cNvSpPr txBox="1">
            <a:spLocks noChangeArrowheads="1"/>
          </p:cNvSpPr>
          <p:nvPr/>
        </p:nvSpPr>
        <p:spPr bwMode="auto">
          <a:xfrm>
            <a:off x="642938" y="4714875"/>
            <a:ext cx="81407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latin typeface="Times New Roman" pitchFamily="18" charset="0"/>
                <a:cs typeface="Times New Roman" pitchFamily="18" charset="0"/>
              </a:rPr>
              <a:t>Esta foto foi tirada por um fotógrafo Turco em 1960.   Eles pensaram que era</a:t>
            </a:r>
            <a:endParaRPr lang="en-US" b="1">
              <a:solidFill>
                <a:schemeClr val="bg1"/>
              </a:solidFill>
              <a:latin typeface="Times New Roman" pitchFamily="18" charset="0"/>
              <a:cs typeface="Times New Roman" pitchFamily="18" charset="0"/>
            </a:endParaRPr>
          </a:p>
          <a:p>
            <a:pPr eaLnBrk="1" hangingPunct="1"/>
            <a:r>
              <a:rPr lang="pt-BR" b="1">
                <a:solidFill>
                  <a:schemeClr val="bg1"/>
                </a:solidFill>
                <a:latin typeface="Times New Roman" pitchFamily="18" charset="0"/>
                <a:cs typeface="Times New Roman" pitchFamily="18" charset="0"/>
              </a:rPr>
              <a:t>apenas um detalhe da natureza e o assunto foi esquecido. Exceto por Ron Wyatt, </a:t>
            </a:r>
          </a:p>
          <a:p>
            <a:pPr eaLnBrk="1" hangingPunct="1"/>
            <a:r>
              <a:rPr lang="pt-BR" b="1">
                <a:solidFill>
                  <a:schemeClr val="bg1"/>
                </a:solidFill>
                <a:latin typeface="Times New Roman" pitchFamily="18" charset="0"/>
                <a:cs typeface="Times New Roman" pitchFamily="18" charset="0"/>
              </a:rPr>
              <a:t>que manteve esta foto em mente, acreditando que esta era a arca de Noé</a:t>
            </a:r>
            <a:r>
              <a:rPr lang="pt-BR" b="1">
                <a:solidFill>
                  <a:schemeClr val="bg1"/>
                </a:solidFill>
              </a:rPr>
              <a:t>.       </a:t>
            </a:r>
            <a:endParaRPr lang="en-US" b="1">
              <a:solidFill>
                <a:schemeClr val="bg1"/>
              </a:solidFill>
            </a:endParaRPr>
          </a:p>
          <a:p>
            <a:pPr eaLnBrk="1" hangingPunct="1"/>
            <a:endParaRPr lang="en-US"/>
          </a:p>
          <a:p>
            <a:pPr eaLnBrk="1" hangingPunct="1"/>
            <a:r>
              <a:rPr lang="pt-BR" b="1"/>
              <a:t> </a:t>
            </a:r>
            <a:endParaRPr lang="en-US" b="1"/>
          </a:p>
        </p:txBody>
      </p:sp>
      <p:sp>
        <p:nvSpPr>
          <p:cNvPr id="66564" name="Rectangle 3"/>
          <p:cNvSpPr>
            <a:spLocks noChangeArrowheads="1"/>
          </p:cNvSpPr>
          <p:nvPr/>
        </p:nvSpPr>
        <p:spPr bwMode="auto">
          <a:xfrm>
            <a:off x="428625" y="5857875"/>
            <a:ext cx="8501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latin typeface="Times New Roman" pitchFamily="18" charset="0"/>
                <a:cs typeface="Times New Roman" pitchFamily="18" charset="0"/>
              </a:rPr>
              <a:t>O governo turco definiu a área como Parque Nacional da Arca de Noé e como</a:t>
            </a:r>
          </a:p>
          <a:p>
            <a:r>
              <a:rPr lang="pt-BR" b="1">
                <a:latin typeface="Times New Roman" pitchFamily="18" charset="0"/>
                <a:cs typeface="Times New Roman" pitchFamily="18" charset="0"/>
              </a:rPr>
              <a:t> um tesouro nacional. O anúncio oficial da sua descoberta  apareceu no maior</a:t>
            </a:r>
          </a:p>
          <a:p>
            <a:r>
              <a:rPr lang="pt-BR" b="1">
                <a:latin typeface="Times New Roman" pitchFamily="18" charset="0"/>
                <a:cs typeface="Times New Roman" pitchFamily="18" charset="0"/>
              </a:rPr>
              <a:t> jornal turco em 1987. </a:t>
            </a:r>
            <a:endParaRPr lang="en-US" b="1"/>
          </a:p>
          <a:p>
            <a:endParaRPr lang="en-US" b="1">
              <a:solidFill>
                <a:srgbClr val="FFFF00"/>
              </a:solidFill>
            </a:endParaRPr>
          </a:p>
        </p:txBody>
      </p:sp>
      <p:sp>
        <p:nvSpPr>
          <p:cNvPr id="66565" name="TextBox 4"/>
          <p:cNvSpPr txBox="1">
            <a:spLocks noChangeArrowheads="1"/>
          </p:cNvSpPr>
          <p:nvPr/>
        </p:nvSpPr>
        <p:spPr bwMode="auto">
          <a:xfrm>
            <a:off x="8429625"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Ostracon-man-draw4-lines-DSCN309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0"/>
            <a:ext cx="82137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ChangeArrowheads="1"/>
          </p:cNvSpPr>
          <p:nvPr/>
        </p:nvSpPr>
        <p:spPr bwMode="auto">
          <a:xfrm>
            <a:off x="928688" y="6000750"/>
            <a:ext cx="9358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Ostracon, ou talha em cacos de cerâmica, retrata homem enviando aves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para fora, talvez Noé. Encontrado por um arqueólogo a 20 metros da arca. </a:t>
            </a:r>
            <a:endParaRPr lang="en-US">
              <a:latin typeface="Times New Roman" pitchFamily="18" charset="0"/>
              <a:cs typeface="Times New Roman" pitchFamily="18" charset="0"/>
            </a:endParaRPr>
          </a:p>
          <a:p>
            <a:r>
              <a:rPr lang="pt-BR">
                <a:latin typeface="Times New Roman" pitchFamily="18" charset="0"/>
                <a:cs typeface="Times New Roman" pitchFamily="18" charset="0"/>
              </a:rPr>
              <a:t>     </a:t>
            </a:r>
          </a:p>
          <a:p>
            <a:r>
              <a:rPr lang="pt-BR"/>
              <a:t/>
            </a:r>
            <a:br>
              <a:rPr lang="pt-BR"/>
            </a:br>
            <a:endParaRPr lang="pt-BR"/>
          </a:p>
          <a:p>
            <a:r>
              <a:rPr lang="pt-BR"/>
              <a:t/>
            </a:r>
            <a:br>
              <a:rPr lang="pt-BR"/>
            </a:br>
            <a:endParaRPr lang="pt-BR"/>
          </a:p>
          <a:p>
            <a:endParaRPr lang="en-US"/>
          </a:p>
        </p:txBody>
      </p:sp>
      <p:sp>
        <p:nvSpPr>
          <p:cNvPr id="67588" name="TextBox 3"/>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65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642938" y="5934075"/>
            <a:ext cx="8786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latin typeface="Times New Roman" pitchFamily="18" charset="0"/>
                <a:cs typeface="Times New Roman" pitchFamily="18" charset="0"/>
              </a:rPr>
              <a:t>Ostracon ou talha em cacos de cerâmica, retrata homem construindo alguma coisa,  talvez Noé. </a:t>
            </a:r>
            <a:r>
              <a:rPr lang="en-US">
                <a:latin typeface="Times New Roman" pitchFamily="18" charset="0"/>
                <a:cs typeface="Times New Roman" pitchFamily="18" charset="0"/>
              </a:rPr>
              <a:t>Encontrado por um arqueólogo a 20 metros da arca.                      66</a:t>
            </a:r>
          </a:p>
          <a:p>
            <a:endParaRPr lang="en-US"/>
          </a:p>
        </p:txBody>
      </p:sp>
      <p:pic>
        <p:nvPicPr>
          <p:cNvPr id="68611" name="Picture 2" descr="noah-hammer-blueDSCN3160%20PRI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14313"/>
            <a:ext cx="750093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arkold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785813"/>
            <a:ext cx="4471987"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ChangeArrowheads="1"/>
          </p:cNvSpPr>
          <p:nvPr/>
        </p:nvSpPr>
        <p:spPr bwMode="auto">
          <a:xfrm>
            <a:off x="4929188" y="285750"/>
            <a:ext cx="37861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Bernard MT Condensed" pitchFamily="18" charset="0"/>
              </a:rPr>
              <a:t>Arca Escavada por Deus </a:t>
            </a:r>
          </a:p>
          <a:p>
            <a:endParaRPr lang="en-US" sz="2400">
              <a:solidFill>
                <a:srgbClr val="FF0000"/>
              </a:solidFill>
            </a:endParaRPr>
          </a:p>
        </p:txBody>
      </p:sp>
      <p:sp>
        <p:nvSpPr>
          <p:cNvPr id="69636" name="Rectangle 3"/>
          <p:cNvSpPr>
            <a:spLocks noChangeArrowheads="1"/>
          </p:cNvSpPr>
          <p:nvPr/>
        </p:nvSpPr>
        <p:spPr bwMode="auto">
          <a:xfrm>
            <a:off x="285750" y="285750"/>
            <a:ext cx="5643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latin typeface="Times New Roman" pitchFamily="18" charset="0"/>
                <a:cs typeface="Times New Roman" pitchFamily="18" charset="0"/>
              </a:rPr>
              <a:t>Foto tirada antes do terremoto</a:t>
            </a:r>
            <a:r>
              <a:rPr lang="en-US" sz="2400"/>
              <a:t> </a:t>
            </a:r>
          </a:p>
          <a:p>
            <a:endParaRPr lang="en-US" sz="2400">
              <a:solidFill>
                <a:srgbClr val="FF0000"/>
              </a:solidFill>
            </a:endParaRPr>
          </a:p>
        </p:txBody>
      </p:sp>
      <p:sp>
        <p:nvSpPr>
          <p:cNvPr id="69637" name="Rectangle 4"/>
          <p:cNvSpPr>
            <a:spLocks noChangeArrowheads="1"/>
          </p:cNvSpPr>
          <p:nvPr/>
        </p:nvSpPr>
        <p:spPr bwMode="auto">
          <a:xfrm>
            <a:off x="4714875" y="1071563"/>
            <a:ext cx="457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latin typeface="Times New Roman" pitchFamily="18" charset="0"/>
                <a:cs typeface="Times New Roman" pitchFamily="18" charset="0"/>
              </a:rPr>
              <a:t>Esta foto mostra a arca profundamente enraizada dentro do  terreno.</a:t>
            </a:r>
          </a:p>
          <a:p>
            <a:r>
              <a:rPr lang="pt-BR" sz="2000">
                <a:latin typeface="Times New Roman" pitchFamily="18" charset="0"/>
                <a:cs typeface="Times New Roman" pitchFamily="18" charset="0"/>
              </a:rPr>
              <a:t/>
            </a:r>
            <a:br>
              <a:rPr lang="pt-BR" sz="2000">
                <a:latin typeface="Times New Roman" pitchFamily="18" charset="0"/>
                <a:cs typeface="Times New Roman" pitchFamily="18" charset="0"/>
              </a:rPr>
            </a:br>
            <a:r>
              <a:rPr lang="pt-BR" sz="2000">
                <a:latin typeface="Times New Roman" pitchFamily="18" charset="0"/>
                <a:cs typeface="Times New Roman" pitchFamily="18" charset="0"/>
              </a:rPr>
              <a:t>Em 1978, quando o Sr. Wyatt</a:t>
            </a:r>
          </a:p>
          <a:p>
            <a:r>
              <a:rPr lang="pt-BR" sz="2000">
                <a:latin typeface="Times New Roman" pitchFamily="18" charset="0"/>
                <a:cs typeface="Times New Roman" pitchFamily="18" charset="0"/>
              </a:rPr>
              <a:t>voltou para Nashville, ele orou para que Deus enviasse um terremoto </a:t>
            </a:r>
          </a:p>
          <a:p>
            <a:r>
              <a:rPr lang="pt-BR" sz="2000">
                <a:latin typeface="Times New Roman" pitchFamily="18" charset="0"/>
                <a:cs typeface="Times New Roman" pitchFamily="18" charset="0"/>
              </a:rPr>
              <a:t>para "escavar“ o terreno.</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
            </a:r>
            <a:br>
              <a:rPr lang="pt-BR" sz="2000">
                <a:latin typeface="Times New Roman" pitchFamily="18" charset="0"/>
                <a:cs typeface="Times New Roman" pitchFamily="18" charset="0"/>
              </a:rPr>
            </a:br>
            <a:r>
              <a:rPr lang="pt-BR" sz="2000">
                <a:latin typeface="Times New Roman" pitchFamily="18" charset="0"/>
                <a:cs typeface="Times New Roman" pitchFamily="18" charset="0"/>
              </a:rPr>
              <a:t>Ao chegar em Nashville, manchetes da imprensa diziam: "Terremoto na Turquia oriental."</a:t>
            </a:r>
            <a:endParaRPr lang="en-US" sz="2000">
              <a:latin typeface="Times New Roman" pitchFamily="18" charset="0"/>
              <a:cs typeface="Times New Roman" pitchFamily="18" charset="0"/>
            </a:endParaRPr>
          </a:p>
          <a:p>
            <a:r>
              <a:rPr lang="pt-BR" sz="2000">
                <a:latin typeface="Times New Roman" pitchFamily="18" charset="0"/>
                <a:cs typeface="Times New Roman" pitchFamily="18" charset="0"/>
              </a:rPr>
              <a:t/>
            </a:r>
            <a:br>
              <a:rPr lang="pt-BR" sz="2000">
                <a:latin typeface="Times New Roman" pitchFamily="18" charset="0"/>
                <a:cs typeface="Times New Roman" pitchFamily="18" charset="0"/>
              </a:rPr>
            </a:br>
            <a:r>
              <a:rPr lang="pt-BR" sz="2000">
                <a:latin typeface="Times New Roman" pitchFamily="18" charset="0"/>
                <a:cs typeface="Times New Roman" pitchFamily="18" charset="0"/>
              </a:rPr>
              <a:t>A terra caiu dos lados da arca, definindo a formação de modo mais claro e tornando-a mais acessível </a:t>
            </a:r>
          </a:p>
          <a:p>
            <a:r>
              <a:rPr lang="pt-BR" sz="2000">
                <a:latin typeface="Times New Roman" pitchFamily="18" charset="0"/>
                <a:cs typeface="Times New Roman" pitchFamily="18" charset="0"/>
              </a:rPr>
              <a:t>para as pesquisas.</a:t>
            </a:r>
            <a:endParaRPr lang="en-US" sz="2000">
              <a:latin typeface="Times New Roman" pitchFamily="18" charset="0"/>
              <a:cs typeface="Times New Roman" pitchFamily="18" charset="0"/>
            </a:endParaRPr>
          </a:p>
          <a:p>
            <a:r>
              <a:rPr lang="pt-BR" sz="2000"/>
              <a:t>                                                     67</a:t>
            </a:r>
            <a:endParaRPr lang="en-US" sz="2000"/>
          </a:p>
          <a:p>
            <a:endParaRPr lang="pt-BR" sz="2000"/>
          </a:p>
          <a:p>
            <a:r>
              <a:rPr lang="pt-BR" sz="2000"/>
              <a:t>                                                </a:t>
            </a:r>
          </a:p>
          <a:p>
            <a:endParaRPr lang="en-US" sz="2000" b="1">
              <a:solidFill>
                <a:srgbClr val="7030A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rk-End-wide-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ChangeArrowheads="1"/>
          </p:cNvSpPr>
          <p:nvPr/>
        </p:nvSpPr>
        <p:spPr bwMode="auto">
          <a:xfrm>
            <a:off x="785813" y="6149975"/>
            <a:ext cx="9929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b="1">
                <a:latin typeface="Times New Roman" pitchFamily="18" charset="0"/>
                <a:cs typeface="Times New Roman" pitchFamily="18" charset="0"/>
              </a:rPr>
              <a:t>Acima: Podemos ver como a terra caiu em torno dos lados da arca       68 </a:t>
            </a:r>
            <a:endParaRPr lang="en-US" sz="2000">
              <a:latin typeface="Times New Roman" pitchFamily="18" charset="0"/>
              <a:cs typeface="Times New Roman" pitchFamily="18" charset="0"/>
            </a:endParaRPr>
          </a:p>
          <a:p>
            <a:endParaRPr lang="en-US" sz="2000" b="1"/>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vertrib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4313"/>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Box 2"/>
          <p:cNvSpPr txBox="1">
            <a:spLocks noChangeArrowheads="1"/>
          </p:cNvSpPr>
          <p:nvPr/>
        </p:nvSpPr>
        <p:spPr bwMode="auto">
          <a:xfrm>
            <a:off x="500063" y="5715000"/>
            <a:ext cx="825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b="1">
                <a:solidFill>
                  <a:schemeClr val="bg1"/>
                </a:solidFill>
              </a:rPr>
              <a:t>                                                                                               </a:t>
            </a:r>
          </a:p>
          <a:p>
            <a:pPr eaLnBrk="1" hangingPunct="1"/>
            <a:r>
              <a:rPr lang="pt-BR" sz="2400" b="1">
                <a:solidFill>
                  <a:schemeClr val="bg1"/>
                </a:solidFill>
                <a:latin typeface="Times New Roman" pitchFamily="18" charset="0"/>
                <a:cs typeface="Times New Roman" pitchFamily="18" charset="0"/>
              </a:rPr>
              <a:t>Vigas verticais de madeira petrificada dos lados da Arca. </a:t>
            </a:r>
            <a:endParaRPr lang="en-US" sz="2400" b="1">
              <a:solidFill>
                <a:schemeClr val="bg1"/>
              </a:solidFill>
              <a:latin typeface="Times New Roman" pitchFamily="18" charset="0"/>
              <a:cs typeface="Times New Roman" pitchFamily="18" charset="0"/>
            </a:endParaRPr>
          </a:p>
          <a:p>
            <a:pPr eaLnBrk="1" hangingPunct="1"/>
            <a:r>
              <a:rPr lang="es-ES" sz="2400" b="1">
                <a:solidFill>
                  <a:schemeClr val="bg1"/>
                </a:solidFill>
                <a:latin typeface="Times New Roman" pitchFamily="18" charset="0"/>
                <a:cs typeface="Times New Roman" pitchFamily="18" charset="0"/>
              </a:rPr>
              <a:t>. </a:t>
            </a:r>
            <a:r>
              <a:rPr lang="es-ES" sz="2400"/>
              <a:t/>
            </a:r>
            <a:br>
              <a:rPr lang="es-ES" sz="2400"/>
            </a:br>
            <a:endParaRPr lang="en-US" sz="2400">
              <a:solidFill>
                <a:schemeClr val="bg1"/>
              </a:solidFill>
            </a:endParaRPr>
          </a:p>
        </p:txBody>
      </p:sp>
      <p:sp>
        <p:nvSpPr>
          <p:cNvPr id="71684" name="TextBox 3"/>
          <p:cNvSpPr txBox="1">
            <a:spLocks noChangeArrowheads="1"/>
          </p:cNvSpPr>
          <p:nvPr/>
        </p:nvSpPr>
        <p:spPr bwMode="auto">
          <a:xfrm>
            <a:off x="8429625"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69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1REDSEA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6786563" y="214313"/>
            <a:ext cx="23574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b="1">
                <a:solidFill>
                  <a:schemeClr val="bg1"/>
                </a:solidFill>
              </a:rPr>
              <a:t>Então falou o SENHOR a Moisés, dizendo: </a:t>
            </a:r>
          </a:p>
          <a:p>
            <a:r>
              <a:rPr lang="pt-BR" sz="1400" b="1">
                <a:solidFill>
                  <a:schemeClr val="bg1"/>
                </a:solidFill>
              </a:rPr>
              <a:t>“Fala aos filhos de Israel que voltem, e que se acampem diante de Pi-Hairote, entre Migdol e o mar, diante de Baal-Zefom; em frente dele assentareis o campo junto ao mar. </a:t>
            </a:r>
          </a:p>
          <a:p>
            <a:r>
              <a:rPr lang="pt-BR" sz="1400" b="1">
                <a:solidFill>
                  <a:schemeClr val="bg1"/>
                </a:solidFill>
              </a:rPr>
              <a:t>Então Faraó dirá dos filhos de Israel</a:t>
            </a:r>
            <a:r>
              <a:rPr lang="pt-BR" sz="1400" b="1">
                <a:solidFill>
                  <a:srgbClr val="FF0000"/>
                </a:solidFill>
              </a:rPr>
              <a:t>: Estão embaraçados na terra, o deserto os encerrou. </a:t>
            </a:r>
          </a:p>
          <a:p>
            <a:r>
              <a:rPr lang="pt-BR" sz="1400" b="1">
                <a:solidFill>
                  <a:schemeClr val="bg1"/>
                </a:solidFill>
              </a:rPr>
              <a:t>E eu endurecerei o coração de Faraó, para que os persiga, e serei glorificado em Faraó e em todo o seu exército, e saberão os egípcios que eu sou o SENHOR.” E eles fizeram assim</a:t>
            </a:r>
          </a:p>
          <a:p>
            <a:r>
              <a:rPr lang="pt-BR" sz="1400" b="1">
                <a:solidFill>
                  <a:schemeClr val="bg1"/>
                </a:solidFill>
              </a:rPr>
              <a:t>Êxodo 14:1-4</a:t>
            </a:r>
            <a:endParaRPr lang="en-US" sz="1400">
              <a:solidFill>
                <a:schemeClr val="bg1"/>
              </a:solidFill>
            </a:endParaRPr>
          </a:p>
        </p:txBody>
      </p:sp>
      <p:sp>
        <p:nvSpPr>
          <p:cNvPr id="8196" name="Rectangle 3"/>
          <p:cNvSpPr>
            <a:spLocks noChangeArrowheads="1"/>
          </p:cNvSpPr>
          <p:nvPr/>
        </p:nvSpPr>
        <p:spPr bwMode="auto">
          <a:xfrm>
            <a:off x="642938" y="6286500"/>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Observe a estreiteza do caminho entre montanhas por onde eles vieram </a:t>
            </a:r>
          </a:p>
          <a:p>
            <a:endParaRPr lang="en-US"/>
          </a:p>
        </p:txBody>
      </p:sp>
      <p:sp>
        <p:nvSpPr>
          <p:cNvPr id="8197" name="TextBox 4"/>
          <p:cNvSpPr txBox="1">
            <a:spLocks noChangeArrowheads="1"/>
          </p:cNvSpPr>
          <p:nvPr/>
        </p:nvSpPr>
        <p:spPr bwMode="auto">
          <a:xfrm>
            <a:off x="8572500" y="62865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143000" y="6211888"/>
            <a:ext cx="842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latin typeface="Times New Roman" pitchFamily="18" charset="0"/>
                <a:cs typeface="Times New Roman" pitchFamily="18" charset="0"/>
              </a:rPr>
              <a:t>Detalhe das vigas verticais de madeira petrificada dos lados da Arca.  </a:t>
            </a:r>
            <a:endParaRPr lang="en-US">
              <a:latin typeface="Times New Roman" pitchFamily="18" charset="0"/>
              <a:cs typeface="Times New Roman" pitchFamily="18" charset="0"/>
            </a:endParaRPr>
          </a:p>
          <a:p>
            <a:endParaRPr lang="en-US"/>
          </a:p>
        </p:txBody>
      </p:sp>
      <p:pic>
        <p:nvPicPr>
          <p:cNvPr id="72707" name="Picture 3" descr="Timbers-close-u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p:cNvSpPr txBox="1">
            <a:spLocks noChangeArrowheads="1"/>
          </p:cNvSpPr>
          <p:nvPr/>
        </p:nvSpPr>
        <p:spPr bwMode="auto">
          <a:xfrm>
            <a:off x="8501063"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70</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descr="tinbars-of-the-ar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p:cNvSpPr>
            <a:spLocks noChangeArrowheads="1"/>
          </p:cNvSpPr>
          <p:nvPr/>
        </p:nvSpPr>
        <p:spPr bwMode="auto">
          <a:xfrm>
            <a:off x="500063" y="357188"/>
            <a:ext cx="6496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b="1">
                <a:latin typeface="Times New Roman" pitchFamily="18" charset="0"/>
                <a:cs typeface="Times New Roman" pitchFamily="18" charset="0"/>
              </a:rPr>
              <a:t>Vigas verticais de madeira petrificada dos lados da  arca</a:t>
            </a:r>
            <a:r>
              <a:rPr lang="en-US" b="1">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73732" name="TextBox 3"/>
          <p:cNvSpPr txBox="1">
            <a:spLocks noChangeArrowheads="1"/>
          </p:cNvSpPr>
          <p:nvPr/>
        </p:nvSpPr>
        <p:spPr bwMode="auto">
          <a:xfrm>
            <a:off x="8358188"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71</a:t>
            </a:r>
            <a:endParaRPr lang="en-US" b="1">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noah-ark-gras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ChangeArrowheads="1"/>
          </p:cNvSpPr>
          <p:nvPr/>
        </p:nvSpPr>
        <p:spPr bwMode="auto">
          <a:xfrm>
            <a:off x="4286250" y="214313"/>
            <a:ext cx="3398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600" b="1">
                <a:solidFill>
                  <a:srgbClr val="FF0000"/>
                </a:solidFill>
                <a:latin typeface="Times New Roman" pitchFamily="18" charset="0"/>
                <a:cs typeface="Times New Roman" pitchFamily="18" charset="0"/>
              </a:rPr>
              <a:t>ARCA DE NOÉ</a:t>
            </a:r>
            <a:endParaRPr lang="en-US" sz="3600" b="1">
              <a:solidFill>
                <a:srgbClr val="FF0000"/>
              </a:solidFill>
              <a:latin typeface="Times New Roman" pitchFamily="18" charset="0"/>
              <a:cs typeface="Times New Roman" pitchFamily="18" charset="0"/>
            </a:endParaRPr>
          </a:p>
        </p:txBody>
      </p:sp>
      <p:sp>
        <p:nvSpPr>
          <p:cNvPr id="74756" name="TextBox 3"/>
          <p:cNvSpPr txBox="1">
            <a:spLocks noChangeArrowheads="1"/>
          </p:cNvSpPr>
          <p:nvPr/>
        </p:nvSpPr>
        <p:spPr bwMode="auto">
          <a:xfrm>
            <a:off x="8286750"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72</a:t>
            </a:r>
            <a:endParaRPr lang="en-US" b="1">
              <a:solidFill>
                <a:schemeClr val="bg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5"/>
          <p:cNvSpPr txBox="1">
            <a:spLocks noChangeArrowheads="1"/>
          </p:cNvSpPr>
          <p:nvPr/>
        </p:nvSpPr>
        <p:spPr bwMode="auto">
          <a:xfrm>
            <a:off x="8001000" y="3286125"/>
            <a:ext cx="58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3200">
                <a:solidFill>
                  <a:schemeClr val="bg1"/>
                </a:solidFill>
                <a:sym typeface="Wingdings" pitchFamily="2" charset="2"/>
              </a:rPr>
              <a:t></a:t>
            </a:r>
            <a:endParaRPr lang="en-US" sz="3200">
              <a:solidFill>
                <a:schemeClr val="bg1"/>
              </a:solidFill>
            </a:endParaRPr>
          </a:p>
        </p:txBody>
      </p:sp>
      <p:pic>
        <p:nvPicPr>
          <p:cNvPr id="75779" name="Picture 1" descr="Arca-de-Noé-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2"/>
          <p:cNvSpPr txBox="1">
            <a:spLocks noChangeArrowheads="1"/>
          </p:cNvSpPr>
          <p:nvPr/>
        </p:nvSpPr>
        <p:spPr bwMode="auto">
          <a:xfrm>
            <a:off x="3286125" y="357188"/>
            <a:ext cx="44688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4800" b="1">
                <a:solidFill>
                  <a:srgbClr val="FF0000"/>
                </a:solidFill>
                <a:latin typeface="Times New Roman" pitchFamily="18" charset="0"/>
                <a:cs typeface="Times New Roman" pitchFamily="18" charset="0"/>
              </a:rPr>
              <a:t>ARCA DE NOÉ</a:t>
            </a:r>
            <a:endParaRPr lang="en-US" sz="4800" b="1">
              <a:solidFill>
                <a:srgbClr val="FF0000"/>
              </a:solidFill>
              <a:latin typeface="Times New Roman" pitchFamily="18" charset="0"/>
              <a:cs typeface="Times New Roman" pitchFamily="18" charset="0"/>
            </a:endParaRPr>
          </a:p>
        </p:txBody>
      </p:sp>
      <p:sp>
        <p:nvSpPr>
          <p:cNvPr id="75781" name="TextBox 6"/>
          <p:cNvSpPr txBox="1">
            <a:spLocks noChangeArrowheads="1"/>
          </p:cNvSpPr>
          <p:nvPr/>
        </p:nvSpPr>
        <p:spPr bwMode="auto">
          <a:xfrm>
            <a:off x="4929188" y="5572125"/>
            <a:ext cx="5873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3200">
                <a:solidFill>
                  <a:schemeClr val="bg1"/>
                </a:solidFill>
                <a:sym typeface="Wingdings" pitchFamily="2" charset="2"/>
              </a:rPr>
              <a:t></a:t>
            </a:r>
            <a:endParaRPr lang="en-US" sz="3200">
              <a:solidFill>
                <a:schemeClr val="bg1"/>
              </a:solidFill>
            </a:endParaRPr>
          </a:p>
          <a:p>
            <a:pPr eaLnBrk="1" hangingPunct="1"/>
            <a:endParaRPr lang="en-US"/>
          </a:p>
        </p:txBody>
      </p:sp>
      <p:sp>
        <p:nvSpPr>
          <p:cNvPr id="75782" name="TextBox 7"/>
          <p:cNvSpPr txBox="1">
            <a:spLocks noChangeArrowheads="1"/>
          </p:cNvSpPr>
          <p:nvPr/>
        </p:nvSpPr>
        <p:spPr bwMode="auto">
          <a:xfrm>
            <a:off x="8072438" y="3500438"/>
            <a:ext cx="5873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3200">
                <a:solidFill>
                  <a:schemeClr val="bg1"/>
                </a:solidFill>
                <a:sym typeface="Wingdings" pitchFamily="2" charset="2"/>
              </a:rPr>
              <a:t></a:t>
            </a:r>
            <a:endParaRPr lang="en-US" sz="3200">
              <a:solidFill>
                <a:schemeClr val="bg1"/>
              </a:solidFill>
            </a:endParaRPr>
          </a:p>
          <a:p>
            <a:pPr eaLnBrk="1" hangingPunct="1"/>
            <a:endParaRPr lang="en-US"/>
          </a:p>
        </p:txBody>
      </p:sp>
      <p:sp>
        <p:nvSpPr>
          <p:cNvPr id="75783" name="TextBox 6"/>
          <p:cNvSpPr txBox="1">
            <a:spLocks noChangeArrowheads="1"/>
          </p:cNvSpPr>
          <p:nvPr/>
        </p:nvSpPr>
        <p:spPr bwMode="auto">
          <a:xfrm>
            <a:off x="8429625" y="59293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73</a:t>
            </a:r>
            <a:endParaRPr lang="en-US" b="1">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Arca-de-Noé-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9144000" cy="719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ChangeArrowheads="1"/>
          </p:cNvSpPr>
          <p:nvPr/>
        </p:nvSpPr>
        <p:spPr bwMode="auto">
          <a:xfrm>
            <a:off x="357188" y="0"/>
            <a:ext cx="113585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b="1">
                <a:solidFill>
                  <a:schemeClr val="bg1"/>
                </a:solidFill>
                <a:latin typeface="Times New Roman" pitchFamily="18" charset="0"/>
                <a:cs typeface="Times New Roman" pitchFamily="18" charset="0"/>
              </a:rPr>
              <a:t>Área reconhecida pelo governo turco como o Parque Nacional da Arca de Noé </a:t>
            </a:r>
          </a:p>
          <a:p>
            <a:endParaRPr lang="pt-BR" sz="2000" b="1">
              <a:solidFill>
                <a:schemeClr val="bg1"/>
              </a:solidFill>
              <a:latin typeface="Times New Roman" pitchFamily="18" charset="0"/>
              <a:cs typeface="Times New Roman" pitchFamily="18" charset="0"/>
            </a:endParaRPr>
          </a:p>
          <a:p>
            <a:r>
              <a:rPr lang="pt-BR" sz="2000" b="1">
                <a:solidFill>
                  <a:schemeClr val="bg1"/>
                </a:solidFill>
                <a:latin typeface="Times New Roman" pitchFamily="18" charset="0"/>
                <a:cs typeface="Times New Roman" pitchFamily="18" charset="0"/>
              </a:rPr>
              <a:t>e Tesouro Nacional. O anúncio oficial de sua descoberta apareceu no maior </a:t>
            </a:r>
          </a:p>
          <a:p>
            <a:r>
              <a:rPr lang="pt-BR" sz="2000" b="1">
                <a:solidFill>
                  <a:schemeClr val="bg1"/>
                </a:solidFill>
                <a:latin typeface="Times New Roman" pitchFamily="18" charset="0"/>
                <a:cs typeface="Times New Roman" pitchFamily="18" charset="0"/>
              </a:rPr>
              <a:t>jornal turco em 1987,</a:t>
            </a:r>
            <a:r>
              <a:rPr lang="pt-BR" sz="3200" b="1">
                <a:solidFill>
                  <a:schemeClr val="bg1"/>
                </a:solidFill>
                <a:latin typeface="Times New Roman" pitchFamily="18" charset="0"/>
                <a:cs typeface="Times New Roman" pitchFamily="18" charset="0"/>
              </a:rPr>
              <a:t> </a:t>
            </a:r>
            <a:r>
              <a:rPr lang="pt-BR" sz="2000" b="1">
                <a:solidFill>
                  <a:schemeClr val="bg1"/>
                </a:solidFill>
                <a:latin typeface="Times New Roman" pitchFamily="18" charset="0"/>
                <a:cs typeface="Times New Roman" pitchFamily="18" charset="0"/>
              </a:rPr>
              <a:t>como se vê nos proximos quadros</a:t>
            </a:r>
            <a:r>
              <a:rPr lang="pt-BR" sz="2000" b="1">
                <a:solidFill>
                  <a:schemeClr val="bg1"/>
                </a:solidFill>
              </a:rPr>
              <a:t>.</a:t>
            </a:r>
            <a:endParaRPr lang="en-US" sz="2000" b="1">
              <a:solidFill>
                <a:schemeClr val="bg1"/>
              </a:solidFill>
            </a:endParaRPr>
          </a:p>
          <a:p>
            <a:endParaRPr lang="en-US" sz="2000">
              <a:solidFill>
                <a:schemeClr val="bg1"/>
              </a:solidFill>
            </a:endParaRPr>
          </a:p>
        </p:txBody>
      </p:sp>
      <p:sp>
        <p:nvSpPr>
          <p:cNvPr id="76804" name="TextBox 3"/>
          <p:cNvSpPr txBox="1">
            <a:spLocks noChangeArrowheads="1"/>
          </p:cNvSpPr>
          <p:nvPr/>
        </p:nvSpPr>
        <p:spPr bwMode="auto">
          <a:xfrm>
            <a:off x="8501063" y="6072188"/>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74</a:t>
            </a:r>
            <a:endParaRPr lang="en-US" b="1">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1" descr="narkturknew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0"/>
            <a:ext cx="879951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Box 2"/>
          <p:cNvSpPr txBox="1">
            <a:spLocks noChangeArrowheads="1"/>
          </p:cNvSpPr>
          <p:nvPr/>
        </p:nvSpPr>
        <p:spPr bwMode="auto">
          <a:xfrm>
            <a:off x="142875" y="5657850"/>
            <a:ext cx="9429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latin typeface="Times New Roman" pitchFamily="18" charset="0"/>
                <a:cs typeface="Times New Roman" pitchFamily="18" charset="0"/>
              </a:rPr>
              <a:t>Cientistas dos EUA têm confirmado que esta é a Arca de Noé. O Sr. Ronald Eldon Wyatt </a:t>
            </a:r>
          </a:p>
          <a:p>
            <a:pPr eaLnBrk="1" hangingPunct="1"/>
            <a:r>
              <a:rPr lang="pt-BR" b="1">
                <a:latin typeface="Times New Roman" pitchFamily="18" charset="0"/>
                <a:cs typeface="Times New Roman" pitchFamily="18" charset="0"/>
              </a:rPr>
              <a:t>e sua equipe dos EUA pesquisaram o sítio. Os resultados dos testes revelaram estruturas </a:t>
            </a:r>
          </a:p>
          <a:p>
            <a:pPr eaLnBrk="1" hangingPunct="1"/>
            <a:r>
              <a:rPr lang="pt-BR" b="1">
                <a:latin typeface="Times New Roman" pitchFamily="18" charset="0"/>
                <a:cs typeface="Times New Roman" pitchFamily="18" charset="0"/>
              </a:rPr>
              <a:t>de ferro e fósseis.  </a:t>
            </a:r>
            <a:r>
              <a:rPr lang="en-US" b="1">
                <a:latin typeface="Times New Roman" pitchFamily="18" charset="0"/>
                <a:cs typeface="Times New Roman" pitchFamily="18" charset="0"/>
              </a:rPr>
              <a:t>Jornal </a:t>
            </a:r>
            <a:r>
              <a:rPr lang="en-US" b="1" i="1">
                <a:latin typeface="Times New Roman" pitchFamily="18" charset="0"/>
                <a:cs typeface="Times New Roman" pitchFamily="18" charset="0"/>
              </a:rPr>
              <a:t>Hurriyet</a:t>
            </a:r>
            <a:r>
              <a:rPr lang="en-US" b="1">
                <a:latin typeface="Times New Roman" pitchFamily="18" charset="0"/>
                <a:cs typeface="Times New Roman" pitchFamily="18" charset="0"/>
              </a:rPr>
              <a:t>, 21 de junho , 1987    </a:t>
            </a:r>
          </a:p>
          <a:p>
            <a:pPr eaLnBrk="1" hangingPunct="1"/>
            <a:endParaRPr lang="en-US"/>
          </a:p>
        </p:txBody>
      </p:sp>
      <p:sp>
        <p:nvSpPr>
          <p:cNvPr id="77828" name="TextBox 3"/>
          <p:cNvSpPr txBox="1">
            <a:spLocks noChangeArrowheads="1"/>
          </p:cNvSpPr>
          <p:nvPr/>
        </p:nvSpPr>
        <p:spPr bwMode="auto">
          <a:xfrm>
            <a:off x="8358188"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75</a:t>
            </a:r>
            <a:endParaRPr lang="en-US"/>
          </a:p>
        </p:txBody>
      </p:sp>
      <p:sp>
        <p:nvSpPr>
          <p:cNvPr id="77829" name="Rectangle 4"/>
          <p:cNvSpPr>
            <a:spLocks noChangeArrowheads="1"/>
          </p:cNvSpPr>
          <p:nvPr/>
        </p:nvSpPr>
        <p:spPr bwMode="auto">
          <a:xfrm>
            <a:off x="3467100" y="324485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ANÚNCIO OFICIAL</a:t>
            </a:r>
          </a:p>
        </p:txBody>
      </p:sp>
      <p:sp>
        <p:nvSpPr>
          <p:cNvPr id="77830" name="Rectangle 5"/>
          <p:cNvSpPr>
            <a:spLocks noChangeArrowheads="1"/>
          </p:cNvSpPr>
          <p:nvPr/>
        </p:nvSpPr>
        <p:spPr bwMode="auto">
          <a:xfrm>
            <a:off x="1857375" y="5072063"/>
            <a:ext cx="7572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a:solidFill>
                  <a:srgbClr val="00B050"/>
                </a:solidFill>
                <a:latin typeface="Bodoni MT Black" pitchFamily="18" charset="0"/>
                <a:cs typeface="Times New Roman" pitchFamily="18" charset="0"/>
              </a:rPr>
              <a:t>ANÚNCIO OFICIAL</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rca-de-Noé-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5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Box 2"/>
          <p:cNvSpPr txBox="1">
            <a:spLocks noChangeArrowheads="1"/>
          </p:cNvSpPr>
          <p:nvPr/>
        </p:nvSpPr>
        <p:spPr bwMode="auto">
          <a:xfrm>
            <a:off x="8643938" y="5857875"/>
            <a:ext cx="500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76</a:t>
            </a:r>
            <a:endParaRPr lang="en-US" b="1">
              <a:solidFill>
                <a:schemeClr val="bg1"/>
              </a:solidFill>
            </a:endParaRPr>
          </a:p>
        </p:txBody>
      </p:sp>
      <p:sp>
        <p:nvSpPr>
          <p:cNvPr id="78852" name="Rectangle 3"/>
          <p:cNvSpPr>
            <a:spLocks noChangeArrowheads="1"/>
          </p:cNvSpPr>
          <p:nvPr/>
        </p:nvSpPr>
        <p:spPr bwMode="auto">
          <a:xfrm>
            <a:off x="3357563" y="4214813"/>
            <a:ext cx="33575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solidFill>
                  <a:schemeClr val="bg1"/>
                </a:solidFill>
                <a:latin typeface="Times New Roman" pitchFamily="18" charset="0"/>
                <a:cs typeface="Times New Roman" pitchFamily="18" charset="0"/>
              </a:rPr>
              <a:t>Em 20 de junho de 1987 o governo turco estabeleceu o novo Parque Nacional da Arca de Noé. Isso se seguiu a uma comissão do governo que confirmou o trabalho de 10 anos de pesquisa por um americano, Ron Wyatt, e seus colegas. </a:t>
            </a:r>
            <a:r>
              <a:rPr lang="pt-BR" b="1">
                <a:solidFill>
                  <a:schemeClr val="bg1"/>
                </a:solidFill>
              </a:rPr>
              <a:t/>
            </a:r>
            <a:br>
              <a:rPr lang="pt-BR" b="1">
                <a:solidFill>
                  <a:schemeClr val="bg1"/>
                </a:solidFill>
              </a:rPr>
            </a:br>
            <a:endParaRPr lang="pt-BR" b="1">
              <a:solidFill>
                <a:schemeClr val="bg1"/>
              </a:solidFill>
            </a:endParaRPr>
          </a:p>
        </p:txBody>
      </p:sp>
      <p:sp>
        <p:nvSpPr>
          <p:cNvPr id="78853" name="Rectangle 4"/>
          <p:cNvSpPr>
            <a:spLocks noChangeArrowheads="1"/>
          </p:cNvSpPr>
          <p:nvPr/>
        </p:nvSpPr>
        <p:spPr bwMode="auto">
          <a:xfrm>
            <a:off x="3286125" y="2071688"/>
            <a:ext cx="66436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800" b="1" u="sng">
                <a:solidFill>
                  <a:schemeClr val="bg1"/>
                </a:solidFill>
                <a:latin typeface="Times New Roman" pitchFamily="18" charset="0"/>
                <a:cs typeface="Times New Roman" pitchFamily="18" charset="0"/>
              </a:rPr>
              <a:t>Tradução do parágrafo em destaque, </a:t>
            </a:r>
          </a:p>
          <a:p>
            <a:r>
              <a:rPr lang="pt-BR" sz="2800" b="1" u="sng">
                <a:solidFill>
                  <a:schemeClr val="bg1"/>
                </a:solidFill>
                <a:latin typeface="Times New Roman" pitchFamily="18" charset="0"/>
                <a:cs typeface="Times New Roman" pitchFamily="18" charset="0"/>
              </a:rPr>
              <a:t>do jornal turco</a:t>
            </a:r>
            <a:r>
              <a:rPr lang="pt-BR" sz="2800" b="1">
                <a:solidFill>
                  <a:schemeClr val="bg1"/>
                </a:solidFill>
                <a:latin typeface="Times New Roman" pitchFamily="18" charset="0"/>
                <a:cs typeface="Times New Roman" pitchFamily="18" charset="0"/>
              </a:rPr>
              <a:t>:</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Arca-de-Noé-9jorn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8501062"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Box 2"/>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77</a:t>
            </a:r>
            <a:endParaRPr lang="en-US"/>
          </a:p>
        </p:txBody>
      </p:sp>
      <p:sp>
        <p:nvSpPr>
          <p:cNvPr id="79876" name="Rectangle 4"/>
          <p:cNvSpPr>
            <a:spLocks noChangeArrowheads="1"/>
          </p:cNvSpPr>
          <p:nvPr/>
        </p:nvSpPr>
        <p:spPr bwMode="auto">
          <a:xfrm>
            <a:off x="0" y="0"/>
            <a:ext cx="249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pt-BR" sz="1400">
                <a:solidFill>
                  <a:srgbClr val="000000"/>
                </a:solidFill>
                <a:ea typeface="Times New Roman" pitchFamily="18" charset="0"/>
                <a:cs typeface="Arial" charset="0"/>
              </a:rPr>
              <a:t>“</a:t>
            </a:r>
            <a:endParaRPr lang="pt-BR">
              <a:ea typeface="Times New Roman" pitchFamily="18" charset="0"/>
              <a:cs typeface="Arial" charset="0"/>
            </a:endParaRPr>
          </a:p>
        </p:txBody>
      </p:sp>
      <p:sp>
        <p:nvSpPr>
          <p:cNvPr id="79877" name="Rectangle 5"/>
          <p:cNvSpPr>
            <a:spLocks noChangeArrowheads="1"/>
          </p:cNvSpPr>
          <p:nvPr/>
        </p:nvSpPr>
        <p:spPr bwMode="auto">
          <a:xfrm>
            <a:off x="4643438" y="3214688"/>
            <a:ext cx="369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pt-BR" sz="3200">
                <a:solidFill>
                  <a:schemeClr val="bg1"/>
                </a:solidFill>
                <a:ea typeface="Times New Roman" pitchFamily="18" charset="0"/>
                <a:cs typeface="Arial" charset="0"/>
              </a:rPr>
              <a:t>“</a:t>
            </a:r>
            <a:r>
              <a:rPr lang="pt-BR" sz="2800" b="1">
                <a:solidFill>
                  <a:schemeClr val="bg1"/>
                </a:solidFill>
                <a:latin typeface="Times New Roman" pitchFamily="18" charset="0"/>
                <a:ea typeface="Times New Roman" pitchFamily="18" charset="0"/>
                <a:cs typeface="Arial" charset="0"/>
              </a:rPr>
              <a:t>Governo Confirma,</a:t>
            </a:r>
          </a:p>
          <a:p>
            <a:pPr eaLnBrk="0" hangingPunct="0"/>
            <a:r>
              <a:rPr lang="pt-BR" sz="2800" b="1">
                <a:solidFill>
                  <a:schemeClr val="bg1"/>
                </a:solidFill>
                <a:latin typeface="Times New Roman" pitchFamily="18" charset="0"/>
                <a:ea typeface="Times New Roman" pitchFamily="18" charset="0"/>
                <a:cs typeface="Arial" charset="0"/>
              </a:rPr>
              <a:t> Esta é a Arca de Noé”.</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rca-de-Noé-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57188"/>
            <a:ext cx="8594725" cy="63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Box 2"/>
          <p:cNvSpPr txBox="1">
            <a:spLocks noChangeArrowheads="1"/>
          </p:cNvSpPr>
          <p:nvPr/>
        </p:nvSpPr>
        <p:spPr bwMode="auto">
          <a:xfrm>
            <a:off x="8501063"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78</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 descr="P10505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ChangeArrowheads="1"/>
          </p:cNvSpPr>
          <p:nvPr/>
        </p:nvSpPr>
        <p:spPr bwMode="auto">
          <a:xfrm>
            <a:off x="357188" y="285750"/>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b="1">
                <a:latin typeface="Times New Roman" pitchFamily="18" charset="0"/>
                <a:cs typeface="Times New Roman" pitchFamily="18" charset="0"/>
              </a:rPr>
              <a:t>O governo turco constatou os testes de Sr. Wyatt, e foi-lhe dado crédito pela descoberta</a:t>
            </a:r>
            <a:r>
              <a:rPr lang="pt-PT"/>
              <a:t>.</a:t>
            </a:r>
            <a:endParaRPr lang="en-US"/>
          </a:p>
        </p:txBody>
      </p:sp>
      <p:sp>
        <p:nvSpPr>
          <p:cNvPr id="81924" name="Rectangle 3"/>
          <p:cNvSpPr>
            <a:spLocks noChangeArrowheads="1"/>
          </p:cNvSpPr>
          <p:nvPr/>
        </p:nvSpPr>
        <p:spPr bwMode="auto">
          <a:xfrm>
            <a:off x="0" y="6072188"/>
            <a:ext cx="9429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a:latin typeface="Times New Roman" pitchFamily="18" charset="0"/>
                <a:cs typeface="Times New Roman" pitchFamily="18" charset="0"/>
              </a:rPr>
              <a:t>O governo construiu um centro de visitantes com vista para o site. O anúncio apareceu</a:t>
            </a:r>
          </a:p>
          <a:p>
            <a:r>
              <a:rPr lang="pt-PT">
                <a:latin typeface="Times New Roman" pitchFamily="18" charset="0"/>
                <a:cs typeface="Times New Roman" pitchFamily="18" charset="0"/>
              </a:rPr>
              <a:t> no maior jornal da Turquia em 21 de junho de 1987                                                               </a:t>
            </a:r>
            <a:endParaRPr lang="en-US" b="1"/>
          </a:p>
          <a:p>
            <a:r>
              <a:rPr lang="pt-PT"/>
              <a:t> </a:t>
            </a:r>
            <a:endParaRPr lang="en-US"/>
          </a:p>
        </p:txBody>
      </p:sp>
      <p:sp>
        <p:nvSpPr>
          <p:cNvPr id="81925" name="TextBox 4"/>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79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1REDSEA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ChangeArrowheads="1"/>
          </p:cNvSpPr>
          <p:nvPr/>
        </p:nvSpPr>
        <p:spPr bwMode="auto">
          <a:xfrm>
            <a:off x="1428750" y="5857875"/>
            <a:ext cx="671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PT" b="1">
                <a:solidFill>
                  <a:schemeClr val="bg1"/>
                </a:solidFill>
              </a:rPr>
              <a:t>E a partir desse ponto eles podiam ver a Praia de Nuweiba</a:t>
            </a:r>
            <a:r>
              <a:rPr lang="pt-BR" b="1">
                <a:solidFill>
                  <a:schemeClr val="bg1"/>
                </a:solidFill>
              </a:rPr>
              <a:t>.</a:t>
            </a:r>
            <a:endParaRPr lang="en-US" b="1">
              <a:solidFill>
                <a:schemeClr val="bg1"/>
              </a:solidFill>
            </a:endParaRPr>
          </a:p>
        </p:txBody>
      </p:sp>
      <p:sp>
        <p:nvSpPr>
          <p:cNvPr id="9220" name="TextBox 3"/>
          <p:cNvSpPr txBox="1">
            <a:spLocks noChangeArrowheads="1"/>
          </p:cNvSpPr>
          <p:nvPr/>
        </p:nvSpPr>
        <p:spPr bwMode="auto">
          <a:xfrm>
            <a:off x="8643938" y="60721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chemeClr val="bg1"/>
                </a:solidFill>
              </a:rPr>
              <a:t>8</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descr="Arca-de-Noé-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2"/>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80</a:t>
            </a:r>
            <a:endParaRPr lang="en-US" b="1">
              <a:solidFill>
                <a:schemeClr val="bg1"/>
              </a:solidFill>
            </a:endParaRPr>
          </a:p>
        </p:txBody>
      </p:sp>
      <p:sp>
        <p:nvSpPr>
          <p:cNvPr id="82948" name="TextBox 3"/>
          <p:cNvSpPr txBox="1">
            <a:spLocks noChangeArrowheads="1"/>
          </p:cNvSpPr>
          <p:nvPr/>
        </p:nvSpPr>
        <p:spPr bwMode="auto">
          <a:xfrm>
            <a:off x="0" y="285750"/>
            <a:ext cx="365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latin typeface="Times New Roman" pitchFamily="18" charset="0"/>
                <a:cs typeface="Times New Roman" pitchFamily="18" charset="0"/>
              </a:rPr>
              <a:t>Essa pedra-âncora que o Sr. Wyatt</a:t>
            </a:r>
          </a:p>
          <a:p>
            <a:pPr eaLnBrk="1" hangingPunct="1"/>
            <a:r>
              <a:rPr lang="pt-BR" b="1">
                <a:latin typeface="Times New Roman" pitchFamily="18" charset="0"/>
                <a:cs typeface="Times New Roman" pitchFamily="18" charset="0"/>
              </a:rPr>
              <a:t>econtrou na área foi utilizada para </a:t>
            </a:r>
          </a:p>
          <a:p>
            <a:pPr eaLnBrk="1" hangingPunct="1"/>
            <a:r>
              <a:rPr lang="pt-BR" b="1">
                <a:latin typeface="Times New Roman" pitchFamily="18" charset="0"/>
                <a:cs typeface="Times New Roman" pitchFamily="18" charset="0"/>
              </a:rPr>
              <a:t>manter a arca estável.</a:t>
            </a:r>
            <a:endParaRPr lang="en-US"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Arca-de-Noé-10alt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25"/>
            <a:ext cx="9215438"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Box 2"/>
          <p:cNvSpPr txBox="1">
            <a:spLocks noChangeArrowheads="1"/>
          </p:cNvSpPr>
          <p:nvPr/>
        </p:nvSpPr>
        <p:spPr bwMode="auto">
          <a:xfrm>
            <a:off x="214313" y="214313"/>
            <a:ext cx="8143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latin typeface="Times New Roman" pitchFamily="18" charset="0"/>
                <a:cs typeface="Times New Roman" pitchFamily="18" charset="0"/>
              </a:rPr>
              <a:t>Noé construiu um altar depois do Dilúvio. </a:t>
            </a:r>
            <a:r>
              <a:rPr lang="en-US" sz="2400" b="1">
                <a:latin typeface="Times New Roman" pitchFamily="18" charset="0"/>
                <a:cs typeface="Times New Roman" pitchFamily="18" charset="0"/>
              </a:rPr>
              <a:t>Poderia ser este? </a:t>
            </a:r>
            <a:r>
              <a:rPr lang="en-US" b="1">
                <a:latin typeface="Times New Roman" pitchFamily="18" charset="0"/>
                <a:cs typeface="Times New Roman" pitchFamily="18" charset="0"/>
              </a:rPr>
              <a:t>  </a:t>
            </a:r>
            <a:endParaRPr lang="en-US">
              <a:latin typeface="Times New Roman" pitchFamily="18" charset="0"/>
              <a:cs typeface="Times New Roman" pitchFamily="18" charset="0"/>
            </a:endParaRPr>
          </a:p>
          <a:p>
            <a:pPr eaLnBrk="1" hangingPunct="1"/>
            <a:endParaRPr lang="en-US" b="1"/>
          </a:p>
        </p:txBody>
      </p:sp>
      <p:sp>
        <p:nvSpPr>
          <p:cNvPr id="83972" name="TextBox 3"/>
          <p:cNvSpPr txBox="1">
            <a:spLocks noChangeArrowheads="1"/>
          </p:cNvSpPr>
          <p:nvPr/>
        </p:nvSpPr>
        <p:spPr bwMode="auto">
          <a:xfrm>
            <a:off x="8358188" y="6143625"/>
            <a:ext cx="78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81</a:t>
            </a:r>
            <a:endParaRPr lang="en-US" b="1">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P1050492-paint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8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p:cNvSpPr>
            <a:spLocks noChangeArrowheads="1"/>
          </p:cNvSpPr>
          <p:nvPr/>
        </p:nvSpPr>
        <p:spPr bwMode="auto">
          <a:xfrm>
            <a:off x="642938" y="285750"/>
            <a:ext cx="7858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b="1">
                <a:solidFill>
                  <a:schemeClr val="bg1"/>
                </a:solidFill>
                <a:latin typeface="Times New Roman" pitchFamily="18" charset="0"/>
                <a:cs typeface="Times New Roman" pitchFamily="18" charset="0"/>
              </a:rPr>
              <a:t>Placa do governo orienta o seu caminho para a Arca </a:t>
            </a:r>
            <a:endParaRPr lang="en-US" sz="2400" b="1">
              <a:solidFill>
                <a:schemeClr val="bg1"/>
              </a:solidFill>
              <a:latin typeface="Times New Roman" pitchFamily="18" charset="0"/>
              <a:cs typeface="Times New Roman" pitchFamily="18" charset="0"/>
            </a:endParaRPr>
          </a:p>
          <a:p>
            <a:endParaRPr lang="en-US" sz="2400" b="1">
              <a:solidFill>
                <a:schemeClr val="bg1"/>
              </a:solidFill>
              <a:latin typeface="Times New Roman" pitchFamily="18" charset="0"/>
              <a:cs typeface="Times New Roman" pitchFamily="18" charset="0"/>
            </a:endParaRPr>
          </a:p>
        </p:txBody>
      </p:sp>
      <p:sp>
        <p:nvSpPr>
          <p:cNvPr id="84996" name="Rectangle 3"/>
          <p:cNvSpPr>
            <a:spLocks noChangeArrowheads="1"/>
          </p:cNvSpPr>
          <p:nvPr/>
        </p:nvSpPr>
        <p:spPr bwMode="auto">
          <a:xfrm>
            <a:off x="0" y="5715000"/>
            <a:ext cx="103584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a:latin typeface="Times New Roman" pitchFamily="18" charset="0"/>
                <a:cs typeface="Times New Roman" pitchFamily="18" charset="0"/>
              </a:rPr>
              <a:t>Kevin Fisher em pé no "Vale dos Oito" ao longo da estrada principal. Esta placa do governo mostra o local </a:t>
            </a:r>
          </a:p>
          <a:p>
            <a:r>
              <a:rPr lang="pt-BR" sz="1400">
                <a:latin typeface="Times New Roman" pitchFamily="18" charset="0"/>
                <a:cs typeface="Times New Roman" pitchFamily="18" charset="0"/>
              </a:rPr>
              <a:t>onde se acha a forma de um enorme barco. Seria o "barco de Noé?  Atrás de mim está o famoso Monte </a:t>
            </a:r>
          </a:p>
          <a:p>
            <a:r>
              <a:rPr lang="pt-BR" sz="1400">
                <a:latin typeface="Times New Roman" pitchFamily="18" charset="0"/>
                <a:cs typeface="Times New Roman" pitchFamily="18" charset="0"/>
              </a:rPr>
              <a:t>Ararat. Observe a placa indica para adiante da montanha pós-diluviana. A  Arca descansa na direção do sinal, </a:t>
            </a:r>
          </a:p>
          <a:p>
            <a:r>
              <a:rPr lang="pt-BR" sz="1400">
                <a:latin typeface="Times New Roman" pitchFamily="18" charset="0"/>
                <a:cs typeface="Times New Roman" pitchFamily="18" charset="0"/>
              </a:rPr>
              <a:t>no Monte Doomsday , "Montanha do dia fatídico”, a 5 km de distância.   </a:t>
            </a:r>
            <a:r>
              <a:rPr lang="pt-PT" sz="1400">
                <a:latin typeface="Times New Roman" pitchFamily="18" charset="0"/>
                <a:cs typeface="Times New Roman" pitchFamily="18" charset="0"/>
              </a:rPr>
              <a:t>                                                                   </a:t>
            </a:r>
            <a:endParaRPr lang="en-US" sz="1400" b="1">
              <a:latin typeface="Times New Roman" pitchFamily="18" charset="0"/>
              <a:cs typeface="Times New Roman" pitchFamily="18" charset="0"/>
            </a:endParaRPr>
          </a:p>
        </p:txBody>
      </p:sp>
      <p:sp>
        <p:nvSpPr>
          <p:cNvPr id="84997" name="TextBox 4"/>
          <p:cNvSpPr txBox="1">
            <a:spLocks noChangeArrowheads="1"/>
          </p:cNvSpPr>
          <p:nvPr/>
        </p:nvSpPr>
        <p:spPr bwMode="auto">
          <a:xfrm>
            <a:off x="8286750"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82</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ronwyattmuse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86868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3"/>
          <p:cNvSpPr txBox="1">
            <a:spLocks noChangeArrowheads="1"/>
          </p:cNvSpPr>
          <p:nvPr/>
        </p:nvSpPr>
        <p:spPr bwMode="auto">
          <a:xfrm>
            <a:off x="500063" y="6211888"/>
            <a:ext cx="821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atin typeface="Times New Roman" pitchFamily="18" charset="0"/>
                <a:cs typeface="Times New Roman" pitchFamily="18" charset="0"/>
              </a:rPr>
              <a:t>Ron Wyatt, 1933-1999, no museu Gatlinburg de Tennessee, por volta de 1995</a:t>
            </a:r>
            <a:r>
              <a:rPr lang="pt-BR"/>
              <a:t>.                                                                                                                                                                                              </a:t>
            </a:r>
            <a:endParaRPr lang="en-US"/>
          </a:p>
          <a:p>
            <a:pPr eaLnBrk="1" hangingPunct="1"/>
            <a:r>
              <a:rPr lang="en-US" b="1">
                <a:solidFill>
                  <a:srgbClr val="7030A0"/>
                </a:solidFill>
              </a:rPr>
              <a:t>    </a:t>
            </a:r>
          </a:p>
        </p:txBody>
      </p:sp>
      <p:sp>
        <p:nvSpPr>
          <p:cNvPr id="86020" name="Rectangle 3"/>
          <p:cNvSpPr>
            <a:spLocks noChangeArrowheads="1"/>
          </p:cNvSpPr>
          <p:nvPr/>
        </p:nvSpPr>
        <p:spPr bwMode="auto">
          <a:xfrm>
            <a:off x="2143125" y="214313"/>
            <a:ext cx="4686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chemeClr val="bg1"/>
                </a:solidFill>
                <a:latin typeface="Times New Roman" pitchFamily="18" charset="0"/>
                <a:cs typeface="Times New Roman" pitchFamily="18" charset="0"/>
              </a:rPr>
              <a:t>Quem foi Ron Wyatt</a:t>
            </a:r>
            <a:r>
              <a:rPr lang="en-US" sz="3600" b="1">
                <a:solidFill>
                  <a:schemeClr val="bg1"/>
                </a:solidFill>
              </a:rPr>
              <a:t>?</a:t>
            </a:r>
            <a:r>
              <a:rPr lang="en-US" sz="3600">
                <a:solidFill>
                  <a:schemeClr val="bg1"/>
                </a:solidFill>
              </a:rPr>
              <a:t> </a:t>
            </a:r>
          </a:p>
        </p:txBody>
      </p:sp>
      <p:sp>
        <p:nvSpPr>
          <p:cNvPr id="86021" name="TextBox 4"/>
          <p:cNvSpPr txBox="1">
            <a:spLocks noChangeArrowheads="1"/>
          </p:cNvSpPr>
          <p:nvPr/>
        </p:nvSpPr>
        <p:spPr bwMode="auto">
          <a:xfrm>
            <a:off x="8429625"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83</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A-run-wyatt-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14313"/>
            <a:ext cx="5357812"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Box 3"/>
          <p:cNvSpPr txBox="1">
            <a:spLocks noChangeArrowheads="1"/>
          </p:cNvSpPr>
          <p:nvPr/>
        </p:nvSpPr>
        <p:spPr bwMode="auto">
          <a:xfrm>
            <a:off x="5932488" y="500063"/>
            <a:ext cx="2941637"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a:p>
          <a:p>
            <a:pPr eaLnBrk="1" hangingPunct="1"/>
            <a:r>
              <a:rPr lang="pt-BR">
                <a:latin typeface="Times New Roman" pitchFamily="18" charset="0"/>
                <a:cs typeface="Times New Roman" pitchFamily="18" charset="0"/>
              </a:rPr>
              <a:t>Conheci Ron Wyatt em 1984,</a:t>
            </a:r>
          </a:p>
          <a:p>
            <a:pPr eaLnBrk="1" hangingPunct="1"/>
            <a:r>
              <a:rPr lang="pt-BR">
                <a:latin typeface="Times New Roman" pitchFamily="18" charset="0"/>
                <a:cs typeface="Times New Roman" pitchFamily="18" charset="0"/>
              </a:rPr>
              <a:t>quando o ouvi falar em uma</a:t>
            </a:r>
          </a:p>
          <a:p>
            <a:pPr eaLnBrk="1" hangingPunct="1"/>
            <a:r>
              <a:rPr lang="pt-BR">
                <a:latin typeface="Times New Roman" pitchFamily="18" charset="0"/>
                <a:cs typeface="Times New Roman" pitchFamily="18" charset="0"/>
              </a:rPr>
              <a:t>igreja em Nashville.</a:t>
            </a:r>
          </a:p>
          <a:p>
            <a:pPr eaLnBrk="1" hangingPunct="1"/>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Ele era um homem humilde </a:t>
            </a:r>
          </a:p>
          <a:p>
            <a:pPr eaLnBrk="1" hangingPunct="1"/>
            <a:r>
              <a:rPr lang="pt-BR">
                <a:latin typeface="Times New Roman" pitchFamily="18" charset="0"/>
                <a:cs typeface="Times New Roman" pitchFamily="18" charset="0"/>
              </a:rPr>
              <a:t>em todas as apresentações </a:t>
            </a:r>
          </a:p>
          <a:p>
            <a:pPr eaLnBrk="1" hangingPunct="1"/>
            <a:r>
              <a:rPr lang="pt-BR">
                <a:latin typeface="Times New Roman" pitchFamily="18" charset="0"/>
                <a:cs typeface="Times New Roman" pitchFamily="18" charset="0"/>
              </a:rPr>
              <a:t>que fazia, sempre desejando</a:t>
            </a:r>
            <a:br>
              <a:rPr lang="pt-BR">
                <a:latin typeface="Times New Roman" pitchFamily="18" charset="0"/>
                <a:cs typeface="Times New Roman" pitchFamily="18" charset="0"/>
              </a:rPr>
            </a:br>
            <a:r>
              <a:rPr lang="pt-BR">
                <a:latin typeface="Times New Roman" pitchFamily="18" charset="0"/>
                <a:cs typeface="Times New Roman" pitchFamily="18" charset="0"/>
              </a:rPr>
              <a:t>levar as pessoas ao Senhor.</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Naquela tarde, ele tinha </a:t>
            </a:r>
          </a:p>
          <a:p>
            <a:pPr eaLnBrk="1" hangingPunct="1"/>
            <a:r>
              <a:rPr lang="pt-BR">
                <a:latin typeface="Times New Roman" pitchFamily="18" charset="0"/>
                <a:cs typeface="Times New Roman" pitchFamily="18" charset="0"/>
              </a:rPr>
              <a:t>alguns espécimes da </a:t>
            </a:r>
          </a:p>
          <a:p>
            <a:pPr eaLnBrk="1" hangingPunct="1"/>
            <a:r>
              <a:rPr lang="pt-BR">
                <a:latin typeface="Times New Roman" pitchFamily="18" charset="0"/>
                <a:cs typeface="Times New Roman" pitchFamily="18" charset="0"/>
              </a:rPr>
              <a:t>Travessia do Mar Vermelho</a:t>
            </a:r>
          </a:p>
          <a:p>
            <a:pPr eaLnBrk="1" hangingPunct="1"/>
            <a:r>
              <a:rPr lang="pt-BR">
                <a:latin typeface="Times New Roman" pitchFamily="18" charset="0"/>
                <a:cs typeface="Times New Roman" pitchFamily="18" charset="0"/>
              </a:rPr>
              <a:t>e da Arca de Noé para </a:t>
            </a:r>
          </a:p>
          <a:p>
            <a:pPr eaLnBrk="1" hangingPunct="1"/>
            <a:r>
              <a:rPr lang="pt-BR">
                <a:latin typeface="Times New Roman" pitchFamily="18" charset="0"/>
                <a:cs typeface="Times New Roman" pitchFamily="18" charset="0"/>
              </a:rPr>
              <a:t>examinarmos depois do </a:t>
            </a:r>
          </a:p>
          <a:p>
            <a:pPr eaLnBrk="1" hangingPunct="1"/>
            <a:r>
              <a:rPr lang="pt-BR">
                <a:latin typeface="Times New Roman" pitchFamily="18" charset="0"/>
                <a:cs typeface="Times New Roman" pitchFamily="18" charset="0"/>
              </a:rPr>
              <a:t>programa. -- </a:t>
            </a:r>
            <a:r>
              <a:rPr lang="pt-BR" b="1">
                <a:latin typeface="Times New Roman" pitchFamily="18" charset="0"/>
                <a:cs typeface="Times New Roman" pitchFamily="18" charset="0"/>
              </a:rPr>
              <a:t>Kevin Fisher</a:t>
            </a:r>
            <a:r>
              <a:rPr lang="pt-BR" b="1"/>
              <a:t>  </a:t>
            </a:r>
          </a:p>
          <a:p>
            <a:pPr eaLnBrk="1" hangingPunct="1"/>
            <a:endParaRPr lang="pt-BR" b="1"/>
          </a:p>
          <a:p>
            <a:pPr eaLnBrk="1" hangingPunct="1"/>
            <a:endParaRPr lang="pt-BR" b="1"/>
          </a:p>
          <a:p>
            <a:pPr eaLnBrk="1" hangingPunct="1"/>
            <a:r>
              <a:rPr lang="pt-BR" b="1"/>
              <a:t>                                      </a:t>
            </a:r>
          </a:p>
          <a:p>
            <a:pPr eaLnBrk="1" hangingPunct="1"/>
            <a:endParaRPr lang="pt-BR" b="1"/>
          </a:p>
          <a:p>
            <a:pPr eaLnBrk="1" hangingPunct="1"/>
            <a:r>
              <a:rPr lang="pt-BR" b="1"/>
              <a:t>                                       84</a:t>
            </a:r>
            <a:endParaRPr lang="en-US"/>
          </a:p>
          <a:p>
            <a:pPr eaLnBrk="1" hangingPunct="1"/>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A-run-wyat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40313" cy="526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Box 2"/>
          <p:cNvSpPr txBox="1">
            <a:spLocks noChangeArrowheads="1"/>
          </p:cNvSpPr>
          <p:nvPr/>
        </p:nvSpPr>
        <p:spPr bwMode="auto">
          <a:xfrm>
            <a:off x="5286375" y="428625"/>
            <a:ext cx="34099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atin typeface="Times New Roman" pitchFamily="18" charset="0"/>
                <a:cs typeface="Times New Roman" pitchFamily="18" charset="0"/>
              </a:rPr>
              <a:t>Ao sair do programa ele apertou</a:t>
            </a:r>
          </a:p>
          <a:p>
            <a:pPr eaLnBrk="1" hangingPunct="1"/>
            <a:r>
              <a:rPr lang="pt-BR">
                <a:latin typeface="Times New Roman" pitchFamily="18" charset="0"/>
                <a:cs typeface="Times New Roman" pitchFamily="18" charset="0"/>
              </a:rPr>
              <a:t>minha mão à porta. Eu me senti </a:t>
            </a:r>
          </a:p>
          <a:p>
            <a:pPr eaLnBrk="1" hangingPunct="1"/>
            <a:r>
              <a:rPr lang="pt-BR">
                <a:latin typeface="Times New Roman" pitchFamily="18" charset="0"/>
                <a:cs typeface="Times New Roman" pitchFamily="18" charset="0"/>
              </a:rPr>
              <a:t>verdadeiramente tocado pela sua </a:t>
            </a:r>
          </a:p>
          <a:p>
            <a:pPr eaLnBrk="1" hangingPunct="1"/>
            <a:r>
              <a:rPr lang="pt-BR">
                <a:latin typeface="Times New Roman" pitchFamily="18" charset="0"/>
                <a:cs typeface="Times New Roman" pitchFamily="18" charset="0"/>
              </a:rPr>
              <a:t>sinceridade, honestidade e santo </a:t>
            </a:r>
          </a:p>
          <a:p>
            <a:pPr eaLnBrk="1" hangingPunct="1"/>
            <a:r>
              <a:rPr lang="pt-BR">
                <a:latin typeface="Times New Roman" pitchFamily="18" charset="0"/>
                <a:cs typeface="Times New Roman" pitchFamily="18" charset="0"/>
              </a:rPr>
              <a:t>exemplo. Senti que gostaria de </a:t>
            </a:r>
          </a:p>
          <a:p>
            <a:pPr eaLnBrk="1" hangingPunct="1"/>
            <a:r>
              <a:rPr lang="pt-BR">
                <a:latin typeface="Times New Roman" pitchFamily="18" charset="0"/>
                <a:cs typeface="Times New Roman" pitchFamily="18" charset="0"/>
              </a:rPr>
              <a:t>fazer algo para ajudá-lo algum dia,</a:t>
            </a:r>
          </a:p>
          <a:p>
            <a:pPr eaLnBrk="1" hangingPunct="1"/>
            <a:r>
              <a:rPr lang="pt-BR">
                <a:latin typeface="Times New Roman" pitchFamily="18" charset="0"/>
                <a:cs typeface="Times New Roman" pitchFamily="18" charset="0"/>
              </a:rPr>
              <a:t> mas no momento não tinha os </a:t>
            </a:r>
          </a:p>
          <a:p>
            <a:pPr eaLnBrk="1" hangingPunct="1"/>
            <a:r>
              <a:rPr lang="pt-BR">
                <a:latin typeface="Times New Roman" pitchFamily="18" charset="0"/>
                <a:cs typeface="Times New Roman" pitchFamily="18" charset="0"/>
              </a:rPr>
              <a:t>recursos para fazê-lo.</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Mais tarde, em 1989, ouvi-o falar</a:t>
            </a:r>
          </a:p>
          <a:p>
            <a:pPr eaLnBrk="1" hangingPunct="1"/>
            <a:r>
              <a:rPr lang="pt-BR">
                <a:latin typeface="Times New Roman" pitchFamily="18" charset="0"/>
                <a:cs typeface="Times New Roman" pitchFamily="18" charset="0"/>
              </a:rPr>
              <a:t>numa igreja em Hendersonville,</a:t>
            </a:r>
          </a:p>
          <a:p>
            <a:pPr eaLnBrk="1" hangingPunct="1"/>
            <a:r>
              <a:rPr lang="pt-BR">
                <a:latin typeface="Times New Roman" pitchFamily="18" charset="0"/>
                <a:cs typeface="Times New Roman" pitchFamily="18" charset="0"/>
              </a:rPr>
              <a:t>Carolina do Norte.</a:t>
            </a:r>
            <a:endParaRPr lang="en-US">
              <a:latin typeface="Times New Roman" pitchFamily="18" charset="0"/>
              <a:cs typeface="Times New Roman" pitchFamily="18" charset="0"/>
            </a:endParaRPr>
          </a:p>
          <a:p>
            <a:pPr eaLnBrk="1" hangingPunct="1"/>
            <a:r>
              <a:rPr lang="pt-BR">
                <a:latin typeface="Times New Roman" pitchFamily="18" charset="0"/>
                <a:cs typeface="Times New Roman" pitchFamily="18" charset="0"/>
              </a:rPr>
              <a:t/>
            </a:r>
            <a:br>
              <a:rPr lang="pt-BR">
                <a:latin typeface="Times New Roman" pitchFamily="18" charset="0"/>
                <a:cs typeface="Times New Roman" pitchFamily="18" charset="0"/>
              </a:rPr>
            </a:br>
            <a:r>
              <a:rPr lang="pt-BR">
                <a:latin typeface="Times New Roman" pitchFamily="18" charset="0"/>
                <a:cs typeface="Times New Roman" pitchFamily="18" charset="0"/>
              </a:rPr>
              <a:t>O pastor havia sido colega de </a:t>
            </a:r>
          </a:p>
          <a:p>
            <a:pPr eaLnBrk="1" hangingPunct="1"/>
            <a:r>
              <a:rPr lang="pt-BR">
                <a:latin typeface="Times New Roman" pitchFamily="18" charset="0"/>
                <a:cs typeface="Times New Roman" pitchFamily="18" charset="0"/>
              </a:rPr>
              <a:t>quarto de Ron na Highland </a:t>
            </a:r>
          </a:p>
          <a:p>
            <a:pPr eaLnBrk="1" hangingPunct="1"/>
            <a:r>
              <a:rPr lang="pt-BR">
                <a:latin typeface="Times New Roman" pitchFamily="18" charset="0"/>
                <a:cs typeface="Times New Roman" pitchFamily="18" charset="0"/>
              </a:rPr>
              <a:t>Academy quando eram </a:t>
            </a:r>
          </a:p>
          <a:p>
            <a:pPr eaLnBrk="1" hangingPunct="1"/>
            <a:r>
              <a:rPr lang="pt-BR">
                <a:latin typeface="Times New Roman" pitchFamily="18" charset="0"/>
                <a:cs typeface="Times New Roman" pitchFamily="18" charset="0"/>
              </a:rPr>
              <a:t>adolescentes, e havia feito arranjos</a:t>
            </a:r>
          </a:p>
          <a:p>
            <a:pPr eaLnBrk="1" hangingPunct="1"/>
            <a:r>
              <a:rPr lang="pt-BR">
                <a:latin typeface="Times New Roman" pitchFamily="18" charset="0"/>
                <a:cs typeface="Times New Roman" pitchFamily="18" charset="0"/>
              </a:rPr>
              <a:t>para Ron falar na sexta à noite, na</a:t>
            </a:r>
          </a:p>
          <a:p>
            <a:pPr eaLnBrk="1" hangingPunct="1"/>
            <a:r>
              <a:rPr lang="pt-BR">
                <a:latin typeface="Times New Roman" pitchFamily="18" charset="0"/>
                <a:cs typeface="Times New Roman" pitchFamily="18" charset="0"/>
              </a:rPr>
              <a:t>igreja e na parte da tarde de</a:t>
            </a:r>
          </a:p>
          <a:p>
            <a:pPr eaLnBrk="1" hangingPunct="1"/>
            <a:r>
              <a:rPr lang="pt-BR">
                <a:latin typeface="Times New Roman" pitchFamily="18" charset="0"/>
                <a:cs typeface="Times New Roman" pitchFamily="18" charset="0"/>
              </a:rPr>
              <a:t>sábado para perguntas.</a:t>
            </a:r>
          </a:p>
          <a:p>
            <a:pPr eaLnBrk="1" hangingPunct="1"/>
            <a:r>
              <a:rPr lang="pt-BR">
                <a:latin typeface="Times New Roman" pitchFamily="18" charset="0"/>
                <a:cs typeface="Times New Roman" pitchFamily="18" charset="0"/>
              </a:rPr>
              <a:t>Kevin Fisher.  </a:t>
            </a:r>
            <a:endParaRPr lang="en-US">
              <a:latin typeface="Times New Roman" pitchFamily="18" charset="0"/>
              <a:cs typeface="Times New Roman" pitchFamily="18" charset="0"/>
            </a:endParaRPr>
          </a:p>
          <a:p>
            <a:pPr eaLnBrk="1" hangingPunct="1"/>
            <a:r>
              <a:rPr lang="pt-BR"/>
              <a:t>                 </a:t>
            </a:r>
            <a:r>
              <a:rPr lang="pt-BR" b="1"/>
              <a:t> </a:t>
            </a:r>
            <a:endParaRPr lang="en-US"/>
          </a:p>
          <a:p>
            <a:pPr eaLnBrk="1" hangingPunct="1"/>
            <a:r>
              <a:rPr lang="pt-BR"/>
              <a:t> </a:t>
            </a:r>
            <a:endParaRPr lang="en-US"/>
          </a:p>
          <a:p>
            <a:pPr eaLnBrk="1" hangingPunct="1"/>
            <a:endParaRPr lang="en-US">
              <a:solidFill>
                <a:srgbClr val="7030A0"/>
              </a:solidFill>
            </a:endParaRPr>
          </a:p>
        </p:txBody>
      </p:sp>
      <p:sp>
        <p:nvSpPr>
          <p:cNvPr id="88068" name="TextBox 3"/>
          <p:cNvSpPr txBox="1">
            <a:spLocks noChangeArrowheads="1"/>
          </p:cNvSpPr>
          <p:nvPr/>
        </p:nvSpPr>
        <p:spPr bwMode="auto">
          <a:xfrm flipH="1">
            <a:off x="8215313" y="61436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PT"/>
              <a:t>85</a:t>
            </a:r>
            <a:endParaRPr lang="en-US" b="1">
              <a:solidFill>
                <a:srgbClr val="7030A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kfandr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85750"/>
            <a:ext cx="7026275"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2"/>
          <p:cNvSpPr txBox="1">
            <a:spLocks noChangeArrowheads="1"/>
          </p:cNvSpPr>
          <p:nvPr/>
        </p:nvSpPr>
        <p:spPr bwMode="auto">
          <a:xfrm>
            <a:off x="1571625" y="6211888"/>
            <a:ext cx="8501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Kevin Fisher, com Ron Wyatt, em Nashville, Tennessee, 1997</a:t>
            </a:r>
            <a:r>
              <a:rPr lang="en-US"/>
              <a:t>.   </a:t>
            </a:r>
            <a:endParaRPr lang="en-US">
              <a:solidFill>
                <a:srgbClr val="7030A0"/>
              </a:solidFill>
            </a:endParaRPr>
          </a:p>
          <a:p>
            <a:pPr eaLnBrk="1" hangingPunct="1"/>
            <a:endParaRPr lang="en-US"/>
          </a:p>
        </p:txBody>
      </p:sp>
      <p:sp>
        <p:nvSpPr>
          <p:cNvPr id="89092" name="TextBox 3"/>
          <p:cNvSpPr txBox="1">
            <a:spLocks noChangeArrowheads="1"/>
          </p:cNvSpPr>
          <p:nvPr/>
        </p:nvSpPr>
        <p:spPr bwMode="auto">
          <a:xfrm>
            <a:off x="8501063"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86</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ronsdi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Box 2"/>
          <p:cNvSpPr txBox="1">
            <a:spLocks noChangeArrowheads="1"/>
          </p:cNvSpPr>
          <p:nvPr/>
        </p:nvSpPr>
        <p:spPr bwMode="auto">
          <a:xfrm>
            <a:off x="428625" y="5429250"/>
            <a:ext cx="7821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atin typeface="Times New Roman" pitchFamily="18" charset="0"/>
                <a:cs typeface="Times New Roman" pitchFamily="18" charset="0"/>
              </a:rPr>
              <a:t>A sala de jantar de Ron consistia em estantes cheias de livros de pesquisa, </a:t>
            </a:r>
            <a:br>
              <a:rPr lang="pt-BR">
                <a:latin typeface="Times New Roman" pitchFamily="18" charset="0"/>
                <a:cs typeface="Times New Roman" pitchFamily="18" charset="0"/>
              </a:rPr>
            </a:br>
            <a:r>
              <a:rPr lang="pt-BR">
                <a:latin typeface="Times New Roman" pitchFamily="18" charset="0"/>
                <a:cs typeface="Times New Roman" pitchFamily="18" charset="0"/>
              </a:rPr>
              <a:t>máquina de cópia e várias ferramentas de escritório. Gente, ele não tinha armário </a:t>
            </a:r>
          </a:p>
          <a:p>
            <a:pPr eaLnBrk="1" hangingPunct="1"/>
            <a:r>
              <a:rPr lang="pt-BR">
                <a:latin typeface="Times New Roman" pitchFamily="18" charset="0"/>
                <a:cs typeface="Times New Roman" pitchFamily="18" charset="0"/>
              </a:rPr>
              <a:t>de artigos de porcelana fina aqui.</a:t>
            </a:r>
          </a:p>
          <a:p>
            <a:pPr eaLnBrk="1" hangingPunct="1"/>
            <a:r>
              <a:rPr lang="pt-BR">
                <a:latin typeface="Times New Roman" pitchFamily="18" charset="0"/>
                <a:cs typeface="Times New Roman" pitchFamily="18" charset="0"/>
              </a:rPr>
              <a:t> (Foto cedida por Jim e Sandra Pinkoski, que estavam  visitando a casa de Ron.)  </a:t>
            </a:r>
            <a:r>
              <a:rPr lang="pt-BR"/>
              <a:t>  </a:t>
            </a:r>
            <a:endParaRPr lang="en-US" b="1">
              <a:solidFill>
                <a:srgbClr val="7030A0"/>
              </a:solidFill>
            </a:endParaRPr>
          </a:p>
        </p:txBody>
      </p:sp>
      <p:sp>
        <p:nvSpPr>
          <p:cNvPr id="90116" name="TextBox 3"/>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87</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331788" y="571500"/>
            <a:ext cx="8555037"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t>   </a:t>
            </a:r>
            <a:r>
              <a:rPr lang="en-US" sz="1600" dirty="0">
                <a:latin typeface="Times New Roman" pitchFamily="18" charset="0"/>
                <a:cs typeface="Times New Roman" pitchFamily="18" charset="0"/>
              </a:rPr>
              <a:t> </a:t>
            </a:r>
            <a:r>
              <a:rPr lang="pt-BR" sz="1600" dirty="0">
                <a:latin typeface="Times New Roman" pitchFamily="18" charset="0"/>
                <a:cs typeface="Times New Roman" pitchFamily="18" charset="0"/>
              </a:rPr>
              <a:t>Ron foi o homem mais humilde e temente a Deus que conheci. Ele não estava interessado ​​em fama </a:t>
            </a:r>
          </a:p>
          <a:p>
            <a:pPr eaLnBrk="1" hangingPunct="1"/>
            <a:r>
              <a:rPr lang="pt-BR" sz="1600" dirty="0">
                <a:latin typeface="Times New Roman" pitchFamily="18" charset="0"/>
                <a:cs typeface="Times New Roman" pitchFamily="18" charset="0"/>
              </a:rPr>
              <a:t>ou </a:t>
            </a:r>
            <a:r>
              <a:rPr lang="pt-BR" sz="1600" dirty="0" smtClean="0">
                <a:latin typeface="Times New Roman" pitchFamily="18" charset="0"/>
                <a:cs typeface="Times New Roman" pitchFamily="18" charset="0"/>
              </a:rPr>
              <a:t>fortuna</a:t>
            </a:r>
            <a:r>
              <a:rPr lang="pt-BR" sz="1600" dirty="0">
                <a:latin typeface="Times New Roman" pitchFamily="18" charset="0"/>
                <a:cs typeface="Times New Roman" pitchFamily="18" charset="0"/>
              </a:rPr>
              <a:t>. Só estava interessado em fazer a vontade do Senhor.</a:t>
            </a:r>
            <a:br>
              <a:rPr lang="pt-BR" sz="1600" dirty="0">
                <a:latin typeface="Times New Roman" pitchFamily="18" charset="0"/>
                <a:cs typeface="Times New Roman" pitchFamily="18" charset="0"/>
              </a:rPr>
            </a:br>
            <a:r>
              <a:rPr lang="pt-BR" sz="1600" dirty="0">
                <a:latin typeface="Times New Roman" pitchFamily="18" charset="0"/>
                <a:cs typeface="Times New Roman" pitchFamily="18" charset="0"/>
              </a:rPr>
              <a:t>    Ele ganhou muito dinheiro como enfermeiro anestesista, mas deu a maior parte ao trabalho,</a:t>
            </a:r>
          </a:p>
          <a:p>
            <a:pPr eaLnBrk="1" hangingPunct="1"/>
            <a:r>
              <a:rPr lang="pt-BR" sz="1600" dirty="0">
                <a:latin typeface="Times New Roman" pitchFamily="18" charset="0"/>
                <a:cs typeface="Times New Roman" pitchFamily="18" charset="0"/>
              </a:rPr>
              <a:t>incluindo viagens ao exterior 130 vezes. Quando ficava sem dinheiro no exterior, voltava ao seu</a:t>
            </a:r>
          </a:p>
          <a:p>
            <a:pPr eaLnBrk="1" hangingPunct="1"/>
            <a:r>
              <a:rPr lang="pt-BR" sz="1600" dirty="0">
                <a:latin typeface="Times New Roman" pitchFamily="18" charset="0"/>
                <a:cs typeface="Times New Roman" pitchFamily="18" charset="0"/>
              </a:rPr>
              <a:t>trabalho e ganhava mais dinheiro para financiar o seu trabalho para o Senhor.</a:t>
            </a:r>
            <a:br>
              <a:rPr lang="pt-BR" sz="1600" dirty="0">
                <a:latin typeface="Times New Roman" pitchFamily="18" charset="0"/>
                <a:cs typeface="Times New Roman" pitchFamily="18" charset="0"/>
              </a:rPr>
            </a:br>
            <a:r>
              <a:rPr lang="pt-BR" sz="1600" dirty="0">
                <a:latin typeface="Times New Roman" pitchFamily="18" charset="0"/>
                <a:cs typeface="Times New Roman" pitchFamily="18" charset="0"/>
              </a:rPr>
              <a:t>    Ele morava num duplex em Nashville durante a maior parte de seu trabalho, desejando aplicar </a:t>
            </a:r>
          </a:p>
          <a:p>
            <a:pPr eaLnBrk="1" hangingPunct="1"/>
            <a:r>
              <a:rPr lang="pt-BR" sz="1600" dirty="0">
                <a:latin typeface="Times New Roman" pitchFamily="18" charset="0"/>
                <a:cs typeface="Times New Roman" pitchFamily="18" charset="0"/>
              </a:rPr>
              <a:t>seu dinheiro no trabalho do Senhor, em vez de investir numa bela casa.</a:t>
            </a:r>
            <a:endParaRPr lang="en-US" sz="1600" dirty="0">
              <a:latin typeface="Times New Roman" pitchFamily="18" charset="0"/>
              <a:cs typeface="Times New Roman" pitchFamily="18" charset="0"/>
            </a:endParaRPr>
          </a:p>
          <a:p>
            <a:pPr eaLnBrk="1" hangingPunct="1"/>
            <a:r>
              <a:rPr lang="pt-BR" sz="1600" dirty="0">
                <a:latin typeface="Times New Roman" pitchFamily="18" charset="0"/>
                <a:cs typeface="Times New Roman" pitchFamily="18" charset="0"/>
              </a:rPr>
              <a:t>    Em 1977, quando o Senhor estava mostrando a Ron que Ele tinha um trabalho para ele fazer,</a:t>
            </a:r>
          </a:p>
          <a:p>
            <a:pPr eaLnBrk="1" hangingPunct="1"/>
            <a:r>
              <a:rPr lang="pt-BR" sz="1600" dirty="0">
                <a:latin typeface="Times New Roman" pitchFamily="18" charset="0"/>
                <a:cs typeface="Times New Roman" pitchFamily="18" charset="0"/>
              </a:rPr>
              <a:t>Ron vendeu sua fazenda e aplicou o dinheiro nesse trabalho. Ele não tinha seguro de vida, assim</a:t>
            </a:r>
          </a:p>
          <a:p>
            <a:pPr eaLnBrk="1" hangingPunct="1"/>
            <a:r>
              <a:rPr lang="pt-BR" sz="1600" dirty="0">
                <a:latin typeface="Times New Roman" pitchFamily="18" charset="0"/>
                <a:cs typeface="Times New Roman" pitchFamily="18" charset="0"/>
              </a:rPr>
              <a:t>daria o dinheiro que gastaria em prêmios de seguro para a obra do Senhor.</a:t>
            </a:r>
            <a:endParaRPr lang="en-US" sz="1600" dirty="0">
              <a:latin typeface="Times New Roman" pitchFamily="18" charset="0"/>
              <a:cs typeface="Times New Roman" pitchFamily="18" charset="0"/>
            </a:endParaRPr>
          </a:p>
          <a:p>
            <a:pPr eaLnBrk="1" hangingPunct="1"/>
            <a:r>
              <a:rPr lang="pt-BR" sz="1600" dirty="0">
                <a:latin typeface="Times New Roman" pitchFamily="18" charset="0"/>
                <a:cs typeface="Times New Roman" pitchFamily="18" charset="0"/>
              </a:rPr>
              <a:t>    Arqueólogos bíblicos são raros nos dias de hoje e a maioria dos arqueólogos no mundo rejeita </a:t>
            </a:r>
          </a:p>
          <a:p>
            <a:pPr eaLnBrk="1" hangingPunct="1"/>
            <a:r>
              <a:rPr lang="pt-BR" sz="1600" dirty="0">
                <a:latin typeface="Times New Roman" pitchFamily="18" charset="0"/>
                <a:cs typeface="Times New Roman" pitchFamily="18" charset="0"/>
              </a:rPr>
              <a:t>uma boa parte da Bíblia. </a:t>
            </a:r>
            <a:r>
              <a:rPr lang="pt-BR" sz="1600" dirty="0" err="1">
                <a:latin typeface="Times New Roman" pitchFamily="18" charset="0"/>
                <a:cs typeface="Times New Roman" pitchFamily="18" charset="0"/>
              </a:rPr>
              <a:t>Hershel</a:t>
            </a:r>
            <a:r>
              <a:rPr lang="pt-BR" sz="1600" dirty="0">
                <a:latin typeface="Times New Roman" pitchFamily="18" charset="0"/>
                <a:cs typeface="Times New Roman" pitchFamily="18" charset="0"/>
              </a:rPr>
              <a:t> </a:t>
            </a:r>
            <a:r>
              <a:rPr lang="pt-BR" sz="1600" dirty="0" err="1">
                <a:latin typeface="Times New Roman" pitchFamily="18" charset="0"/>
                <a:cs typeface="Times New Roman" pitchFamily="18" charset="0"/>
              </a:rPr>
              <a:t>Shanks</a:t>
            </a:r>
            <a:r>
              <a:rPr lang="pt-BR" sz="1600" dirty="0">
                <a:latin typeface="Times New Roman" pitchFamily="18" charset="0"/>
                <a:cs typeface="Times New Roman" pitchFamily="18" charset="0"/>
              </a:rPr>
              <a:t>, editor da </a:t>
            </a:r>
            <a:r>
              <a:rPr lang="pt-BR" sz="1600" i="1" dirty="0" err="1">
                <a:latin typeface="Times New Roman" pitchFamily="18" charset="0"/>
                <a:cs typeface="Times New Roman" pitchFamily="18" charset="0"/>
              </a:rPr>
              <a:t>Biblical</a:t>
            </a:r>
            <a:r>
              <a:rPr lang="pt-BR" sz="1600" i="1" dirty="0">
                <a:latin typeface="Times New Roman" pitchFamily="18" charset="0"/>
                <a:cs typeface="Times New Roman" pitchFamily="18" charset="0"/>
              </a:rPr>
              <a:t> </a:t>
            </a:r>
            <a:r>
              <a:rPr lang="pt-BR" sz="1600" i="1" dirty="0" err="1">
                <a:latin typeface="Times New Roman" pitchFamily="18" charset="0"/>
                <a:cs typeface="Times New Roman" pitchFamily="18" charset="0"/>
              </a:rPr>
              <a:t>Archaeology</a:t>
            </a:r>
            <a:r>
              <a:rPr lang="pt-BR" sz="1600" i="1" dirty="0">
                <a:latin typeface="Times New Roman" pitchFamily="18" charset="0"/>
                <a:cs typeface="Times New Roman" pitchFamily="18" charset="0"/>
              </a:rPr>
              <a:t> </a:t>
            </a:r>
            <a:r>
              <a:rPr lang="pt-BR" sz="1600" i="1" dirty="0" err="1">
                <a:latin typeface="Times New Roman" pitchFamily="18" charset="0"/>
                <a:cs typeface="Times New Roman" pitchFamily="18" charset="0"/>
              </a:rPr>
              <a:t>Review</a:t>
            </a:r>
            <a:r>
              <a:rPr lang="pt-BR" sz="1600" dirty="0">
                <a:latin typeface="Times New Roman" pitchFamily="18" charset="0"/>
                <a:cs typeface="Times New Roman" pitchFamily="18" charset="0"/>
              </a:rPr>
              <a:t>, afirmou que na </a:t>
            </a:r>
          </a:p>
          <a:p>
            <a:pPr eaLnBrk="1" hangingPunct="1"/>
            <a:r>
              <a:rPr lang="pt-BR" sz="1600" dirty="0">
                <a:latin typeface="Times New Roman" pitchFamily="18" charset="0"/>
                <a:cs typeface="Times New Roman" pitchFamily="18" charset="0"/>
              </a:rPr>
              <a:t>sua maioria os arqueólogos não acreditam no Êxodo de Moisés.</a:t>
            </a:r>
            <a:endParaRPr lang="en-US" sz="1600" dirty="0">
              <a:latin typeface="Times New Roman" pitchFamily="18" charset="0"/>
              <a:cs typeface="Times New Roman" pitchFamily="18" charset="0"/>
            </a:endParaRPr>
          </a:p>
          <a:p>
            <a:pPr eaLnBrk="1" hangingPunct="1"/>
            <a:r>
              <a:rPr lang="pt-BR" sz="1600" dirty="0">
                <a:latin typeface="Times New Roman" pitchFamily="18" charset="0"/>
                <a:cs typeface="Times New Roman" pitchFamily="18" charset="0"/>
              </a:rPr>
              <a:t>    Como podemos então buscar com estes homens as respostas que estamos procurando</a:t>
            </a:r>
          </a:p>
          <a:p>
            <a:pPr eaLnBrk="1" hangingPunct="1"/>
            <a:r>
              <a:rPr lang="pt-BR" sz="1600" dirty="0">
                <a:latin typeface="Times New Roman" pitchFamily="18" charset="0"/>
                <a:cs typeface="Times New Roman" pitchFamily="18" charset="0"/>
              </a:rPr>
              <a:t>em arqueologia bíblica?</a:t>
            </a:r>
            <a:br>
              <a:rPr lang="pt-BR" sz="1600" dirty="0">
                <a:latin typeface="Times New Roman" pitchFamily="18" charset="0"/>
                <a:cs typeface="Times New Roman" pitchFamily="18" charset="0"/>
              </a:rPr>
            </a:br>
            <a:r>
              <a:rPr lang="pt-BR" sz="1600" dirty="0">
                <a:latin typeface="Times New Roman" pitchFamily="18" charset="0"/>
                <a:cs typeface="Times New Roman" pitchFamily="18" charset="0"/>
              </a:rPr>
              <a:t>    Quando o irmão Ron estava conosco, ele sempre enfatizava a necessidade de se tornar um </a:t>
            </a:r>
          </a:p>
          <a:p>
            <a:pPr eaLnBrk="1" hangingPunct="1"/>
            <a:r>
              <a:rPr lang="pt-BR" sz="1600" dirty="0">
                <a:latin typeface="Times New Roman" pitchFamily="18" charset="0"/>
                <a:cs typeface="Times New Roman" pitchFamily="18" charset="0"/>
              </a:rPr>
              <a:t>seguidor de Jesus e obedecer os Seus mandamentos. Ele era um estudante dedicado da Bíblia,</a:t>
            </a:r>
          </a:p>
          <a:p>
            <a:pPr eaLnBrk="1" hangingPunct="1"/>
            <a:r>
              <a:rPr lang="pt-BR" sz="1600" dirty="0">
                <a:latin typeface="Times New Roman" pitchFamily="18" charset="0"/>
                <a:cs typeface="Times New Roman" pitchFamily="18" charset="0"/>
              </a:rPr>
              <a:t>mantendo uma atitude extremamente humilde. Infelizmente, Ron morreu em 1999.</a:t>
            </a:r>
            <a:br>
              <a:rPr lang="pt-BR" sz="1600" dirty="0">
                <a:latin typeface="Times New Roman" pitchFamily="18" charset="0"/>
                <a:cs typeface="Times New Roman" pitchFamily="18" charset="0"/>
              </a:rPr>
            </a:br>
            <a:r>
              <a:rPr lang="pt-BR" sz="1600" dirty="0">
                <a:latin typeface="Times New Roman" pitchFamily="18" charset="0"/>
                <a:cs typeface="Times New Roman" pitchFamily="18" charset="0"/>
              </a:rPr>
              <a:t>  Sua morte foi noticiada no jornal </a:t>
            </a:r>
            <a:r>
              <a:rPr lang="pt-BR" sz="1600" i="1" dirty="0" err="1">
                <a:latin typeface="Times New Roman" pitchFamily="18" charset="0"/>
                <a:cs typeface="Times New Roman" pitchFamily="18" charset="0"/>
              </a:rPr>
              <a:t>Tennessean</a:t>
            </a:r>
            <a:r>
              <a:rPr lang="pt-BR" sz="1600" dirty="0">
                <a:latin typeface="Times New Roman" pitchFamily="18" charset="0"/>
                <a:cs typeface="Times New Roman" pitchFamily="18" charset="0"/>
              </a:rPr>
              <a:t> em 5 de agosto de 1999. O jornal</a:t>
            </a:r>
          </a:p>
          <a:p>
            <a:pPr eaLnBrk="1" hangingPunct="1"/>
            <a:r>
              <a:rPr lang="pt-BR" sz="1600" i="1" dirty="0">
                <a:latin typeface="Times New Roman" pitchFamily="18" charset="0"/>
                <a:cs typeface="Times New Roman" pitchFamily="18" charset="0"/>
              </a:rPr>
              <a:t>World Net Daily </a:t>
            </a:r>
            <a:r>
              <a:rPr lang="pt-BR" sz="1600" dirty="0">
                <a:latin typeface="Times New Roman" pitchFamily="18" charset="0"/>
                <a:cs typeface="Times New Roman" pitchFamily="18" charset="0"/>
              </a:rPr>
              <a:t>o entrevistou quando ele estava no seu leito de morte, e ele confirmou que </a:t>
            </a:r>
          </a:p>
          <a:p>
            <a:pPr eaLnBrk="1" hangingPunct="1"/>
            <a:r>
              <a:rPr lang="pt-BR" sz="1600" dirty="0">
                <a:latin typeface="Times New Roman" pitchFamily="18" charset="0"/>
                <a:cs typeface="Times New Roman" pitchFamily="18" charset="0"/>
              </a:rPr>
              <a:t>tinha  de fato encontrado a Arca da Aliança, como foi observado neste artigo:</a:t>
            </a:r>
            <a:br>
              <a:rPr lang="pt-BR" sz="1600" dirty="0">
                <a:latin typeface="Times New Roman" pitchFamily="18" charset="0"/>
                <a:cs typeface="Times New Roman" pitchFamily="18" charset="0"/>
              </a:rPr>
            </a:br>
            <a:r>
              <a:rPr lang="pt-BR" sz="1600" dirty="0">
                <a:latin typeface="Times New Roman" pitchFamily="18" charset="0"/>
                <a:cs typeface="Times New Roman" pitchFamily="18" charset="0"/>
                <a:hlinkClick r:id="rId2"/>
              </a:rPr>
              <a:t>http://www.arkdiscovery.com/ron's_death.htm</a:t>
            </a:r>
            <a:r>
              <a:rPr lang="pt-BR" sz="1600" dirty="0">
                <a:latin typeface="Times New Roman" pitchFamily="18" charset="0"/>
                <a:cs typeface="Times New Roman" pitchFamily="18" charset="0"/>
              </a:rPr>
              <a:t> --</a:t>
            </a:r>
            <a:endParaRPr lang="pt-PT" sz="1600" dirty="0">
              <a:latin typeface="Times New Roman" pitchFamily="18" charset="0"/>
              <a:cs typeface="Times New Roman" pitchFamily="18" charset="0"/>
            </a:endParaRPr>
          </a:p>
          <a:p>
            <a:pPr eaLnBrk="1" hangingPunct="1"/>
            <a:r>
              <a:rPr lang="pt-BR" sz="1600" dirty="0">
                <a:solidFill>
                  <a:srgbClr val="7030A0"/>
                </a:solidFill>
                <a:latin typeface="Times New Roman" pitchFamily="18" charset="0"/>
                <a:cs typeface="Times New Roman" pitchFamily="18" charset="0"/>
              </a:rPr>
              <a:t>                                                                                                                                       </a:t>
            </a:r>
            <a:r>
              <a:rPr lang="pt-BR" sz="1600" dirty="0">
                <a:solidFill>
                  <a:srgbClr val="7030A0"/>
                </a:solidFill>
              </a:rPr>
              <a:t>          </a:t>
            </a:r>
            <a:endParaRPr lang="en-US" sz="1600" dirty="0">
              <a:solidFill>
                <a:srgbClr val="7030A0"/>
              </a:solidFill>
            </a:endParaRPr>
          </a:p>
        </p:txBody>
      </p:sp>
      <p:sp>
        <p:nvSpPr>
          <p:cNvPr id="91139" name="TextBox 2"/>
          <p:cNvSpPr txBox="1">
            <a:spLocks noChangeArrowheads="1"/>
          </p:cNvSpPr>
          <p:nvPr/>
        </p:nvSpPr>
        <p:spPr bwMode="auto">
          <a:xfrm>
            <a:off x="8358188" y="6072188"/>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88</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 descr="aSodom-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90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Box 2"/>
          <p:cNvSpPr txBox="1">
            <a:spLocks noChangeArrowheads="1"/>
          </p:cNvSpPr>
          <p:nvPr/>
        </p:nvSpPr>
        <p:spPr bwMode="auto">
          <a:xfrm>
            <a:off x="1857375" y="4641850"/>
            <a:ext cx="72532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latin typeface="Times New Roman" pitchFamily="18" charset="0"/>
                <a:cs typeface="Times New Roman" pitchFamily="18" charset="0"/>
              </a:rPr>
              <a:t>Isto é Sodoma, perto do Mar Morto. Essas paredes </a:t>
            </a:r>
          </a:p>
          <a:p>
            <a:pPr eaLnBrk="1" hangingPunct="1"/>
            <a:r>
              <a:rPr lang="pt-BR" sz="2400" b="1">
                <a:latin typeface="Times New Roman" pitchFamily="18" charset="0"/>
                <a:cs typeface="Times New Roman" pitchFamily="18" charset="0"/>
              </a:rPr>
              <a:t>são feitas de cinzas.</a:t>
            </a:r>
            <a:br>
              <a:rPr lang="pt-BR" sz="2400" b="1">
                <a:latin typeface="Times New Roman" pitchFamily="18" charset="0"/>
                <a:cs typeface="Times New Roman" pitchFamily="18" charset="0"/>
              </a:rPr>
            </a:br>
            <a:r>
              <a:rPr lang="pt-BR" sz="2400" b="1">
                <a:latin typeface="Times New Roman" pitchFamily="18" charset="0"/>
                <a:cs typeface="Times New Roman" pitchFamily="18" charset="0"/>
              </a:rPr>
              <a:t>Deus preservou essas formações para o nosso</a:t>
            </a:r>
            <a:endParaRPr lang="en-US" sz="2400">
              <a:latin typeface="Times New Roman" pitchFamily="18" charset="0"/>
              <a:cs typeface="Times New Roman" pitchFamily="18" charset="0"/>
            </a:endParaRPr>
          </a:p>
          <a:p>
            <a:pPr eaLnBrk="1" hangingPunct="1"/>
            <a:r>
              <a:rPr lang="pt-BR" sz="2400" b="1">
                <a:latin typeface="Times New Roman" pitchFamily="18" charset="0"/>
                <a:cs typeface="Times New Roman" pitchFamily="18" charset="0"/>
              </a:rPr>
              <a:t>testemunho do Seu poder.</a:t>
            </a:r>
            <a:endParaRPr lang="en-US" sz="2400">
              <a:latin typeface="Times New Roman" pitchFamily="18" charset="0"/>
              <a:cs typeface="Times New Roman" pitchFamily="18" charset="0"/>
            </a:endParaRPr>
          </a:p>
          <a:p>
            <a:pPr eaLnBrk="1" hangingPunct="1"/>
            <a:r>
              <a:rPr lang="pt-BR" sz="2400" b="1">
                <a:latin typeface="Times New Roman" pitchFamily="18" charset="0"/>
                <a:cs typeface="Times New Roman" pitchFamily="18" charset="0"/>
              </a:rPr>
              <a:t>Estas também são descobertas de Ronald Wyatt</a:t>
            </a:r>
            <a:r>
              <a:rPr lang="pt-BR" sz="2400" b="1"/>
              <a:t>.</a:t>
            </a:r>
            <a:r>
              <a:rPr lang="pt-BR" b="1"/>
              <a:t>     89</a:t>
            </a:r>
            <a:r>
              <a:rPr lang="en-US" b="1"/>
              <a:t> </a:t>
            </a:r>
            <a:endParaRPr lang="en-US"/>
          </a:p>
          <a:p>
            <a:pPr eaLnBrk="1" hangingPunct="1"/>
            <a:r>
              <a:rPr lang="pt-PT" b="1"/>
              <a:t>.  </a:t>
            </a:r>
            <a:endParaRPr lang="en-US" b="1"/>
          </a:p>
        </p:txBody>
      </p:sp>
      <p:sp>
        <p:nvSpPr>
          <p:cNvPr id="92164" name="TextBox 3"/>
          <p:cNvSpPr txBox="1">
            <a:spLocks noChangeArrowheads="1"/>
          </p:cNvSpPr>
          <p:nvPr/>
        </p:nvSpPr>
        <p:spPr bwMode="auto">
          <a:xfrm>
            <a:off x="214313" y="285750"/>
            <a:ext cx="86756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4400" b="1">
                <a:solidFill>
                  <a:srgbClr val="FF0000"/>
                </a:solidFill>
                <a:latin typeface="Times New Roman" pitchFamily="18" charset="0"/>
                <a:cs typeface="Times New Roman" pitchFamily="18" charset="0"/>
              </a:rPr>
              <a:t>Descobertas de Sodoma e Gomorra</a:t>
            </a:r>
            <a:endParaRPr lang="en-US" sz="4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1REDSEA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ChangeArrowheads="1"/>
          </p:cNvSpPr>
          <p:nvPr/>
        </p:nvSpPr>
        <p:spPr bwMode="auto">
          <a:xfrm>
            <a:off x="571500" y="4143375"/>
            <a:ext cx="2500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b="1">
                <a:solidFill>
                  <a:schemeClr val="bg1"/>
                </a:solidFill>
              </a:rPr>
              <a:t>Nuweiba Beach</a:t>
            </a:r>
          </a:p>
          <a:p>
            <a:r>
              <a:rPr lang="pt-BR" b="1">
                <a:solidFill>
                  <a:schemeClr val="bg1"/>
                </a:solidFill>
              </a:rPr>
              <a:t>ou Pi-hahiroth</a:t>
            </a:r>
            <a:endParaRPr lang="en-US" b="1">
              <a:solidFill>
                <a:schemeClr val="bg1"/>
              </a:solidFill>
            </a:endParaRPr>
          </a:p>
        </p:txBody>
      </p:sp>
      <p:sp>
        <p:nvSpPr>
          <p:cNvPr id="10244" name="Rectangle 3"/>
          <p:cNvSpPr>
            <a:spLocks noChangeArrowheads="1"/>
          </p:cNvSpPr>
          <p:nvPr/>
        </p:nvSpPr>
        <p:spPr bwMode="auto">
          <a:xfrm>
            <a:off x="0" y="5214938"/>
            <a:ext cx="9144000" cy="1754187"/>
          </a:xfrm>
          <a:prstGeom prst="rect">
            <a:avLst/>
          </a:prstGeom>
          <a:noFill/>
          <a:ln w="9525">
            <a:noFill/>
            <a:miter lim="800000"/>
            <a:headEnd/>
            <a:tailEnd/>
          </a:ln>
        </p:spPr>
        <p:txBody>
          <a:bodyPr>
            <a:spAutoFit/>
          </a:bodyPr>
          <a:lstStyle/>
          <a:p>
            <a:pPr>
              <a:defRPr/>
            </a:pPr>
            <a:r>
              <a:rPr lang="pt-PT" dirty="0"/>
              <a:t>Eles ficaram tão felizes de encontrar esse lugar, mas não durou muito, pois logo viram os egípcios os seguindo.</a:t>
            </a:r>
            <a:r>
              <a:rPr lang="pt-BR" dirty="0"/>
              <a:t> “</a:t>
            </a:r>
            <a:r>
              <a:rPr lang="pt-BR" b="1" dirty="0">
                <a:solidFill>
                  <a:schemeClr val="accent1">
                    <a:lumMod val="50000"/>
                  </a:schemeClr>
                </a:solidFill>
              </a:rPr>
              <a:t>Então disse o SENHOR a Moisés: Por que clamas a mim? Dize aos filhos de Israel que marchem. E tu, levanta a tua vara, e estende</a:t>
            </a:r>
          </a:p>
          <a:p>
            <a:pPr>
              <a:defRPr/>
            </a:pPr>
            <a:r>
              <a:rPr lang="pt-BR" b="1" dirty="0">
                <a:solidFill>
                  <a:schemeClr val="accent1">
                    <a:lumMod val="50000"/>
                  </a:schemeClr>
                </a:solidFill>
              </a:rPr>
              <a:t> a tua mão sobre o mar, e fende-o, para que os filhos de Israel passem</a:t>
            </a:r>
          </a:p>
          <a:p>
            <a:pPr>
              <a:defRPr/>
            </a:pPr>
            <a:r>
              <a:rPr lang="pt-BR" b="1" dirty="0">
                <a:solidFill>
                  <a:schemeClr val="accent1">
                    <a:lumMod val="50000"/>
                  </a:schemeClr>
                </a:solidFill>
              </a:rPr>
              <a:t> pelo meio do mar em seco.” Êxodo 14:15-16</a:t>
            </a:r>
            <a:endParaRPr lang="en-US" b="1" dirty="0">
              <a:solidFill>
                <a:schemeClr val="accent1">
                  <a:lumMod val="50000"/>
                </a:schemeClr>
              </a:solidFill>
            </a:endParaRPr>
          </a:p>
          <a:p>
            <a:pPr>
              <a:defRPr/>
            </a:pPr>
            <a:endParaRPr lang="pt-BR" dirty="0"/>
          </a:p>
        </p:txBody>
      </p:sp>
      <p:sp>
        <p:nvSpPr>
          <p:cNvPr id="10245" name="TextBox 4"/>
          <p:cNvSpPr txBox="1">
            <a:spLocks noChangeArrowheads="1"/>
          </p:cNvSpPr>
          <p:nvPr/>
        </p:nvSpPr>
        <p:spPr bwMode="auto">
          <a:xfrm>
            <a:off x="8643938" y="6143625"/>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descr="aSodom-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Box 2"/>
          <p:cNvSpPr txBox="1">
            <a:spLocks noChangeArrowheads="1"/>
          </p:cNvSpPr>
          <p:nvPr/>
        </p:nvSpPr>
        <p:spPr bwMode="auto">
          <a:xfrm>
            <a:off x="357188" y="571500"/>
            <a:ext cx="77946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solidFill>
                  <a:schemeClr val="bg1"/>
                </a:solidFill>
                <a:latin typeface="Times New Roman" pitchFamily="18" charset="0"/>
                <a:cs typeface="Times New Roman" pitchFamily="18" charset="0"/>
              </a:rPr>
              <a:t>Esta forma ondulada deveu-se a ionização térmica do intenso calor de</a:t>
            </a:r>
          </a:p>
          <a:p>
            <a:pPr eaLnBrk="1" hangingPunct="1"/>
            <a:r>
              <a:rPr lang="pt-BR" sz="2000" b="1">
                <a:solidFill>
                  <a:schemeClr val="bg1"/>
                </a:solidFill>
                <a:latin typeface="Times New Roman" pitchFamily="18" charset="0"/>
                <a:cs typeface="Times New Roman" pitchFamily="18" charset="0"/>
              </a:rPr>
              <a:t> até 3.300 graus C.</a:t>
            </a:r>
            <a:endParaRPr lang="en-US" sz="2000" b="1">
              <a:solidFill>
                <a:schemeClr val="bg1"/>
              </a:solidFill>
              <a:latin typeface="Times New Roman" pitchFamily="18" charset="0"/>
              <a:cs typeface="Times New Roman" pitchFamily="18" charset="0"/>
            </a:endParaRPr>
          </a:p>
          <a:p>
            <a:pPr eaLnBrk="1" hangingPunct="1"/>
            <a:endParaRPr lang="en-US" b="1">
              <a:solidFill>
                <a:schemeClr val="bg1"/>
              </a:solidFill>
            </a:endParaRPr>
          </a:p>
        </p:txBody>
      </p:sp>
      <p:sp>
        <p:nvSpPr>
          <p:cNvPr id="93188" name="TextBox 3"/>
          <p:cNvSpPr txBox="1">
            <a:spLocks noChangeArrowheads="1"/>
          </p:cNvSpPr>
          <p:nvPr/>
        </p:nvSpPr>
        <p:spPr bwMode="auto">
          <a:xfrm>
            <a:off x="3571875" y="5929313"/>
            <a:ext cx="65722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t>Esta é uma seção das paredes</a:t>
            </a:r>
          </a:p>
          <a:p>
            <a:pPr eaLnBrk="1" hangingPunct="1"/>
            <a:r>
              <a:rPr lang="pt-BR" sz="2400" b="1"/>
              <a:t> de Gomorra.  </a:t>
            </a:r>
            <a:endParaRPr lang="en-US" sz="2400" b="1"/>
          </a:p>
          <a:p>
            <a:pPr eaLnBrk="1" hangingPunct="1"/>
            <a:endParaRPr lang="en-US"/>
          </a:p>
        </p:txBody>
      </p:sp>
      <p:sp>
        <p:nvSpPr>
          <p:cNvPr id="93189" name="TextBox 4"/>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90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aSodom-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3"/>
          <p:cNvSpPr txBox="1">
            <a:spLocks noChangeArrowheads="1"/>
          </p:cNvSpPr>
          <p:nvPr/>
        </p:nvSpPr>
        <p:spPr bwMode="auto">
          <a:xfrm>
            <a:off x="142875" y="214313"/>
            <a:ext cx="992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latin typeface="Times New Roman" pitchFamily="18" charset="0"/>
                <a:cs typeface="Times New Roman" pitchFamily="18" charset="0"/>
              </a:rPr>
              <a:t>Estas formações com ângulos de 90 graus sem dúvida mostram </a:t>
            </a:r>
          </a:p>
          <a:p>
            <a:pPr eaLnBrk="1" hangingPunct="1"/>
            <a:r>
              <a:rPr lang="pt-BR" sz="2400" b="1">
                <a:latin typeface="Times New Roman" pitchFamily="18" charset="0"/>
                <a:cs typeface="Times New Roman" pitchFamily="18" charset="0"/>
              </a:rPr>
              <a:t>que esta área é feita por homens. Isto foi encontrado em Sodoma. </a:t>
            </a:r>
            <a:endParaRPr lang="en-US" sz="2400" b="1">
              <a:latin typeface="Times New Roman" pitchFamily="18" charset="0"/>
              <a:cs typeface="Times New Roman" pitchFamily="18" charset="0"/>
            </a:endParaRPr>
          </a:p>
          <a:p>
            <a:pPr eaLnBrk="1" hangingPunct="1"/>
            <a:r>
              <a:rPr lang="pt-PT" sz="2400" b="1">
                <a:solidFill>
                  <a:schemeClr val="bg1"/>
                </a:solidFill>
                <a:latin typeface="Times New Roman" pitchFamily="18" charset="0"/>
                <a:cs typeface="Times New Roman" pitchFamily="18" charset="0"/>
              </a:rPr>
              <a:t>.</a:t>
            </a:r>
            <a:endParaRPr lang="en-US" sz="2400" b="1">
              <a:solidFill>
                <a:schemeClr val="bg1"/>
              </a:solidFill>
              <a:latin typeface="Times New Roman" pitchFamily="18" charset="0"/>
              <a:cs typeface="Times New Roman" pitchFamily="18" charset="0"/>
            </a:endParaRPr>
          </a:p>
        </p:txBody>
      </p:sp>
      <p:sp>
        <p:nvSpPr>
          <p:cNvPr id="94212" name="TextBox 3"/>
          <p:cNvSpPr txBox="1">
            <a:spLocks noChangeArrowheads="1"/>
          </p:cNvSpPr>
          <p:nvPr/>
        </p:nvSpPr>
        <p:spPr bwMode="auto">
          <a:xfrm>
            <a:off x="8286750" y="592931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solidFill>
                  <a:schemeClr val="bg1"/>
                </a:solidFill>
              </a:rPr>
              <a:t>91</a:t>
            </a:r>
            <a:endParaRPr lang="en-US" sz="2000" b="1">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aSodom-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Box 2"/>
          <p:cNvSpPr txBox="1">
            <a:spLocks noChangeArrowheads="1"/>
          </p:cNvSpPr>
          <p:nvPr/>
        </p:nvSpPr>
        <p:spPr bwMode="auto">
          <a:xfrm>
            <a:off x="642938" y="285750"/>
            <a:ext cx="76914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b="1">
                <a:solidFill>
                  <a:schemeClr val="bg1"/>
                </a:solidFill>
                <a:latin typeface="Times New Roman" pitchFamily="18" charset="0"/>
                <a:cs typeface="Times New Roman" pitchFamily="18" charset="0"/>
              </a:rPr>
              <a:t>Esta formação de cinzas é o remanescente de uma esfinge</a:t>
            </a:r>
          </a:p>
          <a:p>
            <a:pPr eaLnBrk="1" hangingPunct="1"/>
            <a:r>
              <a:rPr lang="pt-BR" sz="2400" b="1">
                <a:solidFill>
                  <a:schemeClr val="bg1"/>
                </a:solidFill>
                <a:latin typeface="Times New Roman" pitchFamily="18" charset="0"/>
                <a:cs typeface="Times New Roman" pitchFamily="18" charset="0"/>
              </a:rPr>
              <a:t>em Gomorra</a:t>
            </a:r>
            <a:r>
              <a:rPr lang="pt-BR" sz="2400">
                <a:solidFill>
                  <a:schemeClr val="bg1"/>
                </a:solidFill>
              </a:rPr>
              <a:t>. </a:t>
            </a:r>
            <a:endParaRPr lang="en-US" sz="2400">
              <a:solidFill>
                <a:schemeClr val="bg1"/>
              </a:solidFill>
            </a:endParaRPr>
          </a:p>
          <a:p>
            <a:pPr eaLnBrk="1" hangingPunct="1"/>
            <a:endParaRPr lang="en-US">
              <a:solidFill>
                <a:schemeClr val="bg1"/>
              </a:solidFill>
            </a:endParaRPr>
          </a:p>
        </p:txBody>
      </p:sp>
      <p:sp>
        <p:nvSpPr>
          <p:cNvPr id="95236" name="TextBox 3"/>
          <p:cNvSpPr txBox="1">
            <a:spLocks noChangeArrowheads="1"/>
          </p:cNvSpPr>
          <p:nvPr/>
        </p:nvSpPr>
        <p:spPr bwMode="auto">
          <a:xfrm>
            <a:off x="8358188"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t>92</a:t>
            </a:r>
            <a:endParaRPr lang="en-US" b="1"/>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descr="aSodom-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2"/>
          <p:cNvSpPr txBox="1">
            <a:spLocks noChangeArrowheads="1"/>
          </p:cNvSpPr>
          <p:nvPr/>
        </p:nvSpPr>
        <p:spPr bwMode="auto">
          <a:xfrm>
            <a:off x="785813" y="714375"/>
            <a:ext cx="7593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000" b="1">
                <a:solidFill>
                  <a:schemeClr val="bg1"/>
                </a:solidFill>
                <a:latin typeface="Times New Roman" pitchFamily="18" charset="0"/>
                <a:cs typeface="Times New Roman" pitchFamily="18" charset="0"/>
              </a:rPr>
              <a:t>Estas fomações com ângulos de 90 graus, sem dúvida, mostram que </a:t>
            </a:r>
          </a:p>
          <a:p>
            <a:pPr eaLnBrk="1" hangingPunct="1"/>
            <a:r>
              <a:rPr lang="pt-BR" sz="2000" b="1">
                <a:solidFill>
                  <a:schemeClr val="bg1"/>
                </a:solidFill>
                <a:latin typeface="Times New Roman" pitchFamily="18" charset="0"/>
                <a:cs typeface="Times New Roman" pitchFamily="18" charset="0"/>
              </a:rPr>
              <a:t>esta área é feita por homems. Isto foi encontrado em Sodoma.</a:t>
            </a:r>
            <a:endParaRPr lang="en-US" sz="2000">
              <a:solidFill>
                <a:schemeClr val="bg1"/>
              </a:solidFill>
              <a:latin typeface="Times New Roman" pitchFamily="18" charset="0"/>
              <a:cs typeface="Times New Roman" pitchFamily="18" charset="0"/>
            </a:endParaRPr>
          </a:p>
        </p:txBody>
      </p:sp>
      <p:sp>
        <p:nvSpPr>
          <p:cNvPr id="96260" name="TextBox 3"/>
          <p:cNvSpPr txBox="1">
            <a:spLocks noChangeArrowheads="1"/>
          </p:cNvSpPr>
          <p:nvPr/>
        </p:nvSpPr>
        <p:spPr bwMode="auto">
          <a:xfrm>
            <a:off x="8286750" y="600075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b="1">
                <a:solidFill>
                  <a:schemeClr val="bg1"/>
                </a:solidFill>
              </a:rPr>
              <a:t>93</a:t>
            </a:r>
            <a:endParaRPr lang="en-US" b="1">
              <a:solidFill>
                <a:schemeClr val="bg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aSodom-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8" y="0"/>
            <a:ext cx="91900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Box 2"/>
          <p:cNvSpPr txBox="1">
            <a:spLocks noChangeArrowheads="1"/>
          </p:cNvSpPr>
          <p:nvPr/>
        </p:nvSpPr>
        <p:spPr bwMode="auto">
          <a:xfrm>
            <a:off x="0" y="5657850"/>
            <a:ext cx="8039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400">
                <a:latin typeface="Times New Roman" pitchFamily="18" charset="0"/>
                <a:cs typeface="Times New Roman" pitchFamily="18" charset="0"/>
              </a:rPr>
              <a:t>Este desenho de aparência de uma rosca é um ponto de enxofre </a:t>
            </a:r>
            <a:endParaRPr lang="en-US" sz="2400">
              <a:latin typeface="Times New Roman" pitchFamily="18" charset="0"/>
              <a:cs typeface="Times New Roman" pitchFamily="18" charset="0"/>
            </a:endParaRPr>
          </a:p>
          <a:p>
            <a:pPr eaLnBrk="1" hangingPunct="1"/>
            <a:r>
              <a:rPr lang="pt-BR" sz="2400">
                <a:latin typeface="Times New Roman" pitchFamily="18" charset="0"/>
                <a:cs typeface="Times New Roman" pitchFamily="18" charset="0"/>
              </a:rPr>
              <a:t>queimado. A bola branca no meio é o enxofre não queimado,   </a:t>
            </a:r>
            <a:endParaRPr lang="en-US" sz="2400">
              <a:latin typeface="Times New Roman" pitchFamily="18" charset="0"/>
              <a:cs typeface="Times New Roman" pitchFamily="18" charset="0"/>
            </a:endParaRPr>
          </a:p>
          <a:p>
            <a:pPr eaLnBrk="1" hangingPunct="1"/>
            <a:r>
              <a:rPr lang="en-US" sz="2400">
                <a:latin typeface="Times New Roman" pitchFamily="18" charset="0"/>
                <a:cs typeface="Times New Roman" pitchFamily="18" charset="0"/>
              </a:rPr>
              <a:t>encontrados em Sodoma e Gomorra. </a:t>
            </a:r>
          </a:p>
          <a:p>
            <a:pPr eaLnBrk="1" hangingPunct="1"/>
            <a:endParaRPr lang="en-US" sz="2400"/>
          </a:p>
        </p:txBody>
      </p:sp>
      <p:sp>
        <p:nvSpPr>
          <p:cNvPr id="97284" name="TextBox 3"/>
          <p:cNvSpPr txBox="1">
            <a:spLocks noChangeArrowheads="1"/>
          </p:cNvSpPr>
          <p:nvPr/>
        </p:nvSpPr>
        <p:spPr bwMode="auto">
          <a:xfrm>
            <a:off x="8429625" y="621506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t>94</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357188"/>
            <a:ext cx="7929562" cy="6740525"/>
          </a:xfrm>
          <a:prstGeom prst="rect">
            <a:avLst/>
          </a:prstGeom>
        </p:spPr>
        <p:txBody>
          <a:bodyPr>
            <a:spAutoFit/>
          </a:bodyPr>
          <a:lstStyle/>
          <a:p>
            <a:pPr>
              <a:defRPr/>
            </a:pPr>
            <a:r>
              <a:rPr lang="pt-BR" dirty="0">
                <a:solidFill>
                  <a:srgbClr val="002060"/>
                </a:solidFill>
              </a:rPr>
              <a:t>Isto deveria estar na segunda página, mas por causa do trabalho de inumerar tudo novamente eu puz isto aqui no final. </a:t>
            </a:r>
          </a:p>
          <a:p>
            <a:pPr>
              <a:defRPr/>
            </a:pPr>
            <a:r>
              <a:rPr lang="pt-BR" b="1" dirty="0">
                <a:solidFill>
                  <a:srgbClr val="002060"/>
                </a:solidFill>
              </a:rPr>
              <a:t>Vejam como Deus nos mostra direitinho a rota que eles tomaram. </a:t>
            </a:r>
          </a:p>
          <a:p>
            <a:pPr>
              <a:defRPr/>
            </a:pPr>
            <a:endParaRPr lang="pt-BR" b="1" dirty="0">
              <a:solidFill>
                <a:schemeClr val="accent1">
                  <a:lumMod val="75000"/>
                </a:schemeClr>
              </a:solidFill>
            </a:endParaRPr>
          </a:p>
          <a:p>
            <a:pPr>
              <a:defRPr/>
            </a:pPr>
            <a:r>
              <a:rPr lang="pt-BR" b="1" dirty="0">
                <a:solidFill>
                  <a:schemeClr val="accent1">
                    <a:lumMod val="75000"/>
                  </a:schemeClr>
                </a:solidFill>
              </a:rPr>
              <a:t>16-E será isso por sinal sobre tua mão, e por frontais entre os teus olhos; porque o SENHOR, </a:t>
            </a:r>
            <a:r>
              <a:rPr lang="pt-BR" b="1" dirty="0">
                <a:solidFill>
                  <a:srgbClr val="00B050"/>
                </a:solidFill>
              </a:rPr>
              <a:t>com mão forte</a:t>
            </a:r>
            <a:r>
              <a:rPr lang="pt-BR" b="1" dirty="0">
                <a:solidFill>
                  <a:srgbClr val="FF0000"/>
                </a:solidFill>
              </a:rPr>
              <a:t>, </a:t>
            </a:r>
            <a:r>
              <a:rPr lang="pt-BR" b="1" u="sng" dirty="0">
                <a:solidFill>
                  <a:srgbClr val="FF0000"/>
                </a:solidFill>
              </a:rPr>
              <a:t>nos tirou do Egito</a:t>
            </a:r>
            <a:r>
              <a:rPr lang="pt-BR" b="1" dirty="0">
                <a:solidFill>
                  <a:srgbClr val="FF0000"/>
                </a:solidFill>
              </a:rPr>
              <a:t>. </a:t>
            </a:r>
            <a:endParaRPr lang="pt-BR" dirty="0">
              <a:solidFill>
                <a:srgbClr val="FF0000"/>
              </a:solidFill>
            </a:endParaRPr>
          </a:p>
          <a:p>
            <a:pPr>
              <a:defRPr/>
            </a:pPr>
            <a:r>
              <a:rPr lang="pt-BR" b="1" dirty="0">
                <a:solidFill>
                  <a:schemeClr val="accent1">
                    <a:lumMod val="75000"/>
                  </a:schemeClr>
                </a:solidFill>
              </a:rPr>
              <a:t>17-E aconteceu que, quando Faraó deixou ir o povo, Deus não os levou pelo caminho da terra dos filisteus</a:t>
            </a:r>
            <a:r>
              <a:rPr lang="pt-BR" b="1" dirty="0">
                <a:solidFill>
                  <a:srgbClr val="FF0000"/>
                </a:solidFill>
              </a:rPr>
              <a:t>, que estava mais perto; </a:t>
            </a:r>
            <a:r>
              <a:rPr lang="pt-BR" b="1" dirty="0">
                <a:solidFill>
                  <a:schemeClr val="accent1">
                    <a:lumMod val="75000"/>
                  </a:schemeClr>
                </a:solidFill>
              </a:rPr>
              <a:t>porque Deus disse: Para que porventura o povo não se </a:t>
            </a:r>
            <a:r>
              <a:rPr lang="pt-BR" b="1" dirty="0">
                <a:solidFill>
                  <a:srgbClr val="00B050"/>
                </a:solidFill>
              </a:rPr>
              <a:t>arrependa, vendo a guerra, e volte ao Egito. </a:t>
            </a:r>
            <a:endParaRPr lang="pt-BR" dirty="0">
              <a:solidFill>
                <a:srgbClr val="00B050"/>
              </a:solidFill>
            </a:endParaRPr>
          </a:p>
          <a:p>
            <a:pPr>
              <a:defRPr/>
            </a:pPr>
            <a:r>
              <a:rPr lang="pt-BR" b="1" dirty="0">
                <a:solidFill>
                  <a:schemeClr val="accent1">
                    <a:lumMod val="75000"/>
                  </a:schemeClr>
                </a:solidFill>
              </a:rPr>
              <a:t>18-Mas </a:t>
            </a:r>
            <a:r>
              <a:rPr lang="pt-BR" b="1" dirty="0">
                <a:solidFill>
                  <a:srgbClr val="FF0000"/>
                </a:solidFill>
              </a:rPr>
              <a:t>Deus fez o povo </a:t>
            </a:r>
            <a:r>
              <a:rPr lang="pt-BR" b="1" u="sng" dirty="0">
                <a:solidFill>
                  <a:srgbClr val="FF0000"/>
                </a:solidFill>
              </a:rPr>
              <a:t>rodear pelo caminho do deserto </a:t>
            </a:r>
            <a:r>
              <a:rPr lang="pt-BR" b="1" dirty="0">
                <a:solidFill>
                  <a:srgbClr val="FF0000"/>
                </a:solidFill>
              </a:rPr>
              <a:t>do Mar Vermelho;</a:t>
            </a:r>
            <a:r>
              <a:rPr lang="pt-BR" b="1" dirty="0">
                <a:solidFill>
                  <a:schemeClr val="accent1">
                    <a:lumMod val="75000"/>
                  </a:schemeClr>
                </a:solidFill>
              </a:rPr>
              <a:t> e armados, os filhos de Israel </a:t>
            </a:r>
            <a:r>
              <a:rPr lang="pt-BR" b="1" dirty="0">
                <a:solidFill>
                  <a:srgbClr val="00B050"/>
                </a:solidFill>
              </a:rPr>
              <a:t>subiram da terra do Egito</a:t>
            </a:r>
            <a:r>
              <a:rPr lang="pt-BR" b="1" dirty="0">
                <a:solidFill>
                  <a:schemeClr val="accent1">
                    <a:lumMod val="75000"/>
                  </a:schemeClr>
                </a:solidFill>
              </a:rPr>
              <a:t>. </a:t>
            </a:r>
            <a:endParaRPr lang="pt-BR" dirty="0">
              <a:solidFill>
                <a:schemeClr val="accent1">
                  <a:lumMod val="75000"/>
                </a:schemeClr>
              </a:solidFill>
            </a:endParaRPr>
          </a:p>
          <a:p>
            <a:pPr>
              <a:defRPr/>
            </a:pPr>
            <a:r>
              <a:rPr lang="pt-BR" b="1" dirty="0">
                <a:solidFill>
                  <a:schemeClr val="accent1">
                    <a:lumMod val="75000"/>
                  </a:schemeClr>
                </a:solidFill>
              </a:rPr>
              <a:t>19-E Moisés levou consigo os ossos de José, porquanto havia este solenemente ajuramentado os filhos de Israel, dizendo: Certamente Deus vos visitará; fazei, pois, subir daqui os meus ossos convosco. </a:t>
            </a:r>
            <a:endParaRPr lang="pt-BR" dirty="0">
              <a:solidFill>
                <a:schemeClr val="accent1">
                  <a:lumMod val="75000"/>
                </a:schemeClr>
              </a:solidFill>
            </a:endParaRPr>
          </a:p>
          <a:p>
            <a:pPr>
              <a:defRPr/>
            </a:pPr>
            <a:r>
              <a:rPr lang="pt-BR" b="1" dirty="0">
                <a:solidFill>
                  <a:srgbClr val="FF0000"/>
                </a:solidFill>
              </a:rPr>
              <a:t>20-Assim partiram de </a:t>
            </a:r>
            <a:r>
              <a:rPr lang="pt-BR" b="1" u="sng" dirty="0">
                <a:solidFill>
                  <a:srgbClr val="FF0000"/>
                </a:solidFill>
              </a:rPr>
              <a:t>Sucote</a:t>
            </a:r>
            <a:r>
              <a:rPr lang="pt-BR" b="1" dirty="0">
                <a:solidFill>
                  <a:schemeClr val="accent1">
                    <a:lumMod val="75000"/>
                  </a:schemeClr>
                </a:solidFill>
              </a:rPr>
              <a:t>, </a:t>
            </a:r>
            <a:r>
              <a:rPr lang="pt-BR" b="1" dirty="0">
                <a:solidFill>
                  <a:srgbClr val="FF0000"/>
                </a:solidFill>
              </a:rPr>
              <a:t>e </a:t>
            </a:r>
            <a:r>
              <a:rPr lang="pt-BR" b="1" u="sng" dirty="0">
                <a:solidFill>
                  <a:srgbClr val="FF0000"/>
                </a:solidFill>
              </a:rPr>
              <a:t>acamparam-se em Etã</a:t>
            </a:r>
            <a:r>
              <a:rPr lang="pt-BR" b="1" dirty="0">
                <a:solidFill>
                  <a:srgbClr val="FF0000"/>
                </a:solidFill>
              </a:rPr>
              <a:t>, </a:t>
            </a:r>
            <a:r>
              <a:rPr lang="pt-BR" b="1" u="sng" dirty="0">
                <a:solidFill>
                  <a:schemeClr val="accent1">
                    <a:lumMod val="75000"/>
                  </a:schemeClr>
                </a:solidFill>
              </a:rPr>
              <a:t>à entrada do deserto</a:t>
            </a:r>
            <a:r>
              <a:rPr lang="pt-BR" b="1" dirty="0">
                <a:solidFill>
                  <a:schemeClr val="accent1">
                    <a:lumMod val="75000"/>
                  </a:schemeClr>
                </a:solidFill>
              </a:rPr>
              <a:t>.</a:t>
            </a:r>
            <a:r>
              <a:rPr lang="pt-BR" b="1" u="sng" dirty="0">
                <a:solidFill>
                  <a:schemeClr val="accent1">
                    <a:lumMod val="75000"/>
                  </a:schemeClr>
                </a:solidFill>
              </a:rPr>
              <a:t> </a:t>
            </a:r>
            <a:endParaRPr lang="pt-BR" u="sng" dirty="0">
              <a:solidFill>
                <a:schemeClr val="accent1">
                  <a:lumMod val="75000"/>
                </a:schemeClr>
              </a:solidFill>
            </a:endParaRPr>
          </a:p>
          <a:p>
            <a:pPr>
              <a:defRPr/>
            </a:pPr>
            <a:r>
              <a:rPr lang="pt-BR" b="1" dirty="0">
                <a:solidFill>
                  <a:schemeClr val="accent1">
                    <a:lumMod val="75000"/>
                  </a:schemeClr>
                </a:solidFill>
              </a:rPr>
              <a:t>21-E o SENHOR ia adiante deles, de dia numa coluna de nuvem para os guiar pelo caminho, e de noite numa coluna de fogo para os iluminar, para que caminhassem de dia e de noite. </a:t>
            </a:r>
            <a:endParaRPr lang="pt-BR" dirty="0">
              <a:solidFill>
                <a:schemeClr val="accent1">
                  <a:lumMod val="75000"/>
                </a:schemeClr>
              </a:solidFill>
            </a:endParaRPr>
          </a:p>
          <a:p>
            <a:pPr>
              <a:defRPr/>
            </a:pPr>
            <a:r>
              <a:rPr lang="pt-BR" b="1" dirty="0">
                <a:solidFill>
                  <a:schemeClr val="accent1">
                    <a:lumMod val="75000"/>
                  </a:schemeClr>
                </a:solidFill>
              </a:rPr>
              <a:t>22-Nunca tirou de diante do povo a coluna de nuvem, de</a:t>
            </a:r>
            <a:r>
              <a:rPr lang="pt-BR" dirty="0">
                <a:solidFill>
                  <a:schemeClr val="accent1">
                    <a:lumMod val="75000"/>
                  </a:schemeClr>
                </a:solidFill>
              </a:rPr>
              <a:t> </a:t>
            </a:r>
            <a:r>
              <a:rPr lang="pt-BR" b="1" dirty="0">
                <a:solidFill>
                  <a:schemeClr val="accent1">
                    <a:lumMod val="75000"/>
                  </a:schemeClr>
                </a:solidFill>
              </a:rPr>
              <a:t>dia, nem a coluna de fogo, de noite. </a:t>
            </a:r>
            <a:r>
              <a:rPr lang="en-US" b="1" dirty="0" err="1">
                <a:solidFill>
                  <a:schemeClr val="accent1">
                    <a:lumMod val="75000"/>
                  </a:schemeClr>
                </a:solidFill>
              </a:rPr>
              <a:t>Êxodo</a:t>
            </a:r>
            <a:r>
              <a:rPr lang="en-US" b="1" dirty="0">
                <a:solidFill>
                  <a:schemeClr val="accent1">
                    <a:lumMod val="75000"/>
                  </a:schemeClr>
                </a:solidFill>
              </a:rPr>
              <a:t> 13:16-22</a:t>
            </a:r>
            <a:endParaRPr lang="pt-BR" dirty="0">
              <a:solidFill>
                <a:schemeClr val="accent1">
                  <a:lumMod val="75000"/>
                </a:schemeClr>
              </a:solidFill>
            </a:endParaRPr>
          </a:p>
          <a:p>
            <a:pPr>
              <a:defRPr/>
            </a:pPr>
            <a:r>
              <a:rPr lang="pt-BR" dirty="0"/>
              <a:t/>
            </a:r>
            <a:br>
              <a:rPr lang="pt-BR" dirty="0"/>
            </a:br>
            <a:endParaRPr lang="pt-BR" dirty="0"/>
          </a:p>
        </p:txBody>
      </p:sp>
      <p:sp>
        <p:nvSpPr>
          <p:cNvPr id="98307" name="TextBox 2"/>
          <p:cNvSpPr txBox="1">
            <a:spLocks noChangeArrowheads="1"/>
          </p:cNvSpPr>
          <p:nvPr/>
        </p:nvSpPr>
        <p:spPr bwMode="auto">
          <a:xfrm>
            <a:off x="8286750" y="6143625"/>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95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23728" y="1988840"/>
            <a:ext cx="4968552" cy="3046988"/>
          </a:xfrm>
          <a:prstGeom prst="rect">
            <a:avLst/>
          </a:prstGeom>
          <a:noFill/>
        </p:spPr>
        <p:txBody>
          <a:bodyPr wrap="square" rtlCol="0">
            <a:spAutoFit/>
          </a:bodyPr>
          <a:lstStyle/>
          <a:p>
            <a:pPr algn="ctr"/>
            <a:r>
              <a:rPr lang="pt-BR" sz="4800" dirty="0" smtClean="0">
                <a:latin typeface="Aharoni" pitchFamily="2" charset="-79"/>
                <a:cs typeface="Aharoni" pitchFamily="2" charset="-79"/>
              </a:rPr>
              <a:t>Veja agora a descoberta da Arca do Concerto</a:t>
            </a:r>
            <a:endParaRPr lang="pt-BR" sz="4800" dirty="0">
              <a:latin typeface="Aharoni" pitchFamily="2" charset="-79"/>
              <a:cs typeface="Aharoni" pitchFamily="2" charset="-79"/>
            </a:endParaRPr>
          </a:p>
        </p:txBody>
      </p:sp>
    </p:spTree>
    <p:extLst>
      <p:ext uri="{BB962C8B-B14F-4D97-AF65-F5344CB8AC3E}">
        <p14:creationId xmlns:p14="http://schemas.microsoft.com/office/powerpoint/2010/main" val="24015972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772400" cy="4724400"/>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609600" y="257175"/>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sz="3600" b="1">
                <a:solidFill>
                  <a:srgbClr val="FFFF00"/>
                </a:solidFill>
                <a:effectLst>
                  <a:outerShdw blurRad="38100" dist="38100" dir="2700000" algn="tl">
                    <a:srgbClr val="000000"/>
                  </a:outerShdw>
                </a:effectLst>
                <a:latin typeface="Arial" charset="0"/>
                <a:cs typeface="Arial" charset="0"/>
              </a:rPr>
              <a:t>   ARQUEÓLOGO ADVENTISTA</a:t>
            </a:r>
          </a:p>
          <a:p>
            <a:pPr algn="ctr"/>
            <a:r>
              <a:rPr lang="pt-BR" sz="3600" b="1">
                <a:solidFill>
                  <a:srgbClr val="FFFF00"/>
                </a:solidFill>
                <a:effectLst>
                  <a:outerShdw blurRad="38100" dist="38100" dir="2700000" algn="tl">
                    <a:srgbClr val="000000"/>
                  </a:outerShdw>
                </a:effectLst>
                <a:latin typeface="Arial" charset="0"/>
                <a:cs typeface="Arial" charset="0"/>
              </a:rPr>
              <a:t>ENCONTRA A ARCA DA ALIANÇA</a:t>
            </a:r>
            <a:endParaRPr lang="pt-BR" sz="5400" b="1">
              <a:solidFill>
                <a:srgbClr val="FFFF00"/>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6436798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8600" y="762000"/>
            <a:ext cx="8458200"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sz="2400"/>
              <a:t>  </a:t>
            </a:r>
          </a:p>
          <a:p>
            <a:pPr algn="just"/>
            <a:r>
              <a:rPr lang="pt-BR" sz="2400"/>
              <a:t>  </a:t>
            </a:r>
            <a:r>
              <a:rPr lang="pt-BR"/>
              <a:t>Muito se discute sobre a Arca.  Alguns dizem que foi destruída no incêndio do Templo, outros afirmam estar numa igreja localizada numa ilha em um lago na Etiópia e alguns acreditam estar escondida em algum monte em Israel, possivelmente o Nebo.  </a:t>
            </a:r>
          </a:p>
          <a:p>
            <a:pPr algn="just"/>
            <a:r>
              <a:rPr lang="pt-BR"/>
              <a:t>  </a:t>
            </a:r>
          </a:p>
          <a:p>
            <a:pPr algn="just"/>
            <a:r>
              <a:rPr lang="pt-BR"/>
              <a:t>  No entanto, uma outra história ocorreu em Jerusalém às</a:t>
            </a:r>
          </a:p>
          <a:p>
            <a:pPr algn="just"/>
            <a:r>
              <a:rPr lang="pt-BR"/>
              <a:t>14:15 hs do dia 6 de Janeiro de 1982, numa caverna a 7 metros abaixo do local da crucificação, no Calvário, e esta realmente com base Bíblica e fundamento histórico.</a:t>
            </a:r>
          </a:p>
          <a:p>
            <a:pPr algn="just"/>
            <a:r>
              <a:rPr lang="pt-BR"/>
              <a:t>  </a:t>
            </a:r>
          </a:p>
          <a:p>
            <a:pPr algn="just"/>
            <a:r>
              <a:rPr lang="pt-BR"/>
              <a:t>  Passados cerca de 17 anos, foi revelado a nível internacional um fato mantido em segredo a pedido das autoridades judaicas em 1982, sendo divulgado naquela época apenas nos E.U.A.</a:t>
            </a:r>
          </a:p>
          <a:p>
            <a:pPr algn="just"/>
            <a:r>
              <a:rPr lang="pt-BR"/>
              <a:t> </a:t>
            </a:r>
            <a:endParaRPr lang="pt-BR" sz="2400"/>
          </a:p>
        </p:txBody>
      </p:sp>
    </p:spTree>
    <p:extLst>
      <p:ext uri="{BB962C8B-B14F-4D97-AF65-F5344CB8AC3E}">
        <p14:creationId xmlns:p14="http://schemas.microsoft.com/office/powerpoint/2010/main" val="18374390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12725" y="1588"/>
            <a:ext cx="8912225" cy="673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800">
                <a:effectLst>
                  <a:outerShdw blurRad="38100" dist="38100" dir="2700000" algn="tl">
                    <a:srgbClr val="C0C0C0"/>
                  </a:outerShdw>
                </a:effectLst>
              </a:rPr>
              <a:t>                    COMO É A ARCA</a:t>
            </a:r>
          </a:p>
          <a:p>
            <a:endParaRPr lang="pt-BR" sz="2800">
              <a:effectLst>
                <a:outerShdw blurRad="38100" dist="38100" dir="2700000" algn="tl">
                  <a:srgbClr val="C0C0C0"/>
                </a:outerShdw>
              </a:effectLst>
            </a:endParaRPr>
          </a:p>
          <a:p>
            <a:r>
              <a:rPr lang="pt-BR"/>
              <a:t>Desejada por estadistas da antigüidade  como  símbolo  de</a:t>
            </a:r>
          </a:p>
          <a:p>
            <a:r>
              <a:rPr lang="pt-BR"/>
              <a:t>poder, a Arca foi tema de “Os Caçadores da Arca Perdida”, o</a:t>
            </a:r>
          </a:p>
          <a:p>
            <a:r>
              <a:rPr lang="pt-BR"/>
              <a:t>primeiro filme da série Indiana Jones, filmado apenas alguns</a:t>
            </a:r>
          </a:p>
          <a:p>
            <a:r>
              <a:rPr lang="pt-BR"/>
              <a:t>meses antes da real descoberta.  Porém, a Arca da aliança é</a:t>
            </a:r>
          </a:p>
          <a:p>
            <a:r>
              <a:rPr lang="pt-BR"/>
              <a:t>completamente diferente daquela apresentada no filme. </a:t>
            </a:r>
          </a:p>
          <a:p>
            <a:endParaRPr lang="pt-BR"/>
          </a:p>
          <a:p>
            <a:r>
              <a:rPr lang="pt-BR"/>
              <a:t>Descrição da Arca: É uma caixa de madeira de acácia coberta</a:t>
            </a:r>
          </a:p>
          <a:p>
            <a:r>
              <a:rPr lang="pt-BR"/>
              <a:t>com ouro com aproximadamente 130 cm de comprimento e 80</a:t>
            </a:r>
          </a:p>
          <a:p>
            <a:r>
              <a:rPr lang="pt-BR"/>
              <a:t>cm de largura e altura, aberta apenas na parte superior.  Para</a:t>
            </a:r>
          </a:p>
          <a:p>
            <a:r>
              <a:rPr lang="pt-BR"/>
              <a:t>transportá-la, foram colocadas 4 argolas, uma em cada canto </a:t>
            </a:r>
          </a:p>
          <a:p>
            <a:r>
              <a:rPr lang="pt-BR"/>
              <a:t>e 2 varais de madeira de acácia cobertos com ouro passados</a:t>
            </a:r>
          </a:p>
          <a:p>
            <a:r>
              <a:rPr lang="pt-BR"/>
              <a:t>por dentro das argolas.  A tampa chamada de propiciatório, é</a:t>
            </a:r>
          </a:p>
          <a:p>
            <a:r>
              <a:rPr lang="pt-BR"/>
              <a:t>totalmente feita em ouro puro e do mesmo tamanho da abertu-</a:t>
            </a:r>
          </a:p>
          <a:p>
            <a:r>
              <a:rPr lang="pt-BR"/>
              <a:t>ra da Arca.  Em cada lado, nas extremidades, há um querubim</a:t>
            </a:r>
          </a:p>
          <a:p>
            <a:r>
              <a:rPr lang="pt-BR"/>
              <a:t>feito de ouro batido de forma que ambos e o propiciatório for-</a:t>
            </a:r>
          </a:p>
          <a:p>
            <a:r>
              <a:rPr lang="pt-BR"/>
              <a:t>mam um só objeto.  As asas de cada querubim passam por ci-</a:t>
            </a:r>
          </a:p>
          <a:p>
            <a:r>
              <a:rPr lang="pt-BR"/>
              <a:t>ma do propiciatório e as suas faces, em cada extremidade, es-</a:t>
            </a:r>
          </a:p>
          <a:p>
            <a:r>
              <a:rPr lang="pt-BR"/>
              <a:t>tão de frente olhando para o propiciatório.  Descrição da Arca</a:t>
            </a:r>
          </a:p>
          <a:p>
            <a:r>
              <a:rPr lang="pt-BR"/>
              <a:t>no livro de Êxodo 25:10-22 e 37:01-09.  </a:t>
            </a:r>
            <a:endParaRPr lang="pt-BR" sz="2800">
              <a:effectLst>
                <a:outerShdw blurRad="38100" dist="38100" dir="2700000" algn="tl">
                  <a:srgbClr val="C0C0C0"/>
                </a:outerShdw>
              </a:effectLst>
            </a:endParaRPr>
          </a:p>
        </p:txBody>
      </p:sp>
    </p:spTree>
    <p:extLst>
      <p:ext uri="{BB962C8B-B14F-4D97-AF65-F5344CB8AC3E}">
        <p14:creationId xmlns:p14="http://schemas.microsoft.com/office/powerpoint/2010/main" val="272602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6772</TotalTime>
  <Words>14637</Words>
  <Application>Microsoft Office PowerPoint</Application>
  <PresentationFormat>Apresentação na tela (4:3)</PresentationFormat>
  <Paragraphs>1807</Paragraphs>
  <Slides>211</Slides>
  <Notes>3</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211</vt:i4>
      </vt:variant>
    </vt:vector>
  </HeadingPairs>
  <TitlesOfParts>
    <vt:vector size="219" baseType="lpstr">
      <vt:lpstr>Arial</vt:lpstr>
      <vt:lpstr>Calibri</vt:lpstr>
      <vt:lpstr>Times New Roman</vt:lpstr>
      <vt:lpstr>Algerian</vt:lpstr>
      <vt:lpstr>Bernard MT Condensed</vt:lpstr>
      <vt:lpstr>Wingdings</vt:lpstr>
      <vt:lpstr>Bodoni MT Black</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Silas Jakel</cp:lastModifiedBy>
  <cp:revision>522</cp:revision>
  <dcterms:created xsi:type="dcterms:W3CDTF">2012-01-05T14:29:04Z</dcterms:created>
  <dcterms:modified xsi:type="dcterms:W3CDTF">2012-07-11T10:46:52Z</dcterms:modified>
</cp:coreProperties>
</file>