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94660"/>
  </p:normalViewPr>
  <p:slideViewPr>
    <p:cSldViewPr>
      <p:cViewPr varScale="1">
        <p:scale>
          <a:sx n="70" d="100"/>
          <a:sy n="70" d="100"/>
        </p:scale>
        <p:origin x="-13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3-03T21:38:26.125"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523160DD-DBD7-4B65-9574-253DCC2B6F5D}" type="slidenum">
              <a:rPr lang="en-US"/>
              <a:pPr/>
              <a:t>‹nº›</a:t>
            </a:fld>
            <a:endParaRPr lang="en-US"/>
          </a:p>
        </p:txBody>
      </p:sp>
    </p:spTree>
    <p:extLst>
      <p:ext uri="{BB962C8B-B14F-4D97-AF65-F5344CB8AC3E}">
        <p14:creationId xmlns:p14="http://schemas.microsoft.com/office/powerpoint/2010/main" val="313635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B0D89CE6-F079-46FE-8B08-2292626DB2F3}" type="slidenum">
              <a:rPr lang="en-US"/>
              <a:pPr/>
              <a:t>‹nº›</a:t>
            </a:fld>
            <a:endParaRPr lang="en-US"/>
          </a:p>
        </p:txBody>
      </p:sp>
    </p:spTree>
    <p:extLst>
      <p:ext uri="{BB962C8B-B14F-4D97-AF65-F5344CB8AC3E}">
        <p14:creationId xmlns:p14="http://schemas.microsoft.com/office/powerpoint/2010/main" val="208149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A4C43058-DB57-4B91-9EFB-BF656FBF6E8B}" type="slidenum">
              <a:rPr lang="en-US"/>
              <a:pPr/>
              <a:t>‹nº›</a:t>
            </a:fld>
            <a:endParaRPr lang="en-US"/>
          </a:p>
        </p:txBody>
      </p:sp>
    </p:spTree>
    <p:extLst>
      <p:ext uri="{BB962C8B-B14F-4D97-AF65-F5344CB8AC3E}">
        <p14:creationId xmlns:p14="http://schemas.microsoft.com/office/powerpoint/2010/main" val="387854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388AFEBC-836D-4284-ADE8-12AEEC7FE022}" type="slidenum">
              <a:rPr lang="en-US"/>
              <a:pPr/>
              <a:t>‹nº›</a:t>
            </a:fld>
            <a:endParaRPr lang="en-US"/>
          </a:p>
        </p:txBody>
      </p:sp>
    </p:spTree>
    <p:extLst>
      <p:ext uri="{BB962C8B-B14F-4D97-AF65-F5344CB8AC3E}">
        <p14:creationId xmlns:p14="http://schemas.microsoft.com/office/powerpoint/2010/main" val="244595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1F127CB7-1269-4AC2-9A1E-5BD7BA35290A}" type="slidenum">
              <a:rPr lang="en-US"/>
              <a:pPr/>
              <a:t>‹nº›</a:t>
            </a:fld>
            <a:endParaRPr lang="en-US"/>
          </a:p>
        </p:txBody>
      </p:sp>
    </p:spTree>
    <p:extLst>
      <p:ext uri="{BB962C8B-B14F-4D97-AF65-F5344CB8AC3E}">
        <p14:creationId xmlns:p14="http://schemas.microsoft.com/office/powerpoint/2010/main" val="76722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38625CAB-7D52-4548-BAE4-5DB2CAECEA8C}" type="slidenum">
              <a:rPr lang="en-US"/>
              <a:pPr/>
              <a:t>‹nº›</a:t>
            </a:fld>
            <a:endParaRPr lang="en-US"/>
          </a:p>
        </p:txBody>
      </p:sp>
    </p:spTree>
    <p:extLst>
      <p:ext uri="{BB962C8B-B14F-4D97-AF65-F5344CB8AC3E}">
        <p14:creationId xmlns:p14="http://schemas.microsoft.com/office/powerpoint/2010/main" val="233491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en-US"/>
          </a:p>
        </p:txBody>
      </p:sp>
      <p:sp>
        <p:nvSpPr>
          <p:cNvPr id="8" name="Espaço Reservado para Rodapé 7"/>
          <p:cNvSpPr>
            <a:spLocks noGrp="1"/>
          </p:cNvSpPr>
          <p:nvPr>
            <p:ph type="ftr" sz="quarter" idx="11"/>
          </p:nvPr>
        </p:nvSpPr>
        <p:spPr/>
        <p:txBody>
          <a:bodyPr/>
          <a:lstStyle>
            <a:lvl1pPr>
              <a:defRPr/>
            </a:lvl1pPr>
          </a:lstStyle>
          <a:p>
            <a:endParaRPr lang="en-US"/>
          </a:p>
        </p:txBody>
      </p:sp>
      <p:sp>
        <p:nvSpPr>
          <p:cNvPr id="9" name="Espaço Reservado para Número de Slide 8"/>
          <p:cNvSpPr>
            <a:spLocks noGrp="1"/>
          </p:cNvSpPr>
          <p:nvPr>
            <p:ph type="sldNum" sz="quarter" idx="12"/>
          </p:nvPr>
        </p:nvSpPr>
        <p:spPr/>
        <p:txBody>
          <a:bodyPr/>
          <a:lstStyle>
            <a:lvl1pPr>
              <a:defRPr/>
            </a:lvl1pPr>
          </a:lstStyle>
          <a:p>
            <a:fld id="{1A87951B-7400-4846-B5A0-E584BE0E1D8A}" type="slidenum">
              <a:rPr lang="en-US"/>
              <a:pPr/>
              <a:t>‹nº›</a:t>
            </a:fld>
            <a:endParaRPr lang="en-US"/>
          </a:p>
        </p:txBody>
      </p:sp>
    </p:spTree>
    <p:extLst>
      <p:ext uri="{BB962C8B-B14F-4D97-AF65-F5344CB8AC3E}">
        <p14:creationId xmlns:p14="http://schemas.microsoft.com/office/powerpoint/2010/main" val="4400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en-US"/>
          </a:p>
        </p:txBody>
      </p:sp>
      <p:sp>
        <p:nvSpPr>
          <p:cNvPr id="4" name="Espaço Reservado para Rodapé 3"/>
          <p:cNvSpPr>
            <a:spLocks noGrp="1"/>
          </p:cNvSpPr>
          <p:nvPr>
            <p:ph type="ftr" sz="quarter" idx="11"/>
          </p:nvPr>
        </p:nvSpPr>
        <p:spPr/>
        <p:txBody>
          <a:bodyPr/>
          <a:lstStyle>
            <a:lvl1pPr>
              <a:defRPr/>
            </a:lvl1pPr>
          </a:lstStyle>
          <a:p>
            <a:endParaRPr lang="en-US"/>
          </a:p>
        </p:txBody>
      </p:sp>
      <p:sp>
        <p:nvSpPr>
          <p:cNvPr id="5" name="Espaço Reservado para Número de Slide 4"/>
          <p:cNvSpPr>
            <a:spLocks noGrp="1"/>
          </p:cNvSpPr>
          <p:nvPr>
            <p:ph type="sldNum" sz="quarter" idx="12"/>
          </p:nvPr>
        </p:nvSpPr>
        <p:spPr/>
        <p:txBody>
          <a:bodyPr/>
          <a:lstStyle>
            <a:lvl1pPr>
              <a:defRPr/>
            </a:lvl1pPr>
          </a:lstStyle>
          <a:p>
            <a:fld id="{2926256E-C36B-4431-ABD5-5F2EEE35B442}" type="slidenum">
              <a:rPr lang="en-US"/>
              <a:pPr/>
              <a:t>‹nº›</a:t>
            </a:fld>
            <a:endParaRPr lang="en-US"/>
          </a:p>
        </p:txBody>
      </p:sp>
    </p:spTree>
    <p:extLst>
      <p:ext uri="{BB962C8B-B14F-4D97-AF65-F5344CB8AC3E}">
        <p14:creationId xmlns:p14="http://schemas.microsoft.com/office/powerpoint/2010/main" val="95068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en-US"/>
          </a:p>
        </p:txBody>
      </p:sp>
      <p:sp>
        <p:nvSpPr>
          <p:cNvPr id="3" name="Espaço Reservado para Rodapé 2"/>
          <p:cNvSpPr>
            <a:spLocks noGrp="1"/>
          </p:cNvSpPr>
          <p:nvPr>
            <p:ph type="ftr" sz="quarter" idx="11"/>
          </p:nvPr>
        </p:nvSpPr>
        <p:spPr/>
        <p:txBody>
          <a:bodyPr/>
          <a:lstStyle>
            <a:lvl1pPr>
              <a:defRPr/>
            </a:lvl1pPr>
          </a:lstStyle>
          <a:p>
            <a:endParaRPr lang="en-US"/>
          </a:p>
        </p:txBody>
      </p:sp>
      <p:sp>
        <p:nvSpPr>
          <p:cNvPr id="4" name="Espaço Reservado para Número de Slide 3"/>
          <p:cNvSpPr>
            <a:spLocks noGrp="1"/>
          </p:cNvSpPr>
          <p:nvPr>
            <p:ph type="sldNum" sz="quarter" idx="12"/>
          </p:nvPr>
        </p:nvSpPr>
        <p:spPr/>
        <p:txBody>
          <a:bodyPr/>
          <a:lstStyle>
            <a:lvl1pPr>
              <a:defRPr/>
            </a:lvl1pPr>
          </a:lstStyle>
          <a:p>
            <a:fld id="{FDDE21B3-89E3-4EAF-8265-B107DAEA8164}" type="slidenum">
              <a:rPr lang="en-US"/>
              <a:pPr/>
              <a:t>‹nº›</a:t>
            </a:fld>
            <a:endParaRPr lang="en-US"/>
          </a:p>
        </p:txBody>
      </p:sp>
    </p:spTree>
    <p:extLst>
      <p:ext uri="{BB962C8B-B14F-4D97-AF65-F5344CB8AC3E}">
        <p14:creationId xmlns:p14="http://schemas.microsoft.com/office/powerpoint/2010/main" val="231798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802F34EA-009C-414A-819B-B222E5297090}" type="slidenum">
              <a:rPr lang="en-US"/>
              <a:pPr/>
              <a:t>‹nº›</a:t>
            </a:fld>
            <a:endParaRPr lang="en-US"/>
          </a:p>
        </p:txBody>
      </p:sp>
    </p:spTree>
    <p:extLst>
      <p:ext uri="{BB962C8B-B14F-4D97-AF65-F5344CB8AC3E}">
        <p14:creationId xmlns:p14="http://schemas.microsoft.com/office/powerpoint/2010/main" val="294858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10F99E3B-05F5-4B81-9B4B-F309716F9A48}" type="slidenum">
              <a:rPr lang="en-US"/>
              <a:pPr/>
              <a:t>‹nº›</a:t>
            </a:fld>
            <a:endParaRPr lang="en-US"/>
          </a:p>
        </p:txBody>
      </p:sp>
    </p:spTree>
    <p:extLst>
      <p:ext uri="{BB962C8B-B14F-4D97-AF65-F5344CB8AC3E}">
        <p14:creationId xmlns:p14="http://schemas.microsoft.com/office/powerpoint/2010/main" val="297080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9EBE1E-E4C6-4FF2-B098-12B1B17D3D59}"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mailto:yoshington2@hotmail.com/Site"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422030" y="1597025"/>
            <a:ext cx="8229600" cy="1828800"/>
          </a:xfrm>
          <a:noFill/>
        </p:spPr>
        <p:txBody>
          <a:bodyPr lIns="45720" tIns="0" rIns="45720" bIns="0" anchor="b">
            <a:normAutofit/>
            <a:scene3d>
              <a:camera prst="orthographicFront"/>
              <a:lightRig rig="soft" dir="t">
                <a:rot lat="0" lon="0" rev="17220000"/>
              </a:lightRig>
            </a:scene3d>
            <a:sp3d prstMaterial="softEdge">
              <a:bevelT w="38100" h="38100"/>
            </a:sp3d>
          </a:bodyPr>
          <a:lstStyle/>
          <a:p>
            <a:pPr fontAlgn="auto">
              <a:spcAft>
                <a:spcPts val="0"/>
              </a:spcAft>
              <a:defRPr/>
            </a:pPr>
            <a:r>
              <a:rPr lang="pt-BR" sz="4800" b="1" kern="1200"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rPr>
              <a:t>“A apostasia Alfa e Ômega”</a:t>
            </a:r>
            <a:endParaRPr lang="pt-BR" sz="4800" b="1" kern="1200"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endParaRPr>
          </a:p>
        </p:txBody>
      </p:sp>
      <p:sp>
        <p:nvSpPr>
          <p:cNvPr id="3" name="Subtítulo 2"/>
          <p:cNvSpPr>
            <a:spLocks noGrp="1"/>
          </p:cNvSpPr>
          <p:nvPr>
            <p:ph type="subTitle" idx="4294967295"/>
          </p:nvPr>
        </p:nvSpPr>
        <p:spPr>
          <a:xfrm>
            <a:off x="1371600" y="3679825"/>
            <a:ext cx="6400800" cy="1684338"/>
          </a:xfrm>
        </p:spPr>
        <p:txBody>
          <a:bodyPr/>
          <a:lstStyle/>
          <a:p>
            <a:pPr marL="0" indent="0" algn="ctr">
              <a:lnSpc>
                <a:spcPct val="90000"/>
              </a:lnSpc>
              <a:buFontTx/>
              <a:buNone/>
            </a:pPr>
            <a:r>
              <a:rPr lang="pt-BR" sz="3600" b="1">
                <a:solidFill>
                  <a:srgbClr val="FFFF00"/>
                </a:solidFill>
              </a:rPr>
              <a:t>Uma profecia de alerta para a igreja e para o mundo!</a:t>
            </a:r>
          </a:p>
          <a:p>
            <a:pPr marL="0" indent="0" algn="ctr">
              <a:lnSpc>
                <a:spcPct val="90000"/>
              </a:lnSpc>
              <a:buFontTx/>
              <a:buNone/>
            </a:pPr>
            <a:r>
              <a:rPr lang="pt-BR" sz="2000" b="1">
                <a:solidFill>
                  <a:srgbClr val="FF9900"/>
                </a:solidFill>
                <a:effectLst>
                  <a:outerShdw blurRad="38100" dist="38100" dir="2700000" algn="tl">
                    <a:srgbClr val="C0C0C0"/>
                  </a:outerShdw>
                </a:effectLst>
              </a:rPr>
              <a:t>By</a:t>
            </a:r>
            <a:r>
              <a:rPr lang="pt-BR" sz="3600" b="1">
                <a:solidFill>
                  <a:srgbClr val="FF9900"/>
                </a:solidFill>
                <a:effectLst>
                  <a:outerShdw blurRad="38100" dist="38100" dir="2700000" algn="tl">
                    <a:srgbClr val="C0C0C0"/>
                  </a:outerShdw>
                </a:effectLst>
              </a:rPr>
              <a:t> </a:t>
            </a:r>
            <a:r>
              <a:rPr lang="pt-BR" sz="2000" b="1">
                <a:solidFill>
                  <a:srgbClr val="FF9900"/>
                </a:solidFill>
                <a:effectLst>
                  <a:outerShdw blurRad="38100" dist="38100" dir="2700000" algn="tl">
                    <a:srgbClr val="C0C0C0"/>
                  </a:outerShdw>
                </a:effectLst>
              </a:rPr>
              <a:t>Washington Luciano</a:t>
            </a:r>
            <a:endParaRPr lang="pt-BR" sz="3600" b="1">
              <a:solidFill>
                <a:srgbClr val="FF9900"/>
              </a:solidFill>
              <a:effectLst>
                <a:outerShdw blurRad="38100" dist="38100" dir="2700000" algn="tl">
                  <a:srgbClr val="C0C0C0"/>
                </a:outerShdw>
              </a:effectLst>
            </a:endParaRPr>
          </a:p>
        </p:txBody>
      </p:sp>
      <p:pic>
        <p:nvPicPr>
          <p:cNvPr id="4" name="Imagem 3" descr="A e 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8788" y="263525"/>
            <a:ext cx="286861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50800"/>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Carta de A. G. Daniel para William C. White em 29 de Outubro de 1903: </a:t>
            </a:r>
            <a:endPar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12291" name="Espaço Reservado para Conteúdo 3" descr="a.g. daniells.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451725" y="1484313"/>
            <a:ext cx="1524000" cy="2095500"/>
          </a:xfrm>
        </p:spPr>
      </p:pic>
      <p:pic>
        <p:nvPicPr>
          <p:cNvPr id="12292" name="Imagem 4" descr="imagesCAG3ZYY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37063"/>
            <a:ext cx="152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aixaDeTexto 5"/>
          <p:cNvSpPr txBox="1">
            <a:spLocks noChangeArrowheads="1"/>
          </p:cNvSpPr>
          <p:nvPr/>
        </p:nvSpPr>
        <p:spPr bwMode="auto">
          <a:xfrm>
            <a:off x="250825" y="1484313"/>
            <a:ext cx="7058025"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chemeClr val="bg1"/>
                </a:solidFill>
                <a:latin typeface="Book Antiqua" pitchFamily="18" charset="0"/>
              </a:rPr>
              <a:t>“Ele disse que se tivesse crido nisto antes de escrever o livro, ele poderia ter expressado suas visões  sem a impressão errada que agora dá o livro.</a:t>
            </a:r>
          </a:p>
          <a:p>
            <a:pPr algn="just"/>
            <a:endParaRPr lang="pt-BR" sz="2800" b="1">
              <a:solidFill>
                <a:schemeClr val="bg1"/>
              </a:solidFill>
              <a:latin typeface="Book Antiqua" pitchFamily="18" charset="0"/>
            </a:endParaRPr>
          </a:p>
          <a:p>
            <a:pPr algn="just"/>
            <a:r>
              <a:rPr lang="pt-BR" sz="2800" b="1">
                <a:solidFill>
                  <a:schemeClr val="bg1"/>
                </a:solidFill>
                <a:latin typeface="Book Antiqua" pitchFamily="18" charset="0"/>
              </a:rPr>
              <a:t>Eu coloquei diante dele as objeções que eu encontrei na doutrina, e tentei mostrar a ele que a doutrina era tão absolutamente contrária ao evangelho que eu não enxergava como  ela poderia ser revisada pela  mudança de poucas expressões”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14801" y="-20638"/>
            <a:ext cx="8879473" cy="1143001"/>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1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De acordo com a carta anterior, o que realmente continha no livro(”O Templo Vivo” )  e que seria uma nova teologia, seria:</a:t>
            </a:r>
            <a:endParaRPr lang="pt-BR" sz="1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john harvey kello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29513" y="1447800"/>
            <a:ext cx="1463675" cy="2303463"/>
          </a:xfrm>
        </p:spPr>
      </p:pic>
      <p:sp>
        <p:nvSpPr>
          <p:cNvPr id="7" name="Espaço Reservado para Rodapé 6"/>
          <p:cNvSpPr txBox="1">
            <a:spLocks noGrp="1"/>
          </p:cNvSpPr>
          <p:nvPr/>
        </p:nvSpPr>
        <p:spPr>
          <a:xfrm>
            <a:off x="1874838" y="6381750"/>
            <a:ext cx="5592762" cy="400050"/>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latin typeface="Book Antiqua" pitchFamily="18" charset="0"/>
              </a:rPr>
              <a:t>Mensagens Escolhidas  vol.1 pág. 199.</a:t>
            </a:r>
          </a:p>
        </p:txBody>
      </p:sp>
      <p:sp>
        <p:nvSpPr>
          <p:cNvPr id="5" name="CaixaDeTexto 4"/>
          <p:cNvSpPr txBox="1"/>
          <p:nvPr/>
        </p:nvSpPr>
        <p:spPr>
          <a:xfrm>
            <a:off x="142875" y="1268413"/>
            <a:ext cx="7308850" cy="393700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b="1">
                <a:solidFill>
                  <a:schemeClr val="bg1"/>
                </a:solidFill>
                <a:latin typeface="Book Antiqua" pitchFamily="18" charset="0"/>
              </a:rPr>
              <a:t>Ele tinha uma nova </a:t>
            </a:r>
            <a:r>
              <a:rPr lang="pt-BR" b="1" i="1">
                <a:solidFill>
                  <a:srgbClr val="FFFF00"/>
                </a:solidFill>
                <a:latin typeface="Book Antiqua" pitchFamily="18" charset="0"/>
              </a:rPr>
              <a:t>“</a:t>
            </a:r>
            <a:r>
              <a:rPr lang="pt-BR" b="1" i="1" u="sng">
                <a:solidFill>
                  <a:srgbClr val="FFFF00"/>
                </a:solidFill>
                <a:latin typeface="Book Antiqua" pitchFamily="18" charset="0"/>
              </a:rPr>
              <a:t>maneira</a:t>
            </a:r>
            <a:r>
              <a:rPr lang="pt-BR" b="1" i="1">
                <a:solidFill>
                  <a:srgbClr val="FFFF00"/>
                </a:solidFill>
                <a:latin typeface="Book Antiqua" pitchFamily="18" charset="0"/>
              </a:rPr>
              <a:t>”</a:t>
            </a:r>
            <a:r>
              <a:rPr lang="pt-BR" b="1" i="1">
                <a:solidFill>
                  <a:schemeClr val="bg1"/>
                </a:solidFill>
                <a:latin typeface="Book Antiqua" pitchFamily="18" charset="0"/>
              </a:rPr>
              <a:t> </a:t>
            </a:r>
            <a:r>
              <a:rPr lang="pt-BR" b="1">
                <a:solidFill>
                  <a:schemeClr val="bg1"/>
                </a:solidFill>
                <a:latin typeface="Book Antiqua" pitchFamily="18" charset="0"/>
              </a:rPr>
              <a:t>de explanar o assunto sobre Deus e o entendia de </a:t>
            </a:r>
            <a:r>
              <a:rPr lang="pt-BR" b="1" i="1" u="sng">
                <a:solidFill>
                  <a:srgbClr val="FFFF00"/>
                </a:solidFill>
                <a:latin typeface="Book Antiqua" pitchFamily="18" charset="0"/>
              </a:rPr>
              <a:t>uma forma diferente</a:t>
            </a:r>
            <a:r>
              <a:rPr lang="pt-BR" b="1" i="1">
                <a:solidFill>
                  <a:schemeClr val="bg1"/>
                </a:solidFill>
                <a:latin typeface="Book Antiqua" pitchFamily="18" charset="0"/>
              </a:rPr>
              <a:t> </a:t>
            </a:r>
            <a:r>
              <a:rPr lang="pt-BR" b="1">
                <a:solidFill>
                  <a:schemeClr val="bg1"/>
                </a:solidFill>
                <a:latin typeface="Book Antiqua" pitchFamily="18" charset="0"/>
              </a:rPr>
              <a:t>da já existente na Igreja e de Ellen White;</a:t>
            </a:r>
          </a:p>
          <a:p>
            <a:pPr algn="just"/>
            <a:r>
              <a:rPr lang="pt-BR" b="1">
                <a:solidFill>
                  <a:schemeClr val="bg1"/>
                </a:solidFill>
                <a:latin typeface="Book Antiqua" pitchFamily="18" charset="0"/>
              </a:rPr>
              <a:t>Ele cria na</a:t>
            </a:r>
            <a:r>
              <a:rPr lang="pt-BR" b="1">
                <a:latin typeface="Book Antiqua" pitchFamily="18" charset="0"/>
              </a:rPr>
              <a:t> </a:t>
            </a:r>
            <a:r>
              <a:rPr lang="pt-BR" b="1">
                <a:solidFill>
                  <a:srgbClr val="FFFFCC"/>
                </a:solidFill>
                <a:latin typeface="Book Antiqua" pitchFamily="18" charset="0"/>
              </a:rPr>
              <a:t>trindade:</a:t>
            </a:r>
          </a:p>
          <a:p>
            <a:pPr algn="just"/>
            <a:r>
              <a:rPr lang="pt-BR" b="1">
                <a:solidFill>
                  <a:schemeClr val="bg1"/>
                </a:solidFill>
                <a:latin typeface="Book Antiqua" pitchFamily="18" charset="0"/>
              </a:rPr>
              <a:t>Cria em</a:t>
            </a:r>
            <a:r>
              <a:rPr lang="pt-BR" b="1">
                <a:latin typeface="Book Antiqua" pitchFamily="18" charset="0"/>
              </a:rPr>
              <a:t> </a:t>
            </a:r>
            <a:r>
              <a:rPr lang="pt-BR" b="1">
                <a:solidFill>
                  <a:srgbClr val="FFFF00"/>
                </a:solidFill>
                <a:latin typeface="Book Antiqua" pitchFamily="18" charset="0"/>
              </a:rPr>
              <a:t>Deus Pai, Deus o Filho e Deus o Espírito Santo</a:t>
            </a:r>
            <a:r>
              <a:rPr lang="pt-BR" b="1">
                <a:solidFill>
                  <a:srgbClr val="FFFFCC"/>
                </a:solidFill>
                <a:latin typeface="Book Antiqua" pitchFamily="18" charset="0"/>
              </a:rPr>
              <a:t> </a:t>
            </a:r>
            <a:r>
              <a:rPr lang="pt-BR" b="1">
                <a:solidFill>
                  <a:schemeClr val="bg1"/>
                </a:solidFill>
                <a:latin typeface="Book Antiqua" pitchFamily="18" charset="0"/>
              </a:rPr>
              <a:t>e que ele</a:t>
            </a:r>
            <a:r>
              <a:rPr lang="pt-BR" b="1">
                <a:latin typeface="Book Antiqua" pitchFamily="18" charset="0"/>
              </a:rPr>
              <a:t> </a:t>
            </a:r>
            <a:r>
              <a:rPr lang="pt-BR" b="1">
                <a:solidFill>
                  <a:schemeClr val="bg1"/>
                </a:solidFill>
                <a:latin typeface="Book Antiqua" pitchFamily="18" charset="0"/>
              </a:rPr>
              <a:t>iria revisar o livro;</a:t>
            </a:r>
          </a:p>
          <a:p>
            <a:pPr algn="just"/>
            <a:r>
              <a:rPr lang="pt-BR" b="1">
                <a:solidFill>
                  <a:schemeClr val="bg1"/>
                </a:solidFill>
                <a:latin typeface="Book Antiqua" pitchFamily="18" charset="0"/>
              </a:rPr>
              <a:t>Entendia</a:t>
            </a:r>
            <a:r>
              <a:rPr lang="pt-BR" b="1">
                <a:latin typeface="Book Antiqua" pitchFamily="18" charset="0"/>
              </a:rPr>
              <a:t> </a:t>
            </a:r>
            <a:r>
              <a:rPr lang="pt-BR" b="1" u="sng">
                <a:solidFill>
                  <a:srgbClr val="FFFF00"/>
                </a:solidFill>
                <a:latin typeface="Book Antiqua" pitchFamily="18" charset="0"/>
              </a:rPr>
              <a:t>que era o Espírito Santo</a:t>
            </a:r>
            <a:r>
              <a:rPr lang="pt-BR" b="1">
                <a:solidFill>
                  <a:srgbClr val="FFFFCC"/>
                </a:solidFill>
                <a:latin typeface="Book Antiqua" pitchFamily="18" charset="0"/>
              </a:rPr>
              <a:t> </a:t>
            </a:r>
            <a:r>
              <a:rPr lang="pt-BR" b="1">
                <a:solidFill>
                  <a:schemeClr val="bg1"/>
                </a:solidFill>
                <a:latin typeface="Book Antiqua" pitchFamily="18" charset="0"/>
              </a:rPr>
              <a:t>e não o Pai que preenchia todo o espaço e todas as coisas vivas;</a:t>
            </a:r>
          </a:p>
          <a:p>
            <a:pPr algn="just"/>
            <a:r>
              <a:rPr lang="pt-BR" b="1">
                <a:solidFill>
                  <a:schemeClr val="bg1"/>
                </a:solidFill>
                <a:latin typeface="Book Antiqua" pitchFamily="18" charset="0"/>
              </a:rPr>
              <a:t>Isto mostra o que seria realmente o</a:t>
            </a:r>
            <a:r>
              <a:rPr lang="pt-BR" b="1">
                <a:latin typeface="Book Antiqua" pitchFamily="18" charset="0"/>
              </a:rPr>
              <a:t> </a:t>
            </a:r>
            <a:r>
              <a:rPr lang="pt-BR" b="1">
                <a:solidFill>
                  <a:srgbClr val="FFFF00"/>
                </a:solidFill>
                <a:latin typeface="Book Antiqua" pitchFamily="18" charset="0"/>
              </a:rPr>
              <a:t>“</a:t>
            </a:r>
            <a:r>
              <a:rPr lang="pt-BR" b="1" i="1">
                <a:solidFill>
                  <a:srgbClr val="FFFF00"/>
                </a:solidFill>
                <a:latin typeface="Book Antiqua" pitchFamily="18" charset="0"/>
              </a:rPr>
              <a:t>panteísmo</a:t>
            </a:r>
            <a:r>
              <a:rPr lang="pt-BR" b="1">
                <a:solidFill>
                  <a:srgbClr val="FFFF00"/>
                </a:solidFill>
                <a:latin typeface="Book Antiqua" pitchFamily="18" charset="0"/>
              </a:rPr>
              <a:t>” </a:t>
            </a:r>
            <a:r>
              <a:rPr lang="pt-BR" b="1">
                <a:solidFill>
                  <a:schemeClr val="bg1"/>
                </a:solidFill>
                <a:latin typeface="Book Antiqua" pitchFamily="18" charset="0"/>
              </a:rPr>
              <a:t>mencionado por Ellen White;</a:t>
            </a:r>
          </a:p>
          <a:p>
            <a:pPr algn="just"/>
            <a:endParaRPr lang="pt-BR" b="1">
              <a:solidFill>
                <a:schemeClr val="bg1"/>
              </a:solidFill>
              <a:latin typeface="Book Antiqua" pitchFamily="18" charset="0"/>
            </a:endParaRPr>
          </a:p>
          <a:p>
            <a:pPr algn="just"/>
            <a:r>
              <a:rPr lang="pt-BR" b="1">
                <a:solidFill>
                  <a:schemeClr val="bg1"/>
                </a:solidFill>
                <a:latin typeface="Book Antiqua" pitchFamily="18" charset="0"/>
              </a:rPr>
              <a:t>Vamos ver o que irmã fala sobre a</a:t>
            </a:r>
            <a:r>
              <a:rPr lang="pt-BR" b="1">
                <a:latin typeface="Book Antiqua" pitchFamily="18" charset="0"/>
              </a:rPr>
              <a:t> </a:t>
            </a:r>
            <a:r>
              <a:rPr lang="pt-BR" b="1">
                <a:solidFill>
                  <a:srgbClr val="FFFF00"/>
                </a:solidFill>
                <a:latin typeface="Book Antiqua" pitchFamily="18" charset="0"/>
              </a:rPr>
              <a:t>revisão</a:t>
            </a:r>
            <a:r>
              <a:rPr lang="pt-BR" b="1">
                <a:latin typeface="Book Antiqua" pitchFamily="18" charset="0"/>
              </a:rPr>
              <a:t> </a:t>
            </a:r>
            <a:r>
              <a:rPr lang="pt-BR" b="1">
                <a:solidFill>
                  <a:schemeClr val="bg1"/>
                </a:solidFill>
                <a:latin typeface="Book Antiqua" pitchFamily="18" charset="0"/>
              </a:rPr>
              <a:t>do livro:</a:t>
            </a:r>
            <a:r>
              <a:rPr lang="pt-BR" b="1">
                <a:latin typeface="Book Antiqua" pitchFamily="18" charset="0"/>
              </a:rPr>
              <a:t> </a:t>
            </a:r>
          </a:p>
          <a:p>
            <a:pPr algn="just"/>
            <a:endParaRPr lang="pt-BR" b="1">
              <a:solidFill>
                <a:srgbClr val="FFFFCC"/>
              </a:solidFill>
              <a:latin typeface="Book Antiqua" pitchFamily="18" charset="0"/>
            </a:endParaRPr>
          </a:p>
          <a:p>
            <a:pPr algn="just"/>
            <a:endParaRPr lang="pt-BR" b="1">
              <a:latin typeface="Book Antiqua" pitchFamily="18" charset="0"/>
            </a:endParaRPr>
          </a:p>
        </p:txBody>
      </p:sp>
      <p:sp>
        <p:nvSpPr>
          <p:cNvPr id="6" name="CaixaDeTexto 5"/>
          <p:cNvSpPr txBox="1"/>
          <p:nvPr/>
        </p:nvSpPr>
        <p:spPr>
          <a:xfrm>
            <a:off x="179388" y="4724400"/>
            <a:ext cx="8785225" cy="173990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b="1" i="1">
                <a:solidFill>
                  <a:srgbClr val="FFFFCC"/>
                </a:solidFill>
                <a:latin typeface="Book Antiqua" pitchFamily="18" charset="0"/>
              </a:rPr>
              <a:t>“Dir-se-á que o Living Temple foi revisado. O Senhor mostrou-me, porém, que </a:t>
            </a:r>
            <a:r>
              <a:rPr lang="pt-BR" b="1" i="1" u="sng">
                <a:solidFill>
                  <a:srgbClr val="FFFF00"/>
                </a:solidFill>
                <a:latin typeface="Book Antiqua" pitchFamily="18" charset="0"/>
              </a:rPr>
              <a:t>o</a:t>
            </a:r>
            <a:r>
              <a:rPr lang="pt-BR" b="1" i="1" u="sng">
                <a:latin typeface="Book Antiqua" pitchFamily="18" charset="0"/>
              </a:rPr>
              <a:t> </a:t>
            </a:r>
            <a:r>
              <a:rPr lang="pt-BR" b="1" i="1" u="sng">
                <a:solidFill>
                  <a:srgbClr val="FFFF00"/>
                </a:solidFill>
                <a:latin typeface="Book Antiqua" pitchFamily="18" charset="0"/>
              </a:rPr>
              <a:t>autor não mudou, e que não pode haver unidade entre ele e os ministros do evangelho enquanto ele continuar a nutrir seus sentimentos atuais.</a:t>
            </a:r>
            <a:r>
              <a:rPr lang="pt-BR" b="1" i="1">
                <a:latin typeface="Book Antiqua" pitchFamily="18" charset="0"/>
              </a:rPr>
              <a:t> </a:t>
            </a:r>
            <a:r>
              <a:rPr lang="pt-BR" b="1" i="1">
                <a:solidFill>
                  <a:srgbClr val="FFFFCC"/>
                </a:solidFill>
                <a:latin typeface="Book Antiqua" pitchFamily="18" charset="0"/>
              </a:rPr>
              <a:t>Sou solicitada a erguer a voz em advertência a nosso povo, dizendo: "Não erreis; Deus não Se deixa escarnecer." Gál. 6:7.</a:t>
            </a:r>
          </a:p>
          <a:p>
            <a:pPr algn="just"/>
            <a:endParaRPr lang="pt-BR" b="1" i="1">
              <a:solidFill>
                <a:srgbClr val="FFFFCC"/>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ox(in)">
                                      <p:cBhvr>
                                        <p:cTn id="22" dur="500"/>
                                        <p:tgtEl>
                                          <p:spTgt spid="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ox(in)">
                                      <p:cBhvr>
                                        <p:cTn id="27" dur="500"/>
                                        <p:tgtEl>
                                          <p:spTgt spid="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ox(in)">
                                      <p:cBhvr>
                                        <p:cTn id="32" dur="500"/>
                                        <p:tgtEl>
                                          <p:spTgt spid="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ox(in)">
                                      <p:cBhvr>
                                        <p:cTn id="37" dur="500"/>
                                        <p:tgtEl>
                                          <p:spTgt spid="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ox(in)">
                                      <p:cBhvr>
                                        <p:cTn id="42" dur="500"/>
                                        <p:tgtEl>
                                          <p:spTgt spid="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ox(in)">
                                      <p:cBhvr>
                                        <p:cTn id="47" dur="500"/>
                                        <p:tgtEl>
                                          <p:spTgt spid="6">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box(in)">
                                      <p:cBhvr>
                                        <p:cTn id="5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Carta 300, 1903</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14339" name="Espaço Reservado para Conteúdo 3" descr="Ellen_Whit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588125" y="1557338"/>
            <a:ext cx="2259013" cy="2232025"/>
          </a:xfrm>
        </p:spPr>
      </p:pic>
      <p:sp>
        <p:nvSpPr>
          <p:cNvPr id="6" name="CaixaDeTexto 5"/>
          <p:cNvSpPr txBox="1"/>
          <p:nvPr/>
        </p:nvSpPr>
        <p:spPr>
          <a:xfrm>
            <a:off x="539750" y="2133600"/>
            <a:ext cx="5400675" cy="3503613"/>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a:solidFill>
                  <a:schemeClr val="bg1"/>
                </a:solidFill>
                <a:latin typeface="Book Antiqua" pitchFamily="18" charset="0"/>
              </a:rPr>
              <a:t>“Você não está definitivamente esclarecido sobre a personalidade de Deus  que é tudo para nós como um povo.</a:t>
            </a:r>
            <a:r>
              <a:rPr lang="pt-BR" sz="3200" b="1">
                <a:solidFill>
                  <a:srgbClr val="FFFFCC"/>
                </a:solidFill>
                <a:latin typeface="Book Antiqua" pitchFamily="18" charset="0"/>
              </a:rPr>
              <a:t> </a:t>
            </a:r>
            <a:r>
              <a:rPr lang="pt-BR" sz="3200" b="1" u="sng">
                <a:solidFill>
                  <a:srgbClr val="FFFF00"/>
                </a:solidFill>
                <a:latin typeface="Book Antiqua" pitchFamily="18" charset="0"/>
              </a:rPr>
              <a:t>Você está praticamente destruindo o próprio Senhor Deus</a:t>
            </a:r>
            <a:r>
              <a:rPr lang="pt-BR" sz="3200" b="1">
                <a:solidFill>
                  <a:srgbClr val="FFFF00"/>
                </a:solidFill>
                <a:latin typeface="Book Antiqua" pitchFamily="18" charset="0"/>
              </a:rPr>
              <a:t>.”</a:t>
            </a:r>
          </a:p>
        </p:txBody>
      </p:sp>
      <p:pic>
        <p:nvPicPr>
          <p:cNvPr id="14341" name="Imagem 6" descr="john harvey kello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219575"/>
            <a:ext cx="2260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357061"/>
            <a:ext cx="8229600" cy="1659038"/>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2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agora ver o que Ellen White escrevera a respeito dos que usariam (inclusive o próprio Kellogg) os seus escritos para defender os conceitos, errôneos do livro do “O Templo Vivo” </a:t>
            </a: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534988" y="2359025"/>
            <a:ext cx="7999412" cy="35083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chemeClr val="bg1"/>
                </a:solidFill>
                <a:latin typeface="Book Antiqua" pitchFamily="18" charset="0"/>
              </a:rPr>
              <a:t>Na controvérsia que surgiu entre nossos irmãos acerca dos ensinamentos desse livro, os que estavam a favor de lhe dar ampla divulgação diziam: </a:t>
            </a:r>
            <a:r>
              <a:rPr lang="pt-BR" sz="2800" b="1">
                <a:solidFill>
                  <a:srgbClr val="FFFF00"/>
                </a:solidFill>
                <a:latin typeface="Book Antiqua" pitchFamily="18" charset="0"/>
              </a:rPr>
              <a:t>"</a:t>
            </a:r>
            <a:r>
              <a:rPr lang="pt-BR" sz="2800" b="1" u="sng">
                <a:solidFill>
                  <a:srgbClr val="FFFF00"/>
                </a:solidFill>
                <a:latin typeface="Book Antiqua" pitchFamily="18" charset="0"/>
              </a:rPr>
              <a:t>Ele contém os verdadeiros conceitos que a irmã White tem ensinado</a:t>
            </a:r>
            <a:r>
              <a:rPr lang="pt-BR" sz="2800" b="1">
                <a:solidFill>
                  <a:srgbClr val="FFFF00"/>
                </a:solidFill>
                <a:latin typeface="Book Antiqua" pitchFamily="18" charset="0"/>
              </a:rPr>
              <a:t>."</a:t>
            </a:r>
            <a:r>
              <a:rPr lang="pt-BR" sz="2800" b="1">
                <a:solidFill>
                  <a:schemeClr val="bg1"/>
                </a:solidFill>
                <a:latin typeface="Book Antiqua" pitchFamily="18" charset="0"/>
              </a:rPr>
              <a:t> Essa afirmativa golpeia em cheio o meu coração. Me senti de coração quebrantado, pois sabia que essa apresentação do caso não era verdadeira.</a:t>
            </a:r>
          </a:p>
        </p:txBody>
      </p:sp>
      <p:sp>
        <p:nvSpPr>
          <p:cNvPr id="6" name="CaixaDeTexto 5"/>
          <p:cNvSpPr txBox="1"/>
          <p:nvPr/>
        </p:nvSpPr>
        <p:spPr>
          <a:xfrm>
            <a:off x="1608138" y="6148388"/>
            <a:ext cx="5783262" cy="45720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latin typeface="Book Antiqua" pitchFamily="18" charset="0"/>
              </a:rPr>
              <a:t>Mensagens Escolhidas, vol. 1 pág. 203.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se você fosse resumir em uma palavra, qual seria....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normAutofit/>
          </a:bodyPr>
          <a:lstStyle/>
          <a:p>
            <a:pPr marL="547688" indent="-411163">
              <a:buFontTx/>
              <a:buNone/>
            </a:pPr>
            <a:r>
              <a:rPr lang="pt-BR" b="1">
                <a:solidFill>
                  <a:srgbClr val="FFFF00"/>
                </a:solidFill>
              </a:rPr>
              <a:t>Panteísmo =</a:t>
            </a:r>
            <a:r>
              <a:rPr lang="pt-BR" b="1"/>
              <a:t> </a:t>
            </a:r>
            <a:r>
              <a:rPr lang="pt-BR" b="1">
                <a:solidFill>
                  <a:srgbClr val="FFFFCC"/>
                </a:solidFill>
              </a:rPr>
              <a:t>Deus em tudo!</a:t>
            </a:r>
          </a:p>
          <a:p>
            <a:pPr marL="547688" indent="-411163">
              <a:buFontTx/>
              <a:buNone/>
            </a:pPr>
            <a:r>
              <a:rPr lang="pt-BR" b="1">
                <a:solidFill>
                  <a:srgbClr val="FFFFCC"/>
                </a:solidFill>
              </a:rPr>
              <a:t>Essa palavra resume todo o livro  do Dr. John Kellogg.</a:t>
            </a:r>
          </a:p>
          <a:p>
            <a:pPr marL="547688" indent="-411163">
              <a:buFontTx/>
              <a:buNone/>
            </a:pPr>
            <a:r>
              <a:rPr lang="pt-BR" b="1">
                <a:solidFill>
                  <a:srgbClr val="FFFFCC"/>
                </a:solidFill>
              </a:rPr>
              <a:t>Ele estava tentando fazer isso enquanto estava crendo na doutrina da </a:t>
            </a:r>
            <a:r>
              <a:rPr lang="pt-BR" b="1">
                <a:solidFill>
                  <a:srgbClr val="FFFF00"/>
                </a:solidFill>
              </a:rPr>
              <a:t>TRINDADE ;</a:t>
            </a:r>
          </a:p>
          <a:p>
            <a:pPr marL="547688" indent="-411163">
              <a:buFontTx/>
              <a:buNone/>
            </a:pPr>
            <a:r>
              <a:rPr lang="pt-BR" b="1">
                <a:solidFill>
                  <a:srgbClr val="FFFFCC"/>
                </a:solidFill>
              </a:rPr>
              <a:t>Ele cria em Deus Pai, Deus Filho e Deus o Espírito Santo!</a:t>
            </a:r>
            <a:endParaRPr lang="pt-BR"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6368"/>
            <a:ext cx="8229600" cy="134185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Porque quando você apresenta isso às pessoas, geralmente a objeção é: </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519113" y="1960563"/>
            <a:ext cx="8229600" cy="4060825"/>
          </a:xfrm>
        </p:spPr>
        <p:txBody>
          <a:bodyPr/>
          <a:lstStyle/>
          <a:p>
            <a:pPr marL="547688" indent="-411163"/>
            <a:r>
              <a:rPr lang="pt-BR" sz="3000" b="1">
                <a:solidFill>
                  <a:schemeClr val="bg1"/>
                </a:solidFill>
              </a:rPr>
              <a:t>“Ah, mas aqui a irmã White está falando de Panteísmo e não de Trindade”;</a:t>
            </a:r>
          </a:p>
          <a:p>
            <a:pPr marL="547688" indent="-411163"/>
            <a:r>
              <a:rPr lang="pt-BR" sz="3000" b="1">
                <a:solidFill>
                  <a:schemeClr val="bg1"/>
                </a:solidFill>
              </a:rPr>
              <a:t>“Ela não está falando de Deus o Pai, Deus o Filho e Deus o Espírito Santo!”</a:t>
            </a:r>
          </a:p>
          <a:p>
            <a:pPr marL="547688" indent="-411163"/>
            <a:r>
              <a:rPr lang="pt-BR" sz="3000" b="1">
                <a:solidFill>
                  <a:schemeClr val="bg1"/>
                </a:solidFill>
              </a:rPr>
              <a:t>“Ela estava repreendendo Kellogg por seu pensamento Panteísta e não por causa da crença na Trindade.”</a:t>
            </a:r>
          </a:p>
          <a:p>
            <a:pPr marL="547688" indent="-411163"/>
            <a:r>
              <a:rPr lang="pt-BR" sz="3000" b="1">
                <a:solidFill>
                  <a:srgbClr val="FFFF00"/>
                </a:solidFill>
              </a:rPr>
              <a:t>Você Já ouviu isso antes?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6011"/>
            <a:ext cx="8229600" cy="1277655"/>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nó temos que entender o que Kellogg realmente cria:</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normAutofit/>
          </a:bodyPr>
          <a:lstStyle/>
          <a:p>
            <a:pPr marL="547688" indent="-411163" algn="just"/>
            <a:r>
              <a:rPr lang="pt-BR" sz="3000" b="1">
                <a:solidFill>
                  <a:schemeClr val="bg1"/>
                </a:solidFill>
              </a:rPr>
              <a:t>O que era aquilo que ele identificou como o “problema”, ou o que era aquilo que ele estava tentando ensinar no livro!?</a:t>
            </a:r>
          </a:p>
          <a:p>
            <a:pPr marL="547688" indent="-411163" algn="just"/>
            <a:r>
              <a:rPr lang="pt-BR" sz="3000" b="1">
                <a:solidFill>
                  <a:schemeClr val="bg1"/>
                </a:solidFill>
              </a:rPr>
              <a:t>Temos que entender:</a:t>
            </a:r>
            <a:r>
              <a:rPr lang="pt-BR" sz="3000" b="1">
                <a:solidFill>
                  <a:srgbClr val="FFFFCC"/>
                </a:solidFill>
              </a:rPr>
              <a:t> </a:t>
            </a:r>
            <a:r>
              <a:rPr lang="pt-BR" sz="3000" b="1" u="sng">
                <a:solidFill>
                  <a:srgbClr val="FFFF00"/>
                </a:solidFill>
              </a:rPr>
              <a:t>Ellen White se opôs a uma única coisa apenas ou era na verdade  um pacote que aparentava como se fosse apenas Panteísmo, mas dentro dele havia mais. Isso é o que precisamos pesquisar</a:t>
            </a:r>
            <a:r>
              <a:rPr lang="pt-BR" sz="3000" b="1">
                <a:solidFill>
                  <a:srgbClr val="FFFF00"/>
                </a:solidFill>
              </a:rPr>
              <a:t>.</a:t>
            </a:r>
          </a:p>
          <a:p>
            <a:pPr marL="547688" indent="-411163" algn="just"/>
            <a:endParaRPr lang="pt-BR" sz="30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6011"/>
            <a:ext cx="8229600" cy="1277655"/>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Vamos ver como </a:t>
            </a:r>
            <a:r>
              <a:rPr lang="pt-BR" sz="28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Kellogg</a:t>
            </a: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 resumiu todo o problema:</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endParaRPr>
          </a:p>
        </p:txBody>
      </p:sp>
      <p:pic>
        <p:nvPicPr>
          <p:cNvPr id="19459" name="Espaço Reservado para Conteúdo 3" descr="john harvey kello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010400" y="2679700"/>
            <a:ext cx="1828800" cy="2197100"/>
          </a:xfrm>
        </p:spPr>
      </p:pic>
      <p:sp>
        <p:nvSpPr>
          <p:cNvPr id="6" name="CaixaDeTexto 5"/>
          <p:cNvSpPr txBox="1"/>
          <p:nvPr/>
        </p:nvSpPr>
        <p:spPr>
          <a:xfrm>
            <a:off x="323850" y="1976438"/>
            <a:ext cx="6480175" cy="4424362"/>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chemeClr val="bg1"/>
                </a:solidFill>
                <a:latin typeface="Book Antiqua" pitchFamily="18" charset="0"/>
              </a:rPr>
              <a:t>“Até onde eu entendo, a dificuldade encontrada no “Templo Vivo”, a coisa toda pode ser resumida na seguinte questão:</a:t>
            </a:r>
          </a:p>
          <a:p>
            <a:pPr algn="just"/>
            <a:endParaRPr lang="pt-BR" sz="2800" b="1">
              <a:solidFill>
                <a:schemeClr val="bg1"/>
              </a:solidFill>
              <a:latin typeface="Book Antiqua" pitchFamily="18" charset="0"/>
            </a:endParaRPr>
          </a:p>
          <a:p>
            <a:pPr algn="just"/>
            <a:r>
              <a:rPr lang="pt-BR" sz="3600" b="1" u="sng">
                <a:solidFill>
                  <a:srgbClr val="FFFF00"/>
                </a:solidFill>
                <a:latin typeface="Book Antiqua" pitchFamily="18" charset="0"/>
              </a:rPr>
              <a:t>É o Espírito Santo uma pessoa</a:t>
            </a:r>
            <a:r>
              <a:rPr lang="pt-BR" sz="3600" b="1">
                <a:solidFill>
                  <a:srgbClr val="FFFF00"/>
                </a:solidFill>
                <a:latin typeface="Book Antiqua" pitchFamily="18" charset="0"/>
              </a:rPr>
              <a:t>?</a:t>
            </a:r>
            <a:endParaRPr lang="pt-BR" sz="3600" b="1" u="sng">
              <a:solidFill>
                <a:srgbClr val="FFFF00"/>
              </a:solidFill>
              <a:latin typeface="Book Antiqua" pitchFamily="18" charset="0"/>
            </a:endParaRPr>
          </a:p>
          <a:p>
            <a:pPr algn="just"/>
            <a:endParaRPr lang="pt-BR" sz="3600" b="1" u="sng">
              <a:solidFill>
                <a:srgbClr val="FFFFCC"/>
              </a:solidFill>
              <a:latin typeface="Book Antiqua" pitchFamily="18" charset="0"/>
            </a:endParaRPr>
          </a:p>
          <a:p>
            <a:pPr algn="just"/>
            <a:r>
              <a:rPr lang="pt-BR" sz="3600" b="1" u="sng">
                <a:solidFill>
                  <a:srgbClr val="FFFFCC"/>
                </a:solidFill>
                <a:latin typeface="Book Antiqua" pitchFamily="18" charset="0"/>
              </a:rPr>
              <a:t>       </a:t>
            </a:r>
            <a:r>
              <a:rPr lang="pt-BR" sz="3600" b="1" i="1">
                <a:solidFill>
                  <a:srgbClr val="FFFFCC"/>
                </a:solidFill>
                <a:latin typeface="Book Antiqua" pitchFamily="18" charset="0"/>
              </a:rPr>
              <a:t>Paremos por aqui....</a:t>
            </a:r>
            <a:endParaRPr lang="pt-BR" sz="3600" b="1" u="sng">
              <a:solidFill>
                <a:srgbClr val="FFFFCC"/>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De acordo  com </a:t>
            </a:r>
            <a:r>
              <a:rPr lang="pt-BR" sz="28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Kellogg</a:t>
            </a: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 o que ele estava tentando ensinar no “Templo Vivo?”</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endParaRPr>
          </a:p>
        </p:txBody>
      </p:sp>
      <p:pic>
        <p:nvPicPr>
          <p:cNvPr id="20483" name="Espaço Reservado para Conteúdo 3" descr="john harvey kello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064375" y="2781300"/>
            <a:ext cx="1828800" cy="2305050"/>
          </a:xfrm>
        </p:spPr>
      </p:pic>
      <p:sp>
        <p:nvSpPr>
          <p:cNvPr id="6" name="CaixaDeTexto 5"/>
          <p:cNvSpPr txBox="1"/>
          <p:nvPr/>
        </p:nvSpPr>
        <p:spPr>
          <a:xfrm>
            <a:off x="323850" y="1773238"/>
            <a:ext cx="6480175" cy="4362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a:solidFill>
                  <a:schemeClr val="bg1"/>
                </a:solidFill>
                <a:latin typeface="Book Antiqua" pitchFamily="18" charset="0"/>
              </a:rPr>
              <a:t>De sua própria admissão: </a:t>
            </a:r>
            <a:r>
              <a:rPr lang="pt-BR" sz="2800" b="1" i="1">
                <a:solidFill>
                  <a:schemeClr val="bg1"/>
                </a:solidFill>
                <a:latin typeface="Book Antiqua" pitchFamily="18" charset="0"/>
              </a:rPr>
              <a:t>Tudo que estou tentando dizer se resume a isso: </a:t>
            </a:r>
            <a:r>
              <a:rPr lang="pt-BR" sz="2800" b="1" i="1" u="sng">
                <a:solidFill>
                  <a:srgbClr val="FFFF00"/>
                </a:solidFill>
                <a:latin typeface="Book Antiqua" pitchFamily="18" charset="0"/>
              </a:rPr>
              <a:t>É o Espírito Santo é uma pessoa</a:t>
            </a:r>
            <a:r>
              <a:rPr lang="pt-BR" sz="2800" b="1" i="1">
                <a:solidFill>
                  <a:srgbClr val="FFFF00"/>
                </a:solidFill>
                <a:latin typeface="Book Antiqua" pitchFamily="18" charset="0"/>
              </a:rPr>
              <a:t>...</a:t>
            </a:r>
          </a:p>
          <a:p>
            <a:pPr algn="just"/>
            <a:endParaRPr lang="pt-BR" sz="2800" b="1" i="1">
              <a:solidFill>
                <a:srgbClr val="FFFF00"/>
              </a:solidFill>
              <a:latin typeface="Book Antiqua" pitchFamily="18" charset="0"/>
            </a:endParaRPr>
          </a:p>
          <a:p>
            <a:pPr algn="just"/>
            <a:endParaRPr lang="pt-BR" sz="2800" b="1" i="1" u="sng">
              <a:solidFill>
                <a:schemeClr val="bg1"/>
              </a:solidFill>
              <a:latin typeface="Book Antiqua" pitchFamily="18" charset="0"/>
            </a:endParaRPr>
          </a:p>
          <a:p>
            <a:pPr algn="just"/>
            <a:r>
              <a:rPr lang="pt-BR" sz="2800" b="1">
                <a:solidFill>
                  <a:schemeClr val="bg1"/>
                </a:solidFill>
                <a:latin typeface="Book Antiqua" pitchFamily="18" charset="0"/>
              </a:rPr>
              <a:t>Isso para nós hoje soa familiar?</a:t>
            </a:r>
          </a:p>
          <a:p>
            <a:pPr algn="just"/>
            <a:endParaRPr lang="pt-BR" sz="2800" b="1">
              <a:solidFill>
                <a:schemeClr val="bg1"/>
              </a:solidFill>
              <a:latin typeface="Book Antiqua" pitchFamily="18" charset="0"/>
            </a:endParaRPr>
          </a:p>
          <a:p>
            <a:pPr algn="just"/>
            <a:endParaRPr lang="pt-BR" sz="2800" b="1">
              <a:solidFill>
                <a:schemeClr val="bg1"/>
              </a:solidFill>
              <a:latin typeface="Book Antiqua" pitchFamily="18" charset="0"/>
            </a:endParaRPr>
          </a:p>
          <a:p>
            <a:pPr algn="just"/>
            <a:r>
              <a:rPr lang="pt-BR" sz="2800" b="1">
                <a:solidFill>
                  <a:srgbClr val="FF9900"/>
                </a:solidFill>
                <a:effectLst>
                  <a:outerShdw blurRad="38100" dist="38100" dir="2700000" algn="tl">
                    <a:srgbClr val="C0C0C0"/>
                  </a:outerShdw>
                </a:effectLst>
                <a:latin typeface="Book Antiqua" pitchFamily="18" charset="0"/>
              </a:rPr>
              <a:t>Note quais argumentos que ele usa para dar suporte a sua crença: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ox(in)">
                                      <p:cBhvr>
                                        <p:cTn id="17" dur="500"/>
                                        <p:tgtEl>
                                          <p:spTgt spid="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ox(in)">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890"/>
            <a:ext cx="8229600" cy="1277656"/>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E </a:t>
            </a:r>
            <a:r>
              <a:rPr lang="pt-BR" sz="28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Kellogg</a:t>
            </a: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rPr>
              <a:t> continua:</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latin typeface="+mj-lt"/>
              <a:ea typeface="+mj-ea"/>
              <a:cs typeface="+mj-cs"/>
            </a:endParaRPr>
          </a:p>
        </p:txBody>
      </p:sp>
      <p:pic>
        <p:nvPicPr>
          <p:cNvPr id="21507" name="Espaço Reservado para Conteúdo 3" descr="john harvey kello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200900" y="1828800"/>
            <a:ext cx="1763713" cy="1882775"/>
          </a:xfrm>
        </p:spPr>
      </p:pic>
      <p:sp>
        <p:nvSpPr>
          <p:cNvPr id="7" name="Espaço Reservado para Rodapé 6"/>
          <p:cNvSpPr txBox="1">
            <a:spLocks noGrp="1"/>
          </p:cNvSpPr>
          <p:nvPr/>
        </p:nvSpPr>
        <p:spPr>
          <a:xfrm>
            <a:off x="107950" y="6416675"/>
            <a:ext cx="72009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000" b="1">
                <a:solidFill>
                  <a:srgbClr val="FF9900"/>
                </a:solidFill>
                <a:latin typeface="Book Antiqua" pitchFamily="18" charset="0"/>
              </a:rPr>
              <a:t>Carta de Kellogg para G.I.Butler - 28 de outubro de 1903 </a:t>
            </a:r>
          </a:p>
        </p:txBody>
      </p:sp>
      <p:sp>
        <p:nvSpPr>
          <p:cNvPr id="6" name="CaixaDeTexto 5"/>
          <p:cNvSpPr txBox="1"/>
          <p:nvPr/>
        </p:nvSpPr>
        <p:spPr>
          <a:xfrm>
            <a:off x="323850" y="1268413"/>
            <a:ext cx="6769100" cy="4789487"/>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i="1">
                <a:solidFill>
                  <a:schemeClr val="bg1"/>
                </a:solidFill>
                <a:latin typeface="Book Antiqua" pitchFamily="18" charset="0"/>
              </a:rPr>
              <a:t>“</a:t>
            </a:r>
            <a:r>
              <a:rPr lang="pt-BR" sz="2800" b="1" i="1" u="sng">
                <a:solidFill>
                  <a:schemeClr val="bg1"/>
                </a:solidFill>
                <a:latin typeface="Book Antiqua" pitchFamily="18" charset="0"/>
              </a:rPr>
              <a:t>Você diz não</a:t>
            </a:r>
            <a:r>
              <a:rPr lang="pt-BR" sz="2800" b="1" i="1">
                <a:solidFill>
                  <a:schemeClr val="bg1"/>
                </a:solidFill>
                <a:latin typeface="Book Antiqua" pitchFamily="18" charset="0"/>
              </a:rPr>
              <a:t>.</a:t>
            </a:r>
            <a:r>
              <a:rPr lang="pt-BR" sz="2800" i="1">
                <a:latin typeface="Book Antiqua" pitchFamily="18" charset="0"/>
              </a:rPr>
              <a:t> </a:t>
            </a:r>
            <a:r>
              <a:rPr lang="pt-BR" sz="2800" b="1" i="1">
                <a:solidFill>
                  <a:srgbClr val="FFFFCC"/>
                </a:solidFill>
                <a:latin typeface="Book Antiqua" pitchFamily="18" charset="0"/>
              </a:rPr>
              <a:t>Eu tinha suposto que a  </a:t>
            </a:r>
            <a:r>
              <a:rPr lang="pt-BR" sz="2800" b="1" i="1" u="sng">
                <a:solidFill>
                  <a:srgbClr val="FFFFCC"/>
                </a:solidFill>
                <a:latin typeface="Book Antiqua" pitchFamily="18" charset="0"/>
              </a:rPr>
              <a:t>Bíblia dizia isso</a:t>
            </a:r>
            <a:r>
              <a:rPr lang="pt-BR" sz="2800" b="1" i="1">
                <a:solidFill>
                  <a:srgbClr val="FFFFCC"/>
                </a:solidFill>
                <a:latin typeface="Book Antiqua" pitchFamily="18" charset="0"/>
              </a:rPr>
              <a:t> pelo fato de que o pronome pessoal “ele”, é usado no discurso do Espírito Santo.</a:t>
            </a:r>
          </a:p>
          <a:p>
            <a:pPr algn="just"/>
            <a:r>
              <a:rPr lang="pt-BR" sz="2800" b="1" i="1">
                <a:solidFill>
                  <a:srgbClr val="FFFFCC"/>
                </a:solidFill>
                <a:latin typeface="Book Antiqua" pitchFamily="18" charset="0"/>
              </a:rPr>
              <a:t>A irmã White usa o pronome “ele” e tem dito em tantas diversas palavras que </a:t>
            </a:r>
            <a:r>
              <a:rPr lang="pt-BR" sz="2800" b="1" i="1" u="sng">
                <a:solidFill>
                  <a:srgbClr val="FFFF00"/>
                </a:solidFill>
                <a:latin typeface="Book Antiqua" pitchFamily="18" charset="0"/>
              </a:rPr>
              <a:t>Espírito Santo é a terceira pessoa da Divindade.</a:t>
            </a:r>
            <a:endParaRPr lang="pt-BR" sz="2800" b="1" i="1">
              <a:solidFill>
                <a:srgbClr val="FFFF00"/>
              </a:solidFill>
              <a:latin typeface="Book Antiqua" pitchFamily="18" charset="0"/>
            </a:endParaRPr>
          </a:p>
          <a:p>
            <a:pPr algn="just"/>
            <a:r>
              <a:rPr lang="pt-BR" sz="2800" b="1" i="1">
                <a:solidFill>
                  <a:srgbClr val="FFFFCC"/>
                </a:solidFill>
                <a:latin typeface="Book Antiqua" pitchFamily="18" charset="0"/>
              </a:rPr>
              <a:t>Como o Espírito Santo pode ser a terceira pessoa e não ser uma pessoa de jeito nenhum, é difícil para mim enxergar.</a:t>
            </a:r>
            <a:endParaRPr lang="pt-BR" sz="2800" b="1" i="1">
              <a:latin typeface="Book Antiqua" pitchFamily="18" charset="0"/>
            </a:endParaRPr>
          </a:p>
        </p:txBody>
      </p:sp>
      <p:pic>
        <p:nvPicPr>
          <p:cNvPr id="5" name="Imagem 4" descr="ButlerGI1in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4343400"/>
            <a:ext cx="17510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Meditando na palavra: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457200" y="1600200"/>
            <a:ext cx="8229600" cy="3835400"/>
          </a:xfrm>
        </p:spPr>
        <p:txBody>
          <a:bodyPr/>
          <a:lstStyle/>
          <a:p>
            <a:pPr marL="547688" indent="-411163"/>
            <a:r>
              <a:rPr lang="pt-BR" sz="4400">
                <a:solidFill>
                  <a:srgbClr val="FFFF66"/>
                </a:solidFill>
              </a:rPr>
              <a:t>Eclesiastes 1:9,10</a:t>
            </a:r>
          </a:p>
          <a:p>
            <a:pPr marL="547688" indent="-411163"/>
            <a:r>
              <a:rPr lang="pt-BR">
                <a:solidFill>
                  <a:srgbClr val="FFFF66"/>
                </a:solidFill>
              </a:rPr>
              <a:t>(9) O que foi, isso é o que há de ser, e o que se fez, isso se fará: de modo que nada há de novo debaixo do Sol.</a:t>
            </a:r>
          </a:p>
          <a:p>
            <a:pPr marL="547688" indent="-411163"/>
            <a:r>
              <a:rPr lang="pt-BR" sz="4400">
                <a:solidFill>
                  <a:srgbClr val="FFFF66"/>
                </a:solidFill>
              </a:rPr>
              <a:t> </a:t>
            </a:r>
            <a:r>
              <a:rPr lang="pt-BR">
                <a:solidFill>
                  <a:srgbClr val="FFFF66"/>
                </a:solidFill>
              </a:rPr>
              <a:t>(10) Há alguma coisa de que se possa dizer: Vê, isto é novo? Já foi nos séculos passados, que foram antes de nós.</a:t>
            </a:r>
            <a:endParaRPr lang="pt-BR" sz="440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Então sobre o que o Alfa era afinal?</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457200" y="1600200"/>
            <a:ext cx="6707188" cy="4525963"/>
          </a:xfrm>
        </p:spPr>
        <p:txBody>
          <a:bodyPr>
            <a:normAutofit/>
          </a:bodyPr>
          <a:lstStyle/>
          <a:p>
            <a:pPr marL="547688" indent="-411163" algn="just">
              <a:lnSpc>
                <a:spcPct val="90000"/>
              </a:lnSpc>
            </a:pPr>
            <a:r>
              <a:rPr lang="pt-BR" sz="2800" b="1">
                <a:solidFill>
                  <a:schemeClr val="bg1"/>
                </a:solidFill>
                <a:latin typeface="Book Antiqua" pitchFamily="18" charset="0"/>
              </a:rPr>
              <a:t>“É o Espírito Santo uma pessoa”</a:t>
            </a:r>
          </a:p>
          <a:p>
            <a:pPr marL="547688" indent="-411163" algn="just">
              <a:lnSpc>
                <a:spcPct val="90000"/>
              </a:lnSpc>
            </a:pPr>
            <a:r>
              <a:rPr lang="pt-BR" sz="2800" b="1">
                <a:solidFill>
                  <a:schemeClr val="bg1"/>
                </a:solidFill>
                <a:latin typeface="Book Antiqua" pitchFamily="18" charset="0"/>
              </a:rPr>
              <a:t>Um outro ponto é:</a:t>
            </a:r>
            <a:r>
              <a:rPr lang="pt-BR" sz="2800" b="1">
                <a:latin typeface="Book Antiqua" pitchFamily="18" charset="0"/>
              </a:rPr>
              <a:t> </a:t>
            </a:r>
            <a:r>
              <a:rPr lang="pt-BR" sz="2800" b="1" u="sng">
                <a:solidFill>
                  <a:srgbClr val="FFFF00"/>
                </a:solidFill>
                <a:latin typeface="Book Antiqua" pitchFamily="18" charset="0"/>
              </a:rPr>
              <a:t>que argumentos Kellogg estava tentando usar em suporte a esta doutrina?</a:t>
            </a:r>
          </a:p>
          <a:p>
            <a:pPr marL="547688" indent="-411163" algn="just">
              <a:lnSpc>
                <a:spcPct val="90000"/>
              </a:lnSpc>
            </a:pPr>
            <a:r>
              <a:rPr lang="pt-BR" sz="2800" b="1">
                <a:solidFill>
                  <a:schemeClr val="bg1"/>
                </a:solidFill>
                <a:latin typeface="Book Antiqua" pitchFamily="18" charset="0"/>
              </a:rPr>
              <a:t>O texto em que Ellen White diz que o E.S. é a terceira pessoa da</a:t>
            </a:r>
            <a:r>
              <a:rPr lang="pt-BR" sz="2800" b="1">
                <a:latin typeface="Book Antiqua" pitchFamily="18" charset="0"/>
              </a:rPr>
              <a:t> </a:t>
            </a:r>
            <a:r>
              <a:rPr lang="pt-BR" sz="2800" b="1" u="sng">
                <a:solidFill>
                  <a:srgbClr val="FFFF00"/>
                </a:solidFill>
                <a:latin typeface="Book Antiqua" pitchFamily="18" charset="0"/>
              </a:rPr>
              <a:t>Divindade!</a:t>
            </a:r>
          </a:p>
          <a:p>
            <a:pPr marL="547688" indent="-411163" algn="just">
              <a:lnSpc>
                <a:spcPct val="90000"/>
              </a:lnSpc>
            </a:pPr>
            <a:r>
              <a:rPr lang="pt-BR" sz="2800" b="1" u="sng">
                <a:solidFill>
                  <a:srgbClr val="FFFFCC"/>
                </a:solidFill>
                <a:latin typeface="Book Antiqua" pitchFamily="18" charset="0"/>
              </a:rPr>
              <a:t>Se hoje a igreja prega esta doutrina como sendo “nova”, saiba que o primeiro fora John Harvey Kellogg em 1903, sendo o início ou apostasia </a:t>
            </a:r>
            <a:r>
              <a:rPr lang="pt-BR" sz="2800" b="1">
                <a:solidFill>
                  <a:srgbClr val="FFFFCC"/>
                </a:solidFill>
                <a:latin typeface="Book Antiqua" pitchFamily="18" charset="0"/>
              </a:rPr>
              <a:t>“</a:t>
            </a:r>
            <a:r>
              <a:rPr lang="pt-BR" sz="2800" b="1" u="sng">
                <a:solidFill>
                  <a:srgbClr val="FFFFCC"/>
                </a:solidFill>
                <a:latin typeface="Book Antiqua" pitchFamily="18" charset="0"/>
              </a:rPr>
              <a:t>Alfa</a:t>
            </a:r>
            <a:r>
              <a:rPr lang="pt-BR" sz="2800" b="1">
                <a:solidFill>
                  <a:srgbClr val="FFFFCC"/>
                </a:solidFill>
                <a:latin typeface="Book Antiqua" pitchFamily="18" charset="0"/>
              </a:rPr>
              <a:t>”! </a:t>
            </a:r>
            <a:endParaRPr lang="pt-BR" sz="2800" b="1">
              <a:latin typeface="Book Antiqua" pitchFamily="18" charset="0"/>
            </a:endParaRPr>
          </a:p>
        </p:txBody>
      </p:sp>
      <p:pic>
        <p:nvPicPr>
          <p:cNvPr id="22532" name="Imagem 3" descr="john harvey kello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36838"/>
            <a:ext cx="1600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976"/>
            <a:ext cx="8229600" cy="1271392"/>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Conclusão: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living templ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00338" y="1681163"/>
            <a:ext cx="3384550" cy="5087937"/>
          </a:xfrm>
        </p:spPr>
      </p:pic>
      <p:sp>
        <p:nvSpPr>
          <p:cNvPr id="5" name="CaixaDeTexto 4"/>
          <p:cNvSpPr txBox="1"/>
          <p:nvPr/>
        </p:nvSpPr>
        <p:spPr>
          <a:xfrm>
            <a:off x="395288" y="3500438"/>
            <a:ext cx="8353425" cy="173990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600" b="1">
                <a:latin typeface="Book Antiqua" pitchFamily="18" charset="0"/>
              </a:rPr>
              <a:t>Então o grande problema desse livro era sobre a </a:t>
            </a:r>
            <a:r>
              <a:rPr lang="pt-BR" sz="3600" b="1" u="sng">
                <a:effectLst>
                  <a:outerShdw blurRad="38100" dist="38100" dir="2700000" algn="tl">
                    <a:srgbClr val="C0C0C0"/>
                  </a:outerShdw>
                </a:effectLst>
                <a:latin typeface="Book Antiqua" pitchFamily="18" charset="0"/>
              </a:rPr>
              <a:t>personalidade do Espírito Santo.</a:t>
            </a:r>
            <a:endParaRPr lang="pt-BR" sz="3600" b="1">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ver o que Ellen White diz a respeito: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ellen_white_uniao_adventista.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334250" y="2781300"/>
            <a:ext cx="1630363" cy="1728788"/>
          </a:xfrm>
        </p:spPr>
      </p:pic>
      <p:sp>
        <p:nvSpPr>
          <p:cNvPr id="6" name="Espaço Reservado para Rodapé 5"/>
          <p:cNvSpPr txBox="1">
            <a:spLocks noGrp="1"/>
          </p:cNvSpPr>
          <p:nvPr/>
        </p:nvSpPr>
        <p:spPr>
          <a:xfrm>
            <a:off x="1219200" y="6340475"/>
            <a:ext cx="5192713"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200" b="1">
                <a:solidFill>
                  <a:srgbClr val="FF9900"/>
                </a:solidFill>
                <a:latin typeface="Book Antiqua" pitchFamily="18" charset="0"/>
              </a:rPr>
              <a:t>Mensagens Escolhidas, vol.1 pag. 203.</a:t>
            </a:r>
          </a:p>
        </p:txBody>
      </p:sp>
      <p:sp>
        <p:nvSpPr>
          <p:cNvPr id="5" name="CaixaDeTexto 4"/>
          <p:cNvSpPr txBox="1"/>
          <p:nvPr/>
        </p:nvSpPr>
        <p:spPr>
          <a:xfrm>
            <a:off x="250825" y="1676400"/>
            <a:ext cx="6911975" cy="4446588"/>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200" b="1" u="sng">
                <a:solidFill>
                  <a:srgbClr val="FFFF00"/>
                </a:solidFill>
                <a:latin typeface="Book Antiqua" pitchFamily="18" charset="0"/>
              </a:rPr>
              <a:t>Sou compelida a falar negando a pretensão de que os ensinamentos de Living Temple possam ser apoiados por declarações de meus escritos</a:t>
            </a:r>
            <a:r>
              <a:rPr lang="pt-BR" sz="2200" b="1">
                <a:solidFill>
                  <a:srgbClr val="FFFF00"/>
                </a:solidFill>
                <a:latin typeface="Book Antiqua" pitchFamily="18" charset="0"/>
              </a:rPr>
              <a:t>.</a:t>
            </a:r>
            <a:r>
              <a:rPr lang="pt-BR" sz="2200" b="1">
                <a:solidFill>
                  <a:schemeClr val="bg1"/>
                </a:solidFill>
                <a:latin typeface="Book Antiqua" pitchFamily="18" charset="0"/>
              </a:rPr>
              <a:t> Pode haver nesse livro expressões e opiniões que estejam em harmonia com os meus escritos. </a:t>
            </a:r>
            <a:r>
              <a:rPr lang="pt-BR" sz="2200" b="1" u="sng">
                <a:solidFill>
                  <a:srgbClr val="FFFF00"/>
                </a:solidFill>
                <a:latin typeface="Book Antiqua" pitchFamily="18" charset="0"/>
              </a:rPr>
              <a:t>E pode haver em meus escritos muitas afirmações que, tiradas do contexto, e interpretadas de acordo com o pensamento do autor de Living Temple, dir-se-iam de acordo com os ensinamentos desse livro</a:t>
            </a:r>
            <a:r>
              <a:rPr lang="pt-BR" sz="2200" b="1">
                <a:solidFill>
                  <a:srgbClr val="FFFF00"/>
                </a:solidFill>
                <a:latin typeface="Book Antiqua" pitchFamily="18" charset="0"/>
              </a:rPr>
              <a:t>.</a:t>
            </a:r>
            <a:r>
              <a:rPr lang="pt-BR" sz="2200" b="1">
                <a:solidFill>
                  <a:schemeClr val="bg1"/>
                </a:solidFill>
                <a:latin typeface="Book Antiqua" pitchFamily="18" charset="0"/>
              </a:rPr>
              <a:t> Isso pode dar aparente apoio à afirmação de que as idéias de Living Temple estejam em harmonia com meus escritos.</a:t>
            </a:r>
            <a:r>
              <a:rPr lang="pt-BR" sz="2200" b="1">
                <a:latin typeface="Book Antiqua" pitchFamily="18" charset="0"/>
              </a:rPr>
              <a:t> </a:t>
            </a:r>
            <a:r>
              <a:rPr lang="pt-BR" sz="2200" b="1">
                <a:solidFill>
                  <a:srgbClr val="FFFF00"/>
                </a:solidFill>
                <a:latin typeface="Book Antiqua" pitchFamily="18" charset="0"/>
              </a:rPr>
              <a:t>Deus não permita, porém, que prevaleça esta impressão.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vamos para outra fase com uma pergunta: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normAutofit/>
          </a:bodyPr>
          <a:lstStyle/>
          <a:p>
            <a:pPr marL="547688" indent="-411163"/>
            <a:r>
              <a:rPr lang="pt-BR" sz="2800" b="1">
                <a:solidFill>
                  <a:schemeClr val="bg1"/>
                </a:solidFill>
                <a:latin typeface="Book Antiqua" pitchFamily="18" charset="0"/>
              </a:rPr>
              <a:t>Era Ellen White Trinitariana?</a:t>
            </a:r>
          </a:p>
          <a:p>
            <a:pPr marL="547688" indent="-411163"/>
            <a:r>
              <a:rPr lang="pt-BR" sz="2800" b="1">
                <a:solidFill>
                  <a:schemeClr val="bg1"/>
                </a:solidFill>
                <a:latin typeface="Book Antiqua" pitchFamily="18" charset="0"/>
              </a:rPr>
              <a:t>Ele cria em Deus Pai, Deus Filho e Deus o Espírito Santo?</a:t>
            </a:r>
          </a:p>
          <a:p>
            <a:pPr marL="547688" indent="-411163"/>
            <a:r>
              <a:rPr lang="pt-BR" sz="2800" b="1">
                <a:solidFill>
                  <a:schemeClr val="bg1"/>
                </a:solidFill>
                <a:latin typeface="Book Antiqua" pitchFamily="18" charset="0"/>
              </a:rPr>
              <a:t>Se for assim como ela ousou repreender Kellogg ao ele </a:t>
            </a:r>
            <a:r>
              <a:rPr lang="pt-BR" sz="2800" b="1">
                <a:solidFill>
                  <a:srgbClr val="FFFF00"/>
                </a:solidFill>
                <a:latin typeface="Book Antiqua" pitchFamily="18" charset="0"/>
              </a:rPr>
              <a:t>“trazer esta luz”?</a:t>
            </a:r>
          </a:p>
          <a:p>
            <a:pPr marL="547688" indent="-411163"/>
            <a:r>
              <a:rPr lang="pt-BR" sz="2800" b="1">
                <a:solidFill>
                  <a:schemeClr val="bg1"/>
                </a:solidFill>
                <a:latin typeface="Book Antiqua" pitchFamily="18" charset="0"/>
              </a:rPr>
              <a:t>Foi Deus quem disse para ela repreender Kellogg?</a:t>
            </a:r>
          </a:p>
          <a:p>
            <a:pPr marL="547688" indent="-411163"/>
            <a:r>
              <a:rPr lang="pt-BR" sz="2800" b="1">
                <a:solidFill>
                  <a:schemeClr val="bg1"/>
                </a:solidFill>
                <a:latin typeface="Book Antiqua" pitchFamily="18" charset="0"/>
              </a:rPr>
              <a:t>Como podia Deus inspirar a ela a se opor a trindade se era realmente a verdade?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Você sabe o que isso faz do profeta?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26627" name="Espaço Reservado para Conteúdo 3" descr="ellen_white_uniao_adventista.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77050" y="1827213"/>
            <a:ext cx="1982788" cy="1482725"/>
          </a:xfrm>
        </p:spPr>
      </p:pic>
      <p:sp>
        <p:nvSpPr>
          <p:cNvPr id="5" name="CaixaDeTexto 4"/>
          <p:cNvSpPr txBox="1">
            <a:spLocks noChangeArrowheads="1"/>
          </p:cNvSpPr>
          <p:nvPr/>
        </p:nvSpPr>
        <p:spPr bwMode="auto">
          <a:xfrm>
            <a:off x="323850" y="1747838"/>
            <a:ext cx="63357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a:solidFill>
                  <a:schemeClr val="bg1"/>
                </a:solidFill>
                <a:latin typeface="Book Antiqua" pitchFamily="18" charset="0"/>
              </a:rPr>
              <a:t>Isso nos dá um falso profeta!</a:t>
            </a:r>
          </a:p>
          <a:p>
            <a:pPr algn="just"/>
            <a:r>
              <a:rPr lang="pt-BR" sz="3200" b="1">
                <a:solidFill>
                  <a:schemeClr val="bg1"/>
                </a:solidFill>
                <a:latin typeface="Book Antiqua" pitchFamily="18" charset="0"/>
              </a:rPr>
              <a:t>Nos dá um profeta que diz duas coisas diferentes pela mesma boca.</a:t>
            </a:r>
          </a:p>
        </p:txBody>
      </p:sp>
      <p:sp>
        <p:nvSpPr>
          <p:cNvPr id="6" name="CaixaDeTexto 5"/>
          <p:cNvSpPr txBox="1">
            <a:spLocks noChangeArrowheads="1"/>
          </p:cNvSpPr>
          <p:nvPr/>
        </p:nvSpPr>
        <p:spPr bwMode="auto">
          <a:xfrm>
            <a:off x="395288" y="4154488"/>
            <a:ext cx="84248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rgbClr val="FFFFFF"/>
                </a:solidFill>
                <a:latin typeface="Book Antiqua" pitchFamily="18" charset="0"/>
              </a:rPr>
              <a:t>Ellen White não poderia </a:t>
            </a:r>
            <a:r>
              <a:rPr lang="pt-BR" sz="2800" b="1" u="sng">
                <a:solidFill>
                  <a:srgbClr val="FFFFFF"/>
                </a:solidFill>
                <a:latin typeface="Book Antiqua" pitchFamily="18" charset="0"/>
              </a:rPr>
              <a:t>condenar</a:t>
            </a:r>
            <a:r>
              <a:rPr lang="pt-BR" sz="2800" b="1">
                <a:solidFill>
                  <a:srgbClr val="FFFFFF"/>
                </a:solidFill>
                <a:latin typeface="Book Antiqua" pitchFamily="18" charset="0"/>
              </a:rPr>
              <a:t> o que Kellogg estava ensinando... </a:t>
            </a:r>
            <a:r>
              <a:rPr lang="pt-BR" sz="2800" b="1" u="sng">
                <a:solidFill>
                  <a:srgbClr val="FFFFFF"/>
                </a:solidFill>
                <a:latin typeface="Book Antiqua" pitchFamily="18" charset="0"/>
              </a:rPr>
              <a:t>e depois ensinar a mesma coisa. Isso é impossível!</a:t>
            </a:r>
          </a:p>
          <a:p>
            <a:endParaRPr lang="pt-BR" sz="2800" b="1" u="sng">
              <a:solidFill>
                <a:srgbClr val="FFFFFF"/>
              </a:solidFill>
              <a:latin typeface="Book Antiqua" pitchFamily="18" charset="0"/>
            </a:endParaRPr>
          </a:p>
          <a:p>
            <a:pPr algn="ctr"/>
            <a:r>
              <a:rPr lang="pt-BR" sz="2800" b="1" u="sng">
                <a:solidFill>
                  <a:srgbClr val="FFFF00"/>
                </a:solidFill>
                <a:latin typeface="Book Antiqua" pitchFamily="18" charset="0"/>
              </a:rPr>
              <a:t>Vamos ver o que Ellen White diz a Kellogg....</a:t>
            </a:r>
            <a:endParaRPr lang="pt-BR" sz="2800" b="1">
              <a:solidFill>
                <a:srgbClr val="FFFF0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ox(in)">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Carta 52, de 1903 falando para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Kellogg</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ela diz...</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400050" y="2105025"/>
            <a:ext cx="8286750" cy="39909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i="1">
                <a:solidFill>
                  <a:schemeClr val="bg1"/>
                </a:solidFill>
                <a:latin typeface="Book Antiqua" pitchFamily="18" charset="0"/>
              </a:rPr>
              <a:t>“Suas idéias são tão </a:t>
            </a:r>
            <a:r>
              <a:rPr lang="pt-BR" sz="3200" b="1" i="1" u="sng">
                <a:solidFill>
                  <a:schemeClr val="bg1"/>
                </a:solidFill>
                <a:latin typeface="Book Antiqua" pitchFamily="18" charset="0"/>
              </a:rPr>
              <a:t>místicas</a:t>
            </a:r>
            <a:r>
              <a:rPr lang="pt-BR" sz="3200" b="1" i="1">
                <a:solidFill>
                  <a:schemeClr val="bg1"/>
                </a:solidFill>
                <a:latin typeface="Book Antiqua" pitchFamily="18" charset="0"/>
              </a:rPr>
              <a:t> que são destrutivas para a verdadeira essência, e as mentes de alguns estão ficando confusas sobre o fundamento da nossa fé.”</a:t>
            </a:r>
          </a:p>
          <a:p>
            <a:pPr algn="just"/>
            <a:r>
              <a:rPr lang="pt-BR" sz="3200" b="1" i="1">
                <a:solidFill>
                  <a:schemeClr val="bg1"/>
                </a:solidFill>
                <a:latin typeface="Book Antiqua" pitchFamily="18" charset="0"/>
              </a:rPr>
              <a:t>Se permitir que sua mente fique assim desviada, dará um molde errado ao trabalho que nos tem feito o que somos - </a:t>
            </a:r>
            <a:r>
              <a:rPr lang="pt-BR" sz="3200" b="1" i="1" u="sng">
                <a:solidFill>
                  <a:srgbClr val="FFFF00"/>
                </a:solidFill>
                <a:latin typeface="Book Antiqua" pitchFamily="18" charset="0"/>
              </a:rPr>
              <a:t>Adventistas do Sétimo Dia</a:t>
            </a:r>
            <a:r>
              <a:rPr lang="pt-BR" sz="3200" b="1" i="1">
                <a:solidFill>
                  <a:srgbClr val="FFFF00"/>
                </a:solidFill>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Então o que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Kellogg</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usou para se defender:</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457200" y="1808163"/>
            <a:ext cx="8229600" cy="3973512"/>
          </a:xfrm>
        </p:spPr>
        <p:txBody>
          <a:bodyPr/>
          <a:lstStyle/>
          <a:p>
            <a:pPr marL="547688" indent="-411163"/>
            <a:r>
              <a:rPr lang="pt-BR" sz="3600" b="1">
                <a:solidFill>
                  <a:srgbClr val="FFFF00"/>
                </a:solidFill>
              </a:rPr>
              <a:t>“</a:t>
            </a:r>
            <a:r>
              <a:rPr lang="pt-BR" sz="3600" b="1" u="sng">
                <a:solidFill>
                  <a:srgbClr val="FFFF00"/>
                </a:solidFill>
              </a:rPr>
              <a:t>Estou só falando o que a irmã White diz nos seus escritos</a:t>
            </a:r>
            <a:r>
              <a:rPr lang="pt-BR" sz="3600" b="1">
                <a:solidFill>
                  <a:srgbClr val="FFFF00"/>
                </a:solidFill>
              </a:rPr>
              <a:t>.”</a:t>
            </a:r>
          </a:p>
          <a:p>
            <a:pPr marL="547688" indent="-411163"/>
            <a:r>
              <a:rPr lang="pt-BR" sz="3600" b="1">
                <a:solidFill>
                  <a:schemeClr val="bg1"/>
                </a:solidFill>
              </a:rPr>
              <a:t>Em suma este era o raciocínio. Era o que todo o livro tratava.</a:t>
            </a:r>
          </a:p>
          <a:p>
            <a:pPr marL="547688" indent="-411163"/>
            <a:endParaRPr lang="pt-BR" sz="3600" b="1">
              <a:solidFill>
                <a:schemeClr val="bg1"/>
              </a:solidFill>
            </a:endParaRPr>
          </a:p>
          <a:p>
            <a:pPr marL="547688" indent="-411163"/>
            <a:r>
              <a:rPr lang="pt-BR" sz="3600" b="1">
                <a:solidFill>
                  <a:schemeClr val="bg1"/>
                </a:solidFill>
              </a:rPr>
              <a:t>Agora vamos  ver qual era a crença  da igreja naquele tempo :</a:t>
            </a:r>
          </a:p>
          <a:p>
            <a:pPr marL="547688" indent="-411163"/>
            <a:endParaRPr lang="pt-BR" sz="3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51905"/>
            <a:ext cx="8229600" cy="1341851"/>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Uriah</a:t>
            </a: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Smith, O Boletim Diário da Conferência Geral,vol.4,14 de março de 1891, pág.146 e 147</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normAutofit/>
          </a:bodyPr>
          <a:lstStyle/>
          <a:p>
            <a:pPr marL="547688" indent="-411163" algn="just"/>
            <a:r>
              <a:rPr lang="pt-BR" sz="2800" b="1">
                <a:solidFill>
                  <a:schemeClr val="bg1"/>
                </a:solidFill>
                <a:latin typeface="Book Antiqua" pitchFamily="18" charset="0"/>
              </a:rPr>
              <a:t>“O Espírito Santo é o Espírito de Deus, ele também é o espírito de Cristo.”</a:t>
            </a:r>
          </a:p>
          <a:p>
            <a:pPr marL="547688" indent="-411163" algn="just"/>
            <a:r>
              <a:rPr lang="pt-BR" sz="2800" b="1">
                <a:solidFill>
                  <a:schemeClr val="bg1"/>
                </a:solidFill>
                <a:latin typeface="Book Antiqua" pitchFamily="18" charset="0"/>
              </a:rPr>
              <a:t>“Aqui encontramos que o Espírito Santo é tanto de Deus como o Espírito de Cristo.” </a:t>
            </a:r>
            <a:r>
              <a:rPr lang="pt-BR" sz="2400" b="1" u="sng">
                <a:solidFill>
                  <a:srgbClr val="FF9900"/>
                </a:solidFill>
                <a:latin typeface="Book Antiqua" pitchFamily="18" charset="0"/>
              </a:rPr>
              <a:t>E.J.Waggoner, Cristo e sua Justiça,pag.23-1890.</a:t>
            </a:r>
          </a:p>
          <a:p>
            <a:pPr marL="547688" indent="-411163" algn="just"/>
            <a:r>
              <a:rPr lang="pt-BR" sz="2800" b="1">
                <a:solidFill>
                  <a:schemeClr val="bg1"/>
                </a:solidFill>
                <a:latin typeface="Book Antiqua" pitchFamily="18" charset="0"/>
              </a:rPr>
              <a:t> “Aprendemos nessa linguagem que quando estamos falando do Espírito de Deus, nós estamos falando na verdade de sua presença e poder.” </a:t>
            </a:r>
            <a:r>
              <a:rPr lang="pt-BR" sz="2800" b="1" u="sng">
                <a:solidFill>
                  <a:srgbClr val="FF9900"/>
                </a:solidFill>
                <a:latin typeface="Book Antiqua" pitchFamily="18" charset="0"/>
              </a:rPr>
              <a:t>J.N.Loughborougth, Review and Herald, 13 de setembro de 1898.</a:t>
            </a:r>
            <a:endParaRPr lang="pt-BR" sz="2800" b="1">
              <a:solidFill>
                <a:srgbClr val="FF990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Sign</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of</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The</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Times,23/11/1891:</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30723" name="Espaço Reservado para Conteúdo 3" descr="WhiteEG1inch.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308850" y="1738313"/>
            <a:ext cx="1620838" cy="1978025"/>
          </a:xfrm>
        </p:spPr>
      </p:pic>
      <p:sp>
        <p:nvSpPr>
          <p:cNvPr id="6" name="CaixaDeTexto 5"/>
          <p:cNvSpPr txBox="1">
            <a:spLocks noChangeArrowheads="1"/>
          </p:cNvSpPr>
          <p:nvPr/>
        </p:nvSpPr>
        <p:spPr bwMode="auto">
          <a:xfrm rot="10800000" flipH="1" flipV="1">
            <a:off x="468313" y="1874838"/>
            <a:ext cx="6551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chemeClr val="bg1"/>
                </a:solidFill>
                <a:latin typeface="Book Antiqua" pitchFamily="18" charset="0"/>
              </a:rPr>
              <a:t>“</a:t>
            </a:r>
            <a:r>
              <a:rPr lang="pt-BR" sz="3200" b="1">
                <a:solidFill>
                  <a:schemeClr val="bg1"/>
                </a:solidFill>
                <a:latin typeface="Book Antiqua" pitchFamily="18" charset="0"/>
              </a:rPr>
              <a:t>O Espírito Divino que o redentor prometeu enviar é a presença e poder de Deus.”</a:t>
            </a:r>
            <a:endParaRPr lang="pt-BR" sz="2400" b="1">
              <a:solidFill>
                <a:schemeClr val="bg1"/>
              </a:solidFill>
              <a:latin typeface="Book Antiqua" pitchFamily="18" charset="0"/>
            </a:endParaRPr>
          </a:p>
        </p:txBody>
      </p:sp>
      <p:sp>
        <p:nvSpPr>
          <p:cNvPr id="7" name="CaixaDeTexto 6"/>
          <p:cNvSpPr txBox="1"/>
          <p:nvPr/>
        </p:nvSpPr>
        <p:spPr>
          <a:xfrm>
            <a:off x="466725" y="4051300"/>
            <a:ext cx="8353425" cy="22891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a:solidFill>
                  <a:srgbClr val="FFFF00"/>
                </a:solidFill>
                <a:latin typeface="Book Antiqua" pitchFamily="18" charset="0"/>
              </a:rPr>
              <a:t>Nota:</a:t>
            </a:r>
            <a:r>
              <a:rPr lang="pt-BR" sz="3600" b="1">
                <a:latin typeface="Book Antiqua" pitchFamily="18" charset="0"/>
              </a:rPr>
              <a:t> </a:t>
            </a:r>
            <a:r>
              <a:rPr lang="pt-BR" sz="3600" b="1" i="1">
                <a:solidFill>
                  <a:srgbClr val="FFFFCC"/>
                </a:solidFill>
                <a:latin typeface="Book Antiqua" pitchFamily="18" charset="0"/>
              </a:rPr>
              <a:t>Esse era o fundamento da igreja e era unânime, e Kellogg estava tentando mudar dizendo que </a:t>
            </a:r>
            <a:r>
              <a:rPr lang="pt-BR" sz="3600" b="1" i="1" u="sng">
                <a:solidFill>
                  <a:srgbClr val="FFFF00"/>
                </a:solidFill>
                <a:latin typeface="Book Antiqua" pitchFamily="18" charset="0"/>
              </a:rPr>
              <a:t>o Espírito Santo é uma pessoa!</a:t>
            </a:r>
            <a:endParaRPr lang="pt-BR" sz="3600" b="1">
              <a:solidFill>
                <a:srgbClr val="FFFF0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algumas perguntas:</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lstStyle/>
          <a:p>
            <a:pPr marL="547688" indent="-411163"/>
            <a:r>
              <a:rPr lang="pt-BR" b="1">
                <a:solidFill>
                  <a:schemeClr val="bg1"/>
                </a:solidFill>
                <a:latin typeface="Book Antiqua" pitchFamily="18" charset="0"/>
              </a:rPr>
              <a:t>Quando DEUS dá o Seu Espírito, ele nos dá um outro indivíduo ou Ele mesmo?</a:t>
            </a:r>
          </a:p>
          <a:p>
            <a:pPr marL="547688" indent="-411163"/>
            <a:r>
              <a:rPr lang="pt-BR" b="1">
                <a:solidFill>
                  <a:schemeClr val="bg1"/>
                </a:solidFill>
                <a:latin typeface="Book Antiqua" pitchFamily="18" charset="0"/>
              </a:rPr>
              <a:t>O que Kellogg me ensinaria hoje?</a:t>
            </a:r>
          </a:p>
          <a:p>
            <a:pPr marL="547688" indent="-411163"/>
            <a:r>
              <a:rPr lang="pt-BR" b="1">
                <a:solidFill>
                  <a:schemeClr val="bg1"/>
                </a:solidFill>
                <a:latin typeface="Book Antiqua" pitchFamily="18" charset="0"/>
              </a:rPr>
              <a:t>“Veja só, quando Deus nos dá o Seu Espírito, Ele nos dá o </a:t>
            </a:r>
            <a:r>
              <a:rPr lang="pt-BR" b="1">
                <a:solidFill>
                  <a:srgbClr val="FFFF00"/>
                </a:solidFill>
                <a:latin typeface="Book Antiqua" pitchFamily="18" charset="0"/>
              </a:rPr>
              <a:t>“</a:t>
            </a:r>
            <a:r>
              <a:rPr lang="pt-BR" b="1" u="sng">
                <a:solidFill>
                  <a:srgbClr val="FFFF00"/>
                </a:solidFill>
                <a:latin typeface="Book Antiqua" pitchFamily="18" charset="0"/>
              </a:rPr>
              <a:t>Deus o Espírito Santo</a:t>
            </a:r>
            <a:r>
              <a:rPr lang="pt-BR" b="1">
                <a:solidFill>
                  <a:srgbClr val="FFFF00"/>
                </a:solidFill>
                <a:latin typeface="Book Antiqua" pitchFamily="18" charset="0"/>
              </a:rPr>
              <a:t>?”</a:t>
            </a:r>
          </a:p>
          <a:p>
            <a:pPr marL="547688" indent="-411163"/>
            <a:r>
              <a:rPr lang="pt-BR" b="1">
                <a:solidFill>
                  <a:schemeClr val="bg1"/>
                </a:solidFill>
                <a:latin typeface="Book Antiqua" pitchFamily="18" charset="0"/>
              </a:rPr>
              <a:t>Vamos ver o que a irmã White fala sobre isso...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Mensagens Escolhidas vol.1</a:t>
            </a:r>
            <a:b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pg.200</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Ellen_Whit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010400" y="2828925"/>
            <a:ext cx="1908175" cy="1895475"/>
          </a:xfrm>
        </p:spPr>
      </p:pic>
      <p:sp>
        <p:nvSpPr>
          <p:cNvPr id="5" name="CaixaDeTexto 4"/>
          <p:cNvSpPr txBox="1"/>
          <p:nvPr/>
        </p:nvSpPr>
        <p:spPr>
          <a:xfrm>
            <a:off x="395288" y="1989138"/>
            <a:ext cx="6264275" cy="42322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400" b="1">
                <a:solidFill>
                  <a:schemeClr val="bg1"/>
                </a:solidFill>
                <a:latin typeface="Book Antiqua" pitchFamily="18" charset="0"/>
              </a:rPr>
              <a:t>No livro Living Temple acha-se apresentado</a:t>
            </a:r>
            <a:r>
              <a:rPr lang="pt-BR" sz="3400" b="1">
                <a:latin typeface="Book Antiqua" pitchFamily="18" charset="0"/>
              </a:rPr>
              <a:t> </a:t>
            </a:r>
            <a:r>
              <a:rPr lang="pt-BR" sz="3400" b="1" u="sng">
                <a:solidFill>
                  <a:srgbClr val="FFFF00"/>
                </a:solidFill>
                <a:latin typeface="Book Antiqua" pitchFamily="18" charset="0"/>
              </a:rPr>
              <a:t>o alfa de heresias letais</a:t>
            </a:r>
            <a:r>
              <a:rPr lang="pt-BR" sz="3400" b="1" i="1">
                <a:solidFill>
                  <a:srgbClr val="FFFF00"/>
                </a:solidFill>
                <a:latin typeface="Book Antiqua" pitchFamily="18" charset="0"/>
              </a:rPr>
              <a:t>.</a:t>
            </a:r>
            <a:r>
              <a:rPr lang="pt-BR" sz="3400" b="1" i="1">
                <a:solidFill>
                  <a:srgbClr val="FFFFCC"/>
                </a:solidFill>
                <a:latin typeface="Book Antiqua" pitchFamily="18" charset="0"/>
              </a:rPr>
              <a:t> Seguir-se-á o ômega, e será recebido por aqueles que não estiverem dispostos a atender à advertência dada por Deus. </a:t>
            </a:r>
          </a:p>
          <a:p>
            <a:pPr algn="just"/>
            <a:endParaRPr lang="pt-BR" sz="3400" b="1" i="1">
              <a:solidFill>
                <a:srgbClr val="FFFFCC"/>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Testemunhos vol.7,pag.273</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395288" y="1600200"/>
            <a:ext cx="8291512" cy="204152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i="1">
                <a:solidFill>
                  <a:schemeClr val="bg1"/>
                </a:solidFill>
                <a:latin typeface="Book Antiqua" pitchFamily="18" charset="0"/>
              </a:rPr>
              <a:t>“Ao dar-nos o Seu Espírito, Deus nos dá </a:t>
            </a:r>
            <a:r>
              <a:rPr lang="pt-BR" sz="3200" b="1" i="1" u="sng">
                <a:solidFill>
                  <a:srgbClr val="FFFF00"/>
                </a:solidFill>
                <a:latin typeface="Book Antiqua" pitchFamily="18" charset="0"/>
              </a:rPr>
              <a:t>Ele mesmo tornando Ele mesmo</a:t>
            </a:r>
            <a:r>
              <a:rPr lang="pt-BR" sz="3200" b="1">
                <a:solidFill>
                  <a:schemeClr val="bg1"/>
                </a:solidFill>
                <a:latin typeface="Book Antiqua" pitchFamily="18" charset="0"/>
              </a:rPr>
              <a:t> uma fonte de divina </a:t>
            </a:r>
            <a:r>
              <a:rPr lang="pt-BR" sz="3200" b="1" i="1" u="sng">
                <a:solidFill>
                  <a:srgbClr val="FFFF00"/>
                </a:solidFill>
                <a:latin typeface="Book Antiqua" pitchFamily="18" charset="0"/>
              </a:rPr>
              <a:t>influência</a:t>
            </a:r>
            <a:r>
              <a:rPr lang="pt-BR" sz="3200" b="1" i="1">
                <a:solidFill>
                  <a:srgbClr val="FFFF00"/>
                </a:solidFill>
                <a:latin typeface="Book Antiqua" pitchFamily="18" charset="0"/>
              </a:rPr>
              <a:t>,</a:t>
            </a:r>
            <a:r>
              <a:rPr lang="pt-BR" sz="3200" b="1" i="1">
                <a:solidFill>
                  <a:schemeClr val="bg1"/>
                </a:solidFill>
                <a:latin typeface="Book Antiqua" pitchFamily="18" charset="0"/>
              </a:rPr>
              <a:t> para dar saúde e vida ao mundo.</a:t>
            </a:r>
            <a:r>
              <a:rPr lang="pt-BR" sz="3200" b="1">
                <a:solidFill>
                  <a:schemeClr val="bg1"/>
                </a:solidFill>
                <a:latin typeface="Book Antiqua" pitchFamily="18" charset="0"/>
              </a:rPr>
              <a:t>”</a:t>
            </a:r>
            <a:endParaRPr lang="pt-BR" sz="3200" b="1" i="1">
              <a:solidFill>
                <a:schemeClr val="bg1"/>
              </a:solidFill>
              <a:latin typeface="Book Antiqua" pitchFamily="18" charset="0"/>
            </a:endParaRPr>
          </a:p>
        </p:txBody>
      </p:sp>
      <p:sp>
        <p:nvSpPr>
          <p:cNvPr id="32773" name="Text Box 5"/>
          <p:cNvSpPr txBox="1">
            <a:spLocks noChangeArrowheads="1"/>
          </p:cNvSpPr>
          <p:nvPr/>
        </p:nvSpPr>
        <p:spPr bwMode="auto">
          <a:xfrm>
            <a:off x="323850" y="4724400"/>
            <a:ext cx="8496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sz="2800" b="1" i="1">
                <a:solidFill>
                  <a:schemeClr val="bg1"/>
                </a:solidFill>
              </a:rPr>
              <a:t>Agora vamos a um entendimento sobre a terceira pessoa da Divindade. O que a irmã White estava tentando dizer?</a:t>
            </a:r>
          </a:p>
          <a:p>
            <a:pPr algn="ctr"/>
            <a:r>
              <a:rPr lang="pt-BR" sz="2800" b="1" i="1">
                <a:solidFill>
                  <a:srgbClr val="FF9900"/>
                </a:solidFill>
              </a:rPr>
              <a:t>Vamos a resposta...</a:t>
            </a:r>
            <a:endParaRPr lang="en-US" sz="280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84846"/>
            <a:ext cx="8229600" cy="1211050"/>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and</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Herald,25 de Abril ,1906</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CaixaDeTexto 5"/>
          <p:cNvSpPr txBox="1"/>
          <p:nvPr/>
        </p:nvSpPr>
        <p:spPr>
          <a:xfrm>
            <a:off x="395288" y="1844675"/>
            <a:ext cx="8367712" cy="4362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000" b="1">
                <a:solidFill>
                  <a:schemeClr val="bg1"/>
                </a:solidFill>
                <a:latin typeface="Book Antiqua" pitchFamily="18" charset="0"/>
              </a:rPr>
              <a:t>“</a:t>
            </a:r>
            <a:r>
              <a:rPr lang="pt-BR" sz="2800" b="1">
                <a:solidFill>
                  <a:schemeClr val="bg1"/>
                </a:solidFill>
                <a:latin typeface="Book Antiqua" pitchFamily="18" charset="0"/>
              </a:rPr>
              <a:t>É o Espírito que vitaliza; a carne não se aproveita para nada; as palavras que eu digo a você, elas são espírito, e elas são vida (João 6).” Cristo aqui não está se referindo a sua doutrina</a:t>
            </a:r>
            <a:r>
              <a:rPr lang="pt-BR" sz="2800" b="1" i="1">
                <a:solidFill>
                  <a:schemeClr val="bg1"/>
                </a:solidFill>
                <a:latin typeface="Book Antiqua" pitchFamily="18" charset="0"/>
              </a:rPr>
              <a:t> </a:t>
            </a:r>
            <a:r>
              <a:rPr lang="pt-BR" sz="2800" b="1" i="1" u="sng">
                <a:solidFill>
                  <a:srgbClr val="FFFF00"/>
                </a:solidFill>
                <a:latin typeface="Book Antiqua" pitchFamily="18" charset="0"/>
              </a:rPr>
              <a:t>mas a sua pessoa, a divindade de seu caráter</a:t>
            </a:r>
            <a:r>
              <a:rPr lang="pt-BR" sz="2800" b="1" i="1">
                <a:solidFill>
                  <a:srgbClr val="FFFF00"/>
                </a:solidFill>
                <a:latin typeface="Book Antiqua" pitchFamily="18" charset="0"/>
              </a:rPr>
              <a:t>.”</a:t>
            </a:r>
          </a:p>
          <a:p>
            <a:pPr algn="just"/>
            <a:endParaRPr lang="pt-BR" sz="2800" b="1" i="1">
              <a:solidFill>
                <a:schemeClr val="bg1"/>
              </a:solidFill>
              <a:latin typeface="Book Antiqua" pitchFamily="18" charset="0"/>
            </a:endParaRPr>
          </a:p>
          <a:p>
            <a:pPr algn="just"/>
            <a:endParaRPr lang="pt-BR" sz="2800" b="1" i="1">
              <a:solidFill>
                <a:schemeClr val="bg1"/>
              </a:solidFill>
              <a:latin typeface="Book Antiqua" pitchFamily="18" charset="0"/>
            </a:endParaRPr>
          </a:p>
          <a:p>
            <a:pPr algn="just"/>
            <a:r>
              <a:rPr lang="pt-BR" sz="2800" b="1" i="1">
                <a:solidFill>
                  <a:srgbClr val="FFFF00"/>
                </a:solidFill>
                <a:latin typeface="Book Antiqua" pitchFamily="18" charset="0"/>
              </a:rPr>
              <a:t>Nota:</a:t>
            </a:r>
            <a:r>
              <a:rPr lang="pt-BR" sz="2800" b="1" i="1">
                <a:solidFill>
                  <a:schemeClr val="bg1"/>
                </a:solidFill>
                <a:latin typeface="Book Antiqua" pitchFamily="18" charset="0"/>
              </a:rPr>
              <a:t> Para Ellen White a terceira pessoa da divindade era uma pessoa diferente de Cristo, certo? </a:t>
            </a:r>
            <a:r>
              <a:rPr lang="pt-BR" sz="2800" b="1">
                <a:solidFill>
                  <a:schemeClr val="bg1"/>
                </a:solidFill>
                <a:latin typeface="Book Antiqua" pitchFamily="18" charset="0"/>
              </a:rPr>
              <a:t> </a:t>
            </a:r>
            <a:endParaRPr lang="pt-BR" sz="2000" b="1">
              <a:solidFill>
                <a:schemeClr val="bg1"/>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ox(in)">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Errado!!!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3" y="1781175"/>
            <a:ext cx="402113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a:off x="2168525" y="5089525"/>
            <a:ext cx="5013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sz="4000" b="1">
                <a:solidFill>
                  <a:srgbClr val="FFFF00"/>
                </a:solidFill>
                <a:effectLst>
                  <a:outerShdw blurRad="38100" dist="38100" dir="2700000" algn="tl">
                    <a:srgbClr val="C0C0C0"/>
                  </a:outerShdw>
                </a:effectLst>
                <a:latin typeface="Book Antiqua" pitchFamily="18" charset="0"/>
              </a:rPr>
              <a:t> É o Próprio Cristo!!!!</a:t>
            </a:r>
            <a:endParaRPr lang="en-US" sz="4000" b="1">
              <a:solidFill>
                <a:srgbClr val="FFFF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ver mais uma citação: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35843" name="Espaço Reservado para Conteúdo 3" descr="Ellen_Whit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81413" y="1412875"/>
            <a:ext cx="1898650" cy="1701800"/>
          </a:xfrm>
        </p:spPr>
      </p:pic>
      <p:sp>
        <p:nvSpPr>
          <p:cNvPr id="5" name="CaixaDeTexto 4"/>
          <p:cNvSpPr txBox="1"/>
          <p:nvPr/>
        </p:nvSpPr>
        <p:spPr>
          <a:xfrm>
            <a:off x="433388" y="3511550"/>
            <a:ext cx="8170862" cy="265430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chemeClr val="bg1"/>
                </a:solidFill>
                <a:latin typeface="Book Antiqua" pitchFamily="18" charset="0"/>
              </a:rPr>
              <a:t>“Que Cristo devia se manifestar a eles, e ainda estar invisível ao mundo, </a:t>
            </a:r>
            <a:r>
              <a:rPr lang="pt-BR" sz="2800" b="1" i="1" u="sng">
                <a:solidFill>
                  <a:srgbClr val="FFFF00"/>
                </a:solidFill>
                <a:latin typeface="Book Antiqua" pitchFamily="18" charset="0"/>
              </a:rPr>
              <a:t>era um mistério para os  discípulos</a:t>
            </a:r>
            <a:r>
              <a:rPr lang="pt-BR" sz="2800" b="1" i="1" u="sng">
                <a:solidFill>
                  <a:schemeClr val="bg1"/>
                </a:solidFill>
                <a:latin typeface="Book Antiqua" pitchFamily="18" charset="0"/>
              </a:rPr>
              <a:t> (João 14)</a:t>
            </a:r>
            <a:r>
              <a:rPr lang="pt-BR" sz="2800" b="1" i="1">
                <a:solidFill>
                  <a:schemeClr val="bg1"/>
                </a:solidFill>
                <a:latin typeface="Book Antiqua" pitchFamily="18" charset="0"/>
              </a:rPr>
              <a:t>.”</a:t>
            </a:r>
            <a:endParaRPr lang="pt-BR" sz="2800" b="1">
              <a:solidFill>
                <a:schemeClr val="bg1"/>
              </a:solidFill>
              <a:latin typeface="Book Antiqua" pitchFamily="18" charset="0"/>
            </a:endParaRPr>
          </a:p>
          <a:p>
            <a:pPr algn="just"/>
            <a:r>
              <a:rPr lang="pt-BR" sz="2800" b="1">
                <a:solidFill>
                  <a:schemeClr val="bg1"/>
                </a:solidFill>
                <a:latin typeface="Book Antiqua" pitchFamily="18" charset="0"/>
              </a:rPr>
              <a:t>“Eles não podiam entender as palavras de Cristo em seu sentido espiritual. Eles estavam pensando no externo, na manifestação visível.”</a:t>
            </a:r>
            <a:endParaRPr lang="pt-BR" b="1">
              <a:solidFill>
                <a:schemeClr val="bg1"/>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ver mais uma citação: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7" name="Espaço Reservado para Rodapé 6"/>
          <p:cNvSpPr txBox="1">
            <a:spLocks noGrp="1"/>
          </p:cNvSpPr>
          <p:nvPr/>
        </p:nvSpPr>
        <p:spPr>
          <a:xfrm>
            <a:off x="395288" y="6416675"/>
            <a:ext cx="8569325"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latin typeface="Book Antiqua" pitchFamily="18" charset="0"/>
              </a:rPr>
              <a:t>The Southern Work (A Obra do Sul), 13 de Setembro, 1898</a:t>
            </a:r>
          </a:p>
        </p:txBody>
      </p:sp>
      <p:sp>
        <p:nvSpPr>
          <p:cNvPr id="6" name="CaixaDeTexto 5"/>
          <p:cNvSpPr txBox="1"/>
          <p:nvPr/>
        </p:nvSpPr>
        <p:spPr>
          <a:xfrm>
            <a:off x="685800" y="2133600"/>
            <a:ext cx="7772400" cy="30162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a:solidFill>
                  <a:schemeClr val="bg1"/>
                </a:solidFill>
                <a:latin typeface="Book Antiqua" pitchFamily="18" charset="0"/>
              </a:rPr>
              <a:t>“Eles não podiam se dar conta do fato de que podiam ter a </a:t>
            </a:r>
            <a:r>
              <a:rPr lang="pt-BR" sz="3200" b="1" u="sng">
                <a:solidFill>
                  <a:srgbClr val="FFFF00"/>
                </a:solidFill>
                <a:latin typeface="Book Antiqua" pitchFamily="18" charset="0"/>
              </a:rPr>
              <a:t>presença de Cristo</a:t>
            </a:r>
            <a:r>
              <a:rPr lang="pt-BR" sz="3200" b="1">
                <a:solidFill>
                  <a:schemeClr val="bg1"/>
                </a:solidFill>
                <a:latin typeface="Book Antiqua" pitchFamily="18" charset="0"/>
              </a:rPr>
              <a:t> com eles e ainda </a:t>
            </a:r>
            <a:r>
              <a:rPr lang="pt-BR" sz="3200" b="1" u="sng">
                <a:solidFill>
                  <a:srgbClr val="FFFF00"/>
                </a:solidFill>
                <a:latin typeface="Book Antiqua" pitchFamily="18" charset="0"/>
              </a:rPr>
              <a:t>Ele ficar despercebido pelo o mundo.</a:t>
            </a:r>
          </a:p>
          <a:p>
            <a:pPr algn="just"/>
            <a:r>
              <a:rPr lang="pt-BR" sz="3200" b="1">
                <a:solidFill>
                  <a:schemeClr val="bg1"/>
                </a:solidFill>
                <a:latin typeface="Book Antiqua" pitchFamily="18" charset="0"/>
              </a:rPr>
              <a:t>Eles não  entenderam o significado de uma manifestação espiritual.”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ver mais uma citação: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7" name="Espaço Reservado para Rodapé 6"/>
          <p:cNvSpPr txBox="1">
            <a:spLocks noGrp="1"/>
          </p:cNvSpPr>
          <p:nvPr/>
        </p:nvSpPr>
        <p:spPr>
          <a:xfrm>
            <a:off x="1414463" y="6324600"/>
            <a:ext cx="6129337"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O Desejado de Todas as Nações, pág. 166</a:t>
            </a:r>
          </a:p>
        </p:txBody>
      </p:sp>
      <p:sp>
        <p:nvSpPr>
          <p:cNvPr id="6" name="CaixaDeTexto 5"/>
          <p:cNvSpPr txBox="1">
            <a:spLocks noChangeArrowheads="1"/>
          </p:cNvSpPr>
          <p:nvPr/>
        </p:nvSpPr>
        <p:spPr bwMode="auto">
          <a:xfrm>
            <a:off x="403225" y="1627188"/>
            <a:ext cx="828357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chemeClr val="bg1"/>
                </a:solidFill>
                <a:latin typeface="Book Antiqua" pitchFamily="18" charset="0"/>
              </a:rPr>
              <a:t>“Enquanto Cristo ministra no santuário em cima, continua a ser, por meio de Seu Espírito, o ministro da igreja na Terra. Ausente de nossos olhos, cumpre-se, entretanto, a promessa que nos deu ao partir: "Eis que Eu estou convosco todos os dias, até à consumação dos séculos". Mat. 28:20. Conquanto delegue Seu poder a ministros inferiores, Sua vitalizante presença permanece ainda em Sua igreja.”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end</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Herald,19 de maio de 1904</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473075" y="1846263"/>
            <a:ext cx="8213725" cy="4478337"/>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a:solidFill>
                  <a:schemeClr val="bg1"/>
                </a:solidFill>
                <a:latin typeface="Book Antiqua" pitchFamily="18" charset="0"/>
              </a:rPr>
              <a:t>“Cristo declarou que após a Sua subida, enviaria a sua igreja, como Seu glorioso presente, o Confortador, que tomaria seu lugar.</a:t>
            </a:r>
          </a:p>
          <a:p>
            <a:pPr algn="just"/>
            <a:r>
              <a:rPr lang="pt-BR" sz="3200" b="1">
                <a:solidFill>
                  <a:schemeClr val="bg1"/>
                </a:solidFill>
                <a:latin typeface="Book Antiqua" pitchFamily="18" charset="0"/>
              </a:rPr>
              <a:t>Este Confortador é o Espírito Santo </a:t>
            </a:r>
            <a:r>
              <a:rPr lang="pt-BR" sz="3200" b="1" u="sng">
                <a:solidFill>
                  <a:srgbClr val="FFFF00"/>
                </a:solidFill>
                <a:latin typeface="Book Antiqua" pitchFamily="18" charset="0"/>
              </a:rPr>
              <a:t>a alma de Sua vida</a:t>
            </a:r>
            <a:r>
              <a:rPr lang="pt-BR" sz="3200" b="1">
                <a:solidFill>
                  <a:srgbClr val="FFFF00"/>
                </a:solidFill>
                <a:latin typeface="Book Antiqua" pitchFamily="18" charset="0"/>
              </a:rPr>
              <a:t>,</a:t>
            </a:r>
            <a:r>
              <a:rPr lang="pt-BR" sz="3200" b="1">
                <a:solidFill>
                  <a:schemeClr val="bg1"/>
                </a:solidFill>
                <a:latin typeface="Book Antiqua" pitchFamily="18" charset="0"/>
              </a:rPr>
              <a:t> a eficácia de Sua igreja, a luz e a vida do mundo. Com Seu espírito, Cristo envia uma influência reconciliadora e um poder que arranca o pecado.”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O Missionário do Lar,1 de novembro de 1893</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1423988" y="2438400"/>
            <a:ext cx="611981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4400" b="1" i="1">
                <a:solidFill>
                  <a:schemeClr val="bg1"/>
                </a:solidFill>
                <a:latin typeface="Book Antiqua" pitchFamily="18" charset="0"/>
              </a:rPr>
              <a:t>“O Espírito Santo é o confortador, como a presença pessoal de Cristo para a alma.”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O Desejado de Todas as Nações,pag.669</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539750" y="2419350"/>
            <a:ext cx="8070850" cy="2838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 “O Senhor conhece tudo a respeito de Seus fiéis servos que, por amor dEle, jazem numa prisão, ou são banidos para ilhas solitárias. Conforta-os </a:t>
            </a:r>
            <a:r>
              <a:rPr lang="pt-BR" sz="3600" b="1" i="1" u="sng">
                <a:solidFill>
                  <a:srgbClr val="FFFF00"/>
                </a:solidFill>
                <a:latin typeface="Book Antiqua" pitchFamily="18" charset="0"/>
              </a:rPr>
              <a:t>com Sua presença</a:t>
            </a:r>
            <a:r>
              <a:rPr lang="pt-BR" sz="3600" b="1" i="1">
                <a:solidFill>
                  <a:srgbClr val="FFFF00"/>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Agora,quem seria seu consolador hoje?...</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900113" y="2154238"/>
            <a:ext cx="7210425" cy="3003550"/>
          </a:xfrm>
        </p:spPr>
        <p:txBody>
          <a:bodyPr/>
          <a:lstStyle/>
          <a:p>
            <a:pPr marL="547688" indent="-411163"/>
            <a:r>
              <a:rPr lang="pt-BR" sz="9600" b="1">
                <a:solidFill>
                  <a:schemeClr val="bg1"/>
                </a:solidFill>
              </a:rPr>
              <a:t>          ?</a:t>
            </a:r>
          </a:p>
          <a:p>
            <a:pPr marL="547688" indent="-411163"/>
            <a:r>
              <a:rPr lang="pt-BR" sz="4800" b="1">
                <a:solidFill>
                  <a:schemeClr val="bg1"/>
                </a:solidFill>
              </a:rPr>
              <a:t>Vamos deixar que a irmã White responda.....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65100"/>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Um pouco de História: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john harvey kello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934200" y="990600"/>
            <a:ext cx="2012950" cy="4997450"/>
          </a:xfrm>
        </p:spPr>
      </p:pic>
      <p:sp>
        <p:nvSpPr>
          <p:cNvPr id="6" name="Espaço Reservado para Rodapé 5"/>
          <p:cNvSpPr txBox="1">
            <a:spLocks noGrp="1"/>
          </p:cNvSpPr>
          <p:nvPr/>
        </p:nvSpPr>
        <p:spPr>
          <a:xfrm>
            <a:off x="609600" y="6416675"/>
            <a:ext cx="59436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Testemunhos para Igreja, vol. 8  pág. 190</a:t>
            </a:r>
          </a:p>
        </p:txBody>
      </p:sp>
      <p:sp>
        <p:nvSpPr>
          <p:cNvPr id="8" name="CaixaDeTexto 7"/>
          <p:cNvSpPr txBox="1">
            <a:spLocks noChangeArrowheads="1"/>
          </p:cNvSpPr>
          <p:nvPr/>
        </p:nvSpPr>
        <p:spPr bwMode="auto">
          <a:xfrm>
            <a:off x="250825" y="836613"/>
            <a:ext cx="65309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000" b="1">
                <a:solidFill>
                  <a:srgbClr val="FFFFFF"/>
                </a:solidFill>
                <a:latin typeface="Book Antiqua" pitchFamily="18" charset="0"/>
              </a:rPr>
              <a:t>Em 1° de janeiro de 1900, Ellen White acordou cedo e seu costume usual prevaleceu tomou seu banho, vestiu-se, e dirigiu-se prontamente para sua cadeira de escrever. Era um hábito de muitos anos. Os primeiros momentos da manhã eram de muitas maneiras os melhores, livres das distrações das horas ocupadas do dia, e se o fato de ela se levantar cedo era muitas vezes provocado por noites penosas, ela havia aprendido como tirar o melhor da situação. A hora do desjejum ela usualmente  já havia escrito por várias horas.</a:t>
            </a:r>
          </a:p>
          <a:p>
            <a:pPr algn="just"/>
            <a:r>
              <a:rPr lang="pt-BR" sz="2000" b="1">
                <a:solidFill>
                  <a:srgbClr val="FFFFFF"/>
                </a:solidFill>
                <a:latin typeface="Book Antiqua" pitchFamily="18" charset="0"/>
              </a:rPr>
              <a:t>Neste dia sua mente estava opressa com um problema particular, que nos poucos anos passados tinha se tornado uma importante preocupação: Para onde  estava o doutor John Kellogg dirigindo a obra médica Adventista? Ele era um  velho amigo, cujas horas de juventude tinham muitas vezes sido gastas com a família White, e  ela gostava de escrever a ele “como uma mãe escreveria para seu filho”.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end</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Herald,26 de outubro de 1897 </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400050" y="2114550"/>
            <a:ext cx="8362950" cy="41179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chemeClr val="bg1"/>
                </a:solidFill>
                <a:latin typeface="Book Antiqua" pitchFamily="18" charset="0"/>
              </a:rPr>
              <a:t>“Não há </a:t>
            </a:r>
            <a:r>
              <a:rPr lang="pt-BR" sz="2800" b="1" i="1" u="sng">
                <a:solidFill>
                  <a:srgbClr val="FFFF00"/>
                </a:solidFill>
                <a:latin typeface="Book Antiqua" pitchFamily="18" charset="0"/>
              </a:rPr>
              <a:t>Consolador como Cristo</a:t>
            </a:r>
            <a:r>
              <a:rPr lang="pt-BR" sz="2800" b="1" i="1">
                <a:solidFill>
                  <a:srgbClr val="FFFF00"/>
                </a:solidFill>
                <a:latin typeface="Book Antiqua" pitchFamily="18" charset="0"/>
              </a:rPr>
              <a:t>,</a:t>
            </a:r>
            <a:r>
              <a:rPr lang="pt-BR" sz="2800" b="1" i="1">
                <a:solidFill>
                  <a:schemeClr val="bg1"/>
                </a:solidFill>
                <a:latin typeface="Book Antiqua" pitchFamily="18" charset="0"/>
              </a:rPr>
              <a:t> tão terno e tão verdadeiro.”</a:t>
            </a:r>
          </a:p>
          <a:p>
            <a:endParaRPr lang="pt-BR" sz="2800" b="1" i="1">
              <a:solidFill>
                <a:schemeClr val="bg1"/>
              </a:solidFill>
              <a:latin typeface="Book Antiqua" pitchFamily="18" charset="0"/>
            </a:endParaRPr>
          </a:p>
          <a:p>
            <a:r>
              <a:rPr lang="pt-BR" sz="2800" b="1" i="1">
                <a:solidFill>
                  <a:schemeClr val="bg1"/>
                </a:solidFill>
                <a:latin typeface="Book Antiqua" pitchFamily="18" charset="0"/>
              </a:rPr>
              <a:t>“O Salvador </a:t>
            </a:r>
            <a:r>
              <a:rPr lang="pt-BR" sz="2800" b="1" i="1" u="sng">
                <a:solidFill>
                  <a:srgbClr val="FFFF00"/>
                </a:solidFill>
                <a:latin typeface="Book Antiqua" pitchFamily="18" charset="0"/>
              </a:rPr>
              <a:t>é nosso Consolador</a:t>
            </a:r>
            <a:r>
              <a:rPr lang="pt-BR" sz="2800" b="1" i="1">
                <a:solidFill>
                  <a:srgbClr val="FFFF00"/>
                </a:solidFill>
                <a:latin typeface="Book Antiqua" pitchFamily="18" charset="0"/>
              </a:rPr>
              <a:t>,</a:t>
            </a:r>
            <a:r>
              <a:rPr lang="pt-BR" sz="2800" b="1" i="1">
                <a:solidFill>
                  <a:schemeClr val="bg1"/>
                </a:solidFill>
                <a:latin typeface="Book Antiqua" pitchFamily="18" charset="0"/>
              </a:rPr>
              <a:t> isto eu tenho provado que Ele  é.” </a:t>
            </a:r>
            <a:r>
              <a:rPr lang="pt-BR" sz="2400" b="1" i="1">
                <a:solidFill>
                  <a:srgbClr val="FF9900"/>
                </a:solidFill>
                <a:latin typeface="Book Antiqua" pitchFamily="18" charset="0"/>
              </a:rPr>
              <a:t>(MR, vol. 8, pag. 49)</a:t>
            </a:r>
          </a:p>
          <a:p>
            <a:endParaRPr lang="pt-BR" sz="1600" b="1" i="1">
              <a:solidFill>
                <a:schemeClr val="bg1"/>
              </a:solidFill>
              <a:latin typeface="Book Antiqua" pitchFamily="18" charset="0"/>
            </a:endParaRPr>
          </a:p>
          <a:p>
            <a:pPr algn="just"/>
            <a:r>
              <a:rPr lang="pt-BR" sz="2800" b="1" i="1">
                <a:solidFill>
                  <a:schemeClr val="bg1"/>
                </a:solidFill>
                <a:latin typeface="Book Antiqua" pitchFamily="18" charset="0"/>
              </a:rPr>
              <a:t>“Através da fé olhamos para Jesus, a nossa fé rompe as sombras, e adoramos a Deus por Seu maravilhoso amor ao dar a </a:t>
            </a:r>
            <a:r>
              <a:rPr lang="pt-BR" sz="2800" b="1" i="1" u="sng">
                <a:solidFill>
                  <a:srgbClr val="FFFF00"/>
                </a:solidFill>
                <a:latin typeface="Book Antiqua" pitchFamily="18" charset="0"/>
              </a:rPr>
              <a:t>Jesus o Consolador</a:t>
            </a:r>
            <a:r>
              <a:rPr lang="pt-BR" sz="2800" b="1" i="1">
                <a:solidFill>
                  <a:srgbClr val="FFFF00"/>
                </a:solidFill>
                <a:latin typeface="Book Antiqua" pitchFamily="18" charset="0"/>
              </a:rPr>
              <a:t>.”</a:t>
            </a:r>
          </a:p>
          <a:p>
            <a:pPr algn="ctr"/>
            <a:r>
              <a:rPr lang="pt-BR" sz="2400" b="1" i="1">
                <a:solidFill>
                  <a:srgbClr val="FF9900"/>
                </a:solidFill>
                <a:latin typeface="Book Antiqua" pitchFamily="18" charset="0"/>
              </a:rPr>
              <a:t>(MR. vol. 19, pág. 296 e 297)</a:t>
            </a:r>
            <a:endParaRPr lang="pt-BR" sz="3600" b="1">
              <a:solidFill>
                <a:srgbClr val="FF990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uma pergunta importante é:</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457200" y="1835150"/>
            <a:ext cx="8229600" cy="4083050"/>
          </a:xfrm>
        </p:spPr>
        <p:txBody>
          <a:bodyPr/>
          <a:lstStyle/>
          <a:p>
            <a:pPr marL="547688" indent="-411163" algn="just"/>
            <a:r>
              <a:rPr lang="pt-BR" sz="3600" b="1">
                <a:solidFill>
                  <a:schemeClr val="bg1"/>
                </a:solidFill>
                <a:latin typeface="Book Antiqua" pitchFamily="18" charset="0"/>
              </a:rPr>
              <a:t>Porque ainda estamos aqui na Terra, e desde 1844 já se passaram 160 anos, e porque ainda Jesus não voltou?</a:t>
            </a:r>
          </a:p>
          <a:p>
            <a:pPr marL="547688" indent="-411163" algn="just"/>
            <a:endParaRPr lang="pt-BR" sz="3600" b="1">
              <a:solidFill>
                <a:schemeClr val="bg1"/>
              </a:solidFill>
              <a:latin typeface="Book Antiqua" pitchFamily="18" charset="0"/>
            </a:endParaRPr>
          </a:p>
          <a:p>
            <a:pPr marL="547688" indent="-411163" algn="just"/>
            <a:r>
              <a:rPr lang="pt-BR" sz="3600" b="1">
                <a:solidFill>
                  <a:schemeClr val="bg1"/>
                </a:solidFill>
                <a:latin typeface="Book Antiqua" pitchFamily="18" charset="0"/>
              </a:rPr>
              <a:t>Vamos ver o que Ellen White nos diz sobre esse ponto: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and</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Herald,26 de agosto,1890,</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parág</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.10</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395288" y="1998663"/>
            <a:ext cx="8367712" cy="4478337"/>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i="1">
                <a:solidFill>
                  <a:schemeClr val="bg1"/>
                </a:solidFill>
                <a:latin typeface="Book Antiqua" pitchFamily="18" charset="0"/>
              </a:rPr>
              <a:t>“A razão porque as igrejas estão débeis, fracas e prontas para morrer, é que o inimigo trouxe a influência de uma natureza desencorajadora para repousar sobre as almas temerosas.”</a:t>
            </a:r>
          </a:p>
          <a:p>
            <a:pPr algn="just"/>
            <a:r>
              <a:rPr lang="pt-BR" sz="3200" b="1" i="1">
                <a:solidFill>
                  <a:srgbClr val="FFFF00"/>
                </a:solidFill>
                <a:latin typeface="Book Antiqua" pitchFamily="18" charset="0"/>
              </a:rPr>
              <a:t>“</a:t>
            </a:r>
            <a:r>
              <a:rPr lang="pt-BR" sz="3200" b="1" i="1" u="sng">
                <a:solidFill>
                  <a:srgbClr val="FFFF00"/>
                </a:solidFill>
                <a:latin typeface="Book Antiqua" pitchFamily="18" charset="0"/>
              </a:rPr>
              <a:t>Ele procurou tapar Jesus da visão dele como o Consolador</a:t>
            </a:r>
            <a:r>
              <a:rPr lang="pt-BR" sz="3200" b="1">
                <a:solidFill>
                  <a:srgbClr val="FFFF00"/>
                </a:solidFill>
                <a:latin typeface="Book Antiqua" pitchFamily="18" charset="0"/>
              </a:rPr>
              <a:t>,</a:t>
            </a:r>
            <a:r>
              <a:rPr lang="pt-BR" sz="3200" b="1">
                <a:solidFill>
                  <a:schemeClr val="bg1"/>
                </a:solidFill>
                <a:latin typeface="Book Antiqua" pitchFamily="18" charset="0"/>
              </a:rPr>
              <a:t> </a:t>
            </a:r>
            <a:r>
              <a:rPr lang="pt-BR" sz="3200" b="1" i="1">
                <a:solidFill>
                  <a:schemeClr val="bg1"/>
                </a:solidFill>
                <a:latin typeface="Book Antiqua" pitchFamily="18" charset="0"/>
              </a:rPr>
              <a:t>o único que reprova, que adverte, que admoesta, dizendo: Este é o caminho andai por ele.”</a:t>
            </a:r>
            <a:endParaRPr lang="pt-BR" sz="3200" b="1" i="1" u="sng">
              <a:solidFill>
                <a:schemeClr val="bg1"/>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Então porque estamos fracos?</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normAutofit/>
          </a:bodyPr>
          <a:lstStyle/>
          <a:p>
            <a:pPr marL="547688" indent="-411163"/>
            <a:r>
              <a:rPr lang="pt-BR" b="1">
                <a:solidFill>
                  <a:schemeClr val="bg1"/>
                </a:solidFill>
                <a:latin typeface="Book Antiqua" pitchFamily="18" charset="0"/>
              </a:rPr>
              <a:t>Porque Satanás tapou a verdadeira visão e o povo não mais vê Jesus como o </a:t>
            </a:r>
            <a:r>
              <a:rPr lang="pt-BR" b="1">
                <a:solidFill>
                  <a:srgbClr val="FFFF00"/>
                </a:solidFill>
                <a:latin typeface="Book Antiqua" pitchFamily="18" charset="0"/>
              </a:rPr>
              <a:t>“</a:t>
            </a:r>
            <a:r>
              <a:rPr lang="pt-BR" b="1" i="1" u="sng">
                <a:solidFill>
                  <a:srgbClr val="FFFF00"/>
                </a:solidFill>
                <a:latin typeface="Book Antiqua" pitchFamily="18" charset="0"/>
              </a:rPr>
              <a:t>Consolador”</a:t>
            </a:r>
            <a:r>
              <a:rPr lang="pt-BR" b="1">
                <a:solidFill>
                  <a:srgbClr val="FFFF00"/>
                </a:solidFill>
                <a:latin typeface="Book Antiqua" pitchFamily="18" charset="0"/>
              </a:rPr>
              <a:t>!</a:t>
            </a:r>
            <a:r>
              <a:rPr lang="pt-BR" b="1">
                <a:solidFill>
                  <a:schemeClr val="bg1"/>
                </a:solidFill>
                <a:latin typeface="Book Antiqua" pitchFamily="18" charset="0"/>
              </a:rPr>
              <a:t> </a:t>
            </a:r>
          </a:p>
          <a:p>
            <a:pPr marL="547688" indent="-411163"/>
            <a:endParaRPr lang="pt-BR" b="1">
              <a:solidFill>
                <a:schemeClr val="bg1"/>
              </a:solidFill>
              <a:latin typeface="Book Antiqua" pitchFamily="18" charset="0"/>
            </a:endParaRPr>
          </a:p>
        </p:txBody>
      </p:sp>
      <p:sp>
        <p:nvSpPr>
          <p:cNvPr id="5" name="CaixaDeTexto 4"/>
          <p:cNvSpPr txBox="1">
            <a:spLocks noChangeArrowheads="1"/>
          </p:cNvSpPr>
          <p:nvPr/>
        </p:nvSpPr>
        <p:spPr bwMode="auto">
          <a:xfrm>
            <a:off x="827088" y="3495675"/>
            <a:ext cx="741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chemeClr val="bg1"/>
                </a:solidFill>
                <a:latin typeface="Book Antiqua" pitchFamily="18" charset="0"/>
              </a:rPr>
              <a:t>Hoje se perguntarmos às pessoas, se o consolador delas é Jesus Cristo, elas irão dizer:</a:t>
            </a:r>
          </a:p>
        </p:txBody>
      </p:sp>
      <p:sp>
        <p:nvSpPr>
          <p:cNvPr id="6" name="CaixaDeTexto 5"/>
          <p:cNvSpPr txBox="1"/>
          <p:nvPr/>
        </p:nvSpPr>
        <p:spPr>
          <a:xfrm>
            <a:off x="827088" y="5219700"/>
            <a:ext cx="7416800" cy="9461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chemeClr val="bg1"/>
                </a:solidFill>
                <a:latin typeface="Book Antiqua" pitchFamily="18" charset="0"/>
              </a:rPr>
              <a:t>Não! O nosso Consolador é</a:t>
            </a:r>
            <a:r>
              <a:rPr lang="pt-BR" sz="2800" b="1">
                <a:solidFill>
                  <a:schemeClr val="bg1"/>
                </a:solidFill>
                <a:effectLst>
                  <a:outerShdw blurRad="38100" dist="38100" dir="2700000" algn="tl">
                    <a:srgbClr val="C0C0C0"/>
                  </a:outerShdw>
                </a:effectLst>
                <a:latin typeface="Book Antiqua" pitchFamily="18" charset="0"/>
              </a:rPr>
              <a:t> </a:t>
            </a:r>
            <a:r>
              <a:rPr lang="pt-BR" sz="2800" b="1" i="1">
                <a:solidFill>
                  <a:srgbClr val="FFFF00"/>
                </a:solidFill>
                <a:latin typeface="Book Antiqua" pitchFamily="18" charset="0"/>
              </a:rPr>
              <a:t>“</a:t>
            </a:r>
            <a:r>
              <a:rPr lang="pt-BR" sz="2800" b="1" i="1" u="sng">
                <a:solidFill>
                  <a:srgbClr val="FFFF00"/>
                </a:solidFill>
                <a:latin typeface="Book Antiqua" pitchFamily="18" charset="0"/>
              </a:rPr>
              <a:t>O Deus  Espírito Santo</a:t>
            </a:r>
            <a:r>
              <a:rPr lang="pt-BR" sz="2800" b="1" i="1">
                <a:solidFill>
                  <a:srgbClr val="FFFF00"/>
                </a:solidFill>
                <a:latin typeface="Book Antiqua" pitchFamily="18" charset="0"/>
              </a:rPr>
              <a:t>!</a:t>
            </a:r>
            <a:endParaRPr lang="pt-BR" sz="2800" b="1">
              <a:solidFill>
                <a:srgbClr val="FFFF0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89548"/>
            <a:ext cx="8229600" cy="1282422"/>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vamos observar outro detalhe. Por que a irmã White considerava como o </a:t>
            </a:r>
            <a:r>
              <a:rPr lang="pt-BR" sz="2800" b="1" i="1" u="sng" kern="1200" dirty="0">
                <a:ln w="6350">
                  <a:noFill/>
                </a:ln>
                <a:solidFill>
                  <a:srgbClr val="FF0000"/>
                </a:solidFill>
                <a:effectLst>
                  <a:outerShdw blurRad="114300" dist="101600" dir="2700000" algn="tl" rotWithShape="0">
                    <a:srgbClr val="000000">
                      <a:alpha val="40000"/>
                    </a:srgbClr>
                  </a:outerShdw>
                </a:effectLst>
                <a:latin typeface="+mj-lt"/>
                <a:ea typeface="+mj-ea"/>
                <a:cs typeface="+mj-cs"/>
              </a:rPr>
              <a:t>“Alfa das heresias mortais:”</a:t>
            </a:r>
            <a:endParaRPr lang="pt-BR" sz="2800" b="1" i="1" u="sng" kern="1200" dirty="0">
              <a:ln w="6350">
                <a:noFill/>
              </a:ln>
              <a:solidFill>
                <a:srgbClr val="FF0000"/>
              </a:soli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323850" y="1773238"/>
            <a:ext cx="8229600" cy="1584325"/>
          </a:xfrm>
        </p:spPr>
        <p:txBody>
          <a:bodyPr/>
          <a:lstStyle/>
          <a:p>
            <a:pPr marL="547688" indent="-411163" algn="just"/>
            <a:r>
              <a:rPr lang="pt-BR" b="1">
                <a:solidFill>
                  <a:schemeClr val="bg1"/>
                </a:solidFill>
                <a:latin typeface="Book Antiqua" pitchFamily="18" charset="0"/>
              </a:rPr>
              <a:t>Ela diz que o ômega seguiria e seria recebido por aqueles que não dão atenção pelos alertas que Deus deu;</a:t>
            </a:r>
          </a:p>
          <a:p>
            <a:pPr marL="547688" indent="-411163" algn="just">
              <a:buFontTx/>
              <a:buNone/>
            </a:pPr>
            <a:endParaRPr lang="pt-BR" b="1">
              <a:solidFill>
                <a:schemeClr val="bg1"/>
              </a:solidFill>
              <a:latin typeface="Book Antiqua" pitchFamily="18" charset="0"/>
            </a:endParaRPr>
          </a:p>
        </p:txBody>
      </p:sp>
      <p:sp>
        <p:nvSpPr>
          <p:cNvPr id="5" name="CaixaDeTexto 4"/>
          <p:cNvSpPr txBox="1">
            <a:spLocks noChangeArrowheads="1"/>
          </p:cNvSpPr>
          <p:nvPr/>
        </p:nvSpPr>
        <p:spPr bwMode="auto">
          <a:xfrm>
            <a:off x="539750" y="3543300"/>
            <a:ext cx="7993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chemeClr val="bg1"/>
                </a:solidFill>
                <a:latin typeface="Book Antiqua" pitchFamily="18" charset="0"/>
              </a:rPr>
              <a:t>Até agora o Alfa lidou especificamente com qual ponto?</a:t>
            </a:r>
          </a:p>
        </p:txBody>
      </p:sp>
      <p:sp>
        <p:nvSpPr>
          <p:cNvPr id="7" name="CaixaDeTexto 6"/>
          <p:cNvSpPr txBox="1">
            <a:spLocks noChangeArrowheads="1"/>
          </p:cNvSpPr>
          <p:nvPr/>
        </p:nvSpPr>
        <p:spPr bwMode="auto">
          <a:xfrm>
            <a:off x="539750" y="4694238"/>
            <a:ext cx="7632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chemeClr val="bg1"/>
                </a:solidFill>
                <a:latin typeface="Book Antiqua" pitchFamily="18" charset="0"/>
              </a:rPr>
              <a:t>R. Conforme Kellogg... ele resumiu todo o assunto em uma pergunta:</a:t>
            </a:r>
          </a:p>
        </p:txBody>
      </p:sp>
      <p:sp>
        <p:nvSpPr>
          <p:cNvPr id="8" name="CaixaDeTexto 7"/>
          <p:cNvSpPr txBox="1"/>
          <p:nvPr/>
        </p:nvSpPr>
        <p:spPr>
          <a:xfrm>
            <a:off x="1114425" y="5851525"/>
            <a:ext cx="7129463" cy="579438"/>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9900"/>
                </a:solidFill>
                <a:latin typeface="Book Antiqua" pitchFamily="18" charset="0"/>
              </a:rPr>
              <a:t>“</a:t>
            </a:r>
            <a:r>
              <a:rPr lang="pt-BR" sz="3200" b="1" u="sng">
                <a:solidFill>
                  <a:srgbClr val="FF9900"/>
                </a:solidFill>
                <a:latin typeface="Book Antiqua" pitchFamily="18" charset="0"/>
              </a:rPr>
              <a:t>É o Espírito Santo uma pessoa</a:t>
            </a:r>
            <a:r>
              <a:rPr lang="pt-BR" sz="3200" b="1">
                <a:solidFill>
                  <a:srgbClr val="FF9900"/>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vamos observar alguns detalhes de alguns escritos</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tiago_whit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13650" y="1989138"/>
            <a:ext cx="1285875" cy="1708150"/>
          </a:xfrm>
        </p:spPr>
      </p:pic>
      <p:sp>
        <p:nvSpPr>
          <p:cNvPr id="6" name="Espaço Reservado para Rodapé 5"/>
          <p:cNvSpPr txBox="1">
            <a:spLocks noGrp="1"/>
          </p:cNvSpPr>
          <p:nvPr/>
        </p:nvSpPr>
        <p:spPr>
          <a:xfrm>
            <a:off x="611188" y="6416675"/>
            <a:ext cx="80645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400" b="1">
                <a:solidFill>
                  <a:srgbClr val="FF9900"/>
                </a:solidFill>
                <a:latin typeface="Book Antiqua" pitchFamily="18" charset="0"/>
              </a:rPr>
              <a:t>Tiago White, Review and Herald, 4 de Janeiro, 1881</a:t>
            </a:r>
            <a:endParaRPr lang="pt-BR" sz="2400" b="1">
              <a:solidFill>
                <a:srgbClr val="FF9900"/>
              </a:solidFill>
              <a:latin typeface="Book Antiqua" pitchFamily="18" charset="0"/>
            </a:endParaRPr>
          </a:p>
        </p:txBody>
      </p:sp>
      <p:sp>
        <p:nvSpPr>
          <p:cNvPr id="5" name="CaixaDeTexto 4"/>
          <p:cNvSpPr txBox="1"/>
          <p:nvPr/>
        </p:nvSpPr>
        <p:spPr>
          <a:xfrm>
            <a:off x="539750" y="1773238"/>
            <a:ext cx="6840538" cy="1187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rgbClr val="FFFFFF"/>
                </a:solidFill>
                <a:latin typeface="Book Antiqua" pitchFamily="18" charset="0"/>
              </a:rPr>
              <a:t>“</a:t>
            </a:r>
            <a:r>
              <a:rPr lang="pt-BR" sz="2400" b="1">
                <a:solidFill>
                  <a:srgbClr val="FFFFCC"/>
                </a:solidFill>
                <a:latin typeface="Book Antiqua" pitchFamily="18" charset="0"/>
              </a:rPr>
              <a:t>O pai era maior do que o Filho pelo fato Dele ser o primeiro. O Filho era igual com o Pai, pelo o fato Dele ter recebido todas as coisas do Pai” </a:t>
            </a:r>
          </a:p>
        </p:txBody>
      </p:sp>
      <p:sp>
        <p:nvSpPr>
          <p:cNvPr id="7" name="CaixaDeTexto 6"/>
          <p:cNvSpPr txBox="1">
            <a:spLocks noChangeArrowheads="1"/>
          </p:cNvSpPr>
          <p:nvPr/>
        </p:nvSpPr>
        <p:spPr bwMode="auto">
          <a:xfrm>
            <a:off x="539750" y="3284538"/>
            <a:ext cx="6624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FF00"/>
                </a:solidFill>
                <a:latin typeface="Book Antiqua" pitchFamily="18" charset="0"/>
              </a:rPr>
              <a:t>Essa era a crença dos pioneiros, e os pilares da fé Adventista.</a:t>
            </a:r>
          </a:p>
        </p:txBody>
      </p:sp>
      <p:sp>
        <p:nvSpPr>
          <p:cNvPr id="8" name="CaixaDeTexto 7"/>
          <p:cNvSpPr txBox="1">
            <a:spLocks noChangeArrowheads="1"/>
          </p:cNvSpPr>
          <p:nvPr/>
        </p:nvSpPr>
        <p:spPr bwMode="auto">
          <a:xfrm>
            <a:off x="539750" y="4468813"/>
            <a:ext cx="784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400">
                <a:solidFill>
                  <a:schemeClr val="bg1"/>
                </a:solidFill>
                <a:latin typeface="Book Antiqua" pitchFamily="18" charset="0"/>
              </a:rPr>
              <a:t>Hoje se pregarmos como a frase de Tiago White acima mencionada, somos chamados de hereges e somos excomungados da igreja por crermos nos pilares da Fé Adventista, assim como os pioneiros!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mais adiante...</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john_andrews.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24750" y="1557338"/>
            <a:ext cx="1447800" cy="1924050"/>
          </a:xfrm>
        </p:spPr>
      </p:pic>
      <p:sp>
        <p:nvSpPr>
          <p:cNvPr id="6" name="Espaço Reservado para Rodapé 5"/>
          <p:cNvSpPr txBox="1">
            <a:spLocks noGrp="1"/>
          </p:cNvSpPr>
          <p:nvPr/>
        </p:nvSpPr>
        <p:spPr>
          <a:xfrm>
            <a:off x="323850" y="6416675"/>
            <a:ext cx="8424863"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400" b="1">
                <a:solidFill>
                  <a:srgbClr val="FF9900"/>
                </a:solidFill>
                <a:latin typeface="Book Antiqua" pitchFamily="18" charset="0"/>
              </a:rPr>
              <a:t>John Andrews - Review and Herald, 7 de Setembro, 1869.</a:t>
            </a:r>
            <a:endParaRPr lang="pt-BR" sz="2400" b="1">
              <a:solidFill>
                <a:srgbClr val="FF9900"/>
              </a:solidFill>
              <a:latin typeface="Book Antiqua" pitchFamily="18" charset="0"/>
            </a:endParaRPr>
          </a:p>
        </p:txBody>
      </p:sp>
      <p:sp>
        <p:nvSpPr>
          <p:cNvPr id="5" name="CaixaDeTexto 4"/>
          <p:cNvSpPr txBox="1"/>
          <p:nvPr/>
        </p:nvSpPr>
        <p:spPr>
          <a:xfrm>
            <a:off x="250825" y="1557338"/>
            <a:ext cx="7200900" cy="180022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i="1">
                <a:solidFill>
                  <a:srgbClr val="FFFFCC"/>
                </a:solidFill>
                <a:latin typeface="Book Antiqua" pitchFamily="18" charset="0"/>
              </a:rPr>
              <a:t>“Como sendo o </a:t>
            </a:r>
            <a:r>
              <a:rPr lang="pt-BR" sz="2800" b="1" i="1" u="sng">
                <a:solidFill>
                  <a:srgbClr val="FFFF00"/>
                </a:solidFill>
                <a:latin typeface="Book Antiqua" pitchFamily="18" charset="0"/>
              </a:rPr>
              <a:t>Filho de Deus</a:t>
            </a:r>
            <a:r>
              <a:rPr lang="pt-BR" sz="2800" b="1" i="1">
                <a:solidFill>
                  <a:srgbClr val="FFFF00"/>
                </a:solidFill>
                <a:latin typeface="Book Antiqua" pitchFamily="18" charset="0"/>
              </a:rPr>
              <a:t>,</a:t>
            </a:r>
            <a:r>
              <a:rPr lang="pt-BR" sz="2800" b="1" i="1">
                <a:solidFill>
                  <a:srgbClr val="FFFFCC"/>
                </a:solidFill>
                <a:latin typeface="Book Antiqua" pitchFamily="18" charset="0"/>
              </a:rPr>
              <a:t> Ele também estaria excluído, porque Ele tinha </a:t>
            </a:r>
            <a:r>
              <a:rPr lang="pt-BR" sz="2800" b="1" i="1" u="sng">
                <a:solidFill>
                  <a:srgbClr val="FFFF00"/>
                </a:solidFill>
                <a:latin typeface="Book Antiqua" pitchFamily="18" charset="0"/>
              </a:rPr>
              <a:t>Deus por Seu Pai</a:t>
            </a:r>
            <a:r>
              <a:rPr lang="pt-BR" sz="2800" b="1" i="1">
                <a:solidFill>
                  <a:srgbClr val="FFFF00"/>
                </a:solidFill>
                <a:latin typeface="Book Antiqua" pitchFamily="18" charset="0"/>
              </a:rPr>
              <a:t>,</a:t>
            </a:r>
            <a:r>
              <a:rPr lang="pt-BR" sz="2800" b="1" i="1">
                <a:solidFill>
                  <a:srgbClr val="FFFFCC"/>
                </a:solidFill>
                <a:latin typeface="Book Antiqua" pitchFamily="18" charset="0"/>
              </a:rPr>
              <a:t> e teve, nalgum ponto da eternidade no passado, um princípio de dias”</a:t>
            </a:r>
          </a:p>
        </p:txBody>
      </p:sp>
      <p:sp>
        <p:nvSpPr>
          <p:cNvPr id="7" name="CaixaDeTexto 6"/>
          <p:cNvSpPr txBox="1">
            <a:spLocks noChangeArrowheads="1"/>
          </p:cNvSpPr>
          <p:nvPr/>
        </p:nvSpPr>
        <p:spPr bwMode="auto">
          <a:xfrm>
            <a:off x="395288" y="3778250"/>
            <a:ext cx="8569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chemeClr val="bg1"/>
                </a:solidFill>
                <a:latin typeface="Book Antiqua" pitchFamily="18" charset="0"/>
              </a:rPr>
              <a:t>Então a crença deles acerca do Filho de Deus era muito clara!</a:t>
            </a:r>
          </a:p>
        </p:txBody>
      </p:sp>
      <p:sp>
        <p:nvSpPr>
          <p:cNvPr id="8" name="CaixaDeTexto 7"/>
          <p:cNvSpPr txBox="1">
            <a:spLocks noChangeArrowheads="1"/>
          </p:cNvSpPr>
          <p:nvPr/>
        </p:nvSpPr>
        <p:spPr bwMode="auto">
          <a:xfrm>
            <a:off x="395288" y="4930775"/>
            <a:ext cx="84978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FF00"/>
                </a:solidFill>
                <a:latin typeface="Book Antiqua" pitchFamily="18" charset="0"/>
              </a:rPr>
              <a:t>“Eles criam que realmente Jesus era o Filho de Deus.”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J.N.Waggoner</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pai de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Ellet</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Waggoner</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escreveu:</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normAutofit/>
          </a:bodyPr>
          <a:lstStyle/>
          <a:p>
            <a:pPr marL="60325" indent="0" algn="just">
              <a:buFontTx/>
              <a:buNone/>
            </a:pPr>
            <a:r>
              <a:rPr lang="pt-BR" sz="2800" b="1">
                <a:solidFill>
                  <a:schemeClr val="bg1"/>
                </a:solidFill>
                <a:latin typeface="Book Antiqua" pitchFamily="18" charset="0"/>
              </a:rPr>
              <a:t>“Ocorreu algo muito cedo que tornou a doutrina da trindade em Triteísmo e ao invés de três pessoas divinas, como na Teologia do Pai, Filho e Espírito Santo, resultou em três seres co-laterais, co-unidos e auto-originados, fazendo deles três princípios absolutos e independentes, sem qualquer relação de Pai e Filho, que é a mais</a:t>
            </a:r>
            <a:r>
              <a:rPr lang="pt-BR" sz="2800" b="1">
                <a:solidFill>
                  <a:srgbClr val="FFFFCC"/>
                </a:solidFill>
                <a:latin typeface="Book Antiqua" pitchFamily="18" charset="0"/>
              </a:rPr>
              <a:t> </a:t>
            </a:r>
            <a:r>
              <a:rPr lang="pt-BR" sz="2800" b="1" u="sng">
                <a:solidFill>
                  <a:srgbClr val="FFFF00"/>
                </a:solidFill>
                <a:latin typeface="Book Antiqua" pitchFamily="18" charset="0"/>
              </a:rPr>
              <a:t>adequada noção de três deuses</a:t>
            </a:r>
            <a:r>
              <a:rPr lang="pt-BR" sz="2800" b="1">
                <a:solidFill>
                  <a:srgbClr val="FFFF00"/>
                </a:solidFill>
                <a:latin typeface="Book Antiqua" pitchFamily="18" charset="0"/>
              </a:rPr>
              <a:t>.”</a:t>
            </a:r>
          </a:p>
        </p:txBody>
      </p:sp>
      <p:sp>
        <p:nvSpPr>
          <p:cNvPr id="5" name="Espaço Reservado para Rodapé 4"/>
          <p:cNvSpPr txBox="1">
            <a:spLocks noGrp="1"/>
          </p:cNvSpPr>
          <p:nvPr/>
        </p:nvSpPr>
        <p:spPr>
          <a:xfrm>
            <a:off x="1023938" y="6400800"/>
            <a:ext cx="7129462"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latin typeface="Book Antiqua" pitchFamily="18" charset="0"/>
              </a:rPr>
              <a:t>Idéias Sobre o Batismo, 1878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4294967295"/>
          </p:nvPr>
        </p:nvSpPr>
        <p:spPr>
          <a:xfrm>
            <a:off x="250825" y="341313"/>
            <a:ext cx="8642350" cy="1335087"/>
          </a:xfrm>
        </p:spPr>
        <p:txBody>
          <a:bodyPr/>
          <a:lstStyle/>
          <a:p>
            <a:pPr marL="168275" indent="-31750" algn="just">
              <a:buFontTx/>
              <a:buNone/>
            </a:pPr>
            <a:r>
              <a:rPr lang="pt-BR" sz="2400" b="1">
                <a:solidFill>
                  <a:schemeClr val="bg1"/>
                </a:solidFill>
                <a:latin typeface="Book Antiqua" pitchFamily="18" charset="0"/>
              </a:rPr>
              <a:t>Muitos pensam hoje que “os pioneiros combatiam apenas a </a:t>
            </a:r>
            <a:r>
              <a:rPr lang="pt-BR" sz="2400" b="1" i="1" u="sng">
                <a:solidFill>
                  <a:schemeClr val="bg1"/>
                </a:solidFill>
                <a:latin typeface="Book Antiqua" pitchFamily="18" charset="0"/>
              </a:rPr>
              <a:t>doutrina Católica da Trindade,</a:t>
            </a:r>
            <a:r>
              <a:rPr lang="pt-BR" sz="2400" b="1" i="1">
                <a:solidFill>
                  <a:schemeClr val="bg1"/>
                </a:solidFill>
                <a:latin typeface="Book Antiqua" pitchFamily="18" charset="0"/>
              </a:rPr>
              <a:t> </a:t>
            </a:r>
            <a:r>
              <a:rPr lang="pt-BR" sz="2400" b="1">
                <a:solidFill>
                  <a:schemeClr val="bg1"/>
                </a:solidFill>
                <a:latin typeface="Book Antiqua" pitchFamily="18" charset="0"/>
              </a:rPr>
              <a:t>mas a trindade que nos cremos hoje, os pioneiros não foram contra.”</a:t>
            </a:r>
            <a:r>
              <a:rPr lang="pt-BR" sz="2400" b="1" i="1" u="sng">
                <a:solidFill>
                  <a:schemeClr val="bg1"/>
                </a:solidFill>
                <a:latin typeface="Book Antiqua" pitchFamily="18" charset="0"/>
              </a:rPr>
              <a:t> </a:t>
            </a:r>
          </a:p>
        </p:txBody>
      </p:sp>
      <p:sp>
        <p:nvSpPr>
          <p:cNvPr id="6" name="CaixaDeTexto 5"/>
          <p:cNvSpPr txBox="1">
            <a:spLocks noChangeArrowheads="1"/>
          </p:cNvSpPr>
          <p:nvPr/>
        </p:nvSpPr>
        <p:spPr bwMode="auto">
          <a:xfrm>
            <a:off x="250825" y="1828800"/>
            <a:ext cx="8353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FF00"/>
                </a:solidFill>
                <a:latin typeface="Book Antiqua" pitchFamily="18" charset="0"/>
              </a:rPr>
              <a:t>Você já ouviu isso algum dia?</a:t>
            </a:r>
          </a:p>
        </p:txBody>
      </p:sp>
      <p:sp>
        <p:nvSpPr>
          <p:cNvPr id="7" name="CaixaDeTexto 6"/>
          <p:cNvSpPr txBox="1"/>
          <p:nvPr/>
        </p:nvSpPr>
        <p:spPr>
          <a:xfrm>
            <a:off x="323850" y="2590800"/>
            <a:ext cx="8496300" cy="15525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Nota:</a:t>
            </a:r>
            <a:r>
              <a:rPr lang="pt-BR" sz="2400" b="1" i="1">
                <a:solidFill>
                  <a:srgbClr val="FFFFCC"/>
                </a:solidFill>
                <a:latin typeface="Book Antiqua" pitchFamily="18" charset="0"/>
              </a:rPr>
              <a:t> “Sempre que cremos que a relação Pai e Filho fora </a:t>
            </a:r>
            <a:r>
              <a:rPr lang="pt-BR" sz="2400" b="1" i="1" u="sng">
                <a:solidFill>
                  <a:srgbClr val="FFFF00"/>
                </a:solidFill>
                <a:latin typeface="Book Antiqua" pitchFamily="18" charset="0"/>
              </a:rPr>
              <a:t>uma metáfora, um simbolismo, apenas profético, um papel ou todas essas coisas</a:t>
            </a:r>
            <a:r>
              <a:rPr lang="pt-BR" sz="2400" b="1" i="1">
                <a:solidFill>
                  <a:srgbClr val="FFFF00"/>
                </a:solidFill>
                <a:latin typeface="Book Antiqua" pitchFamily="18" charset="0"/>
              </a:rPr>
              <a:t>,</a:t>
            </a:r>
            <a:r>
              <a:rPr lang="pt-BR" sz="2400" b="1" i="1">
                <a:solidFill>
                  <a:srgbClr val="FFFFCC"/>
                </a:solidFill>
                <a:latin typeface="Book Antiqua" pitchFamily="18" charset="0"/>
              </a:rPr>
              <a:t> estamos destruindo a relação Pai e Filho!”</a:t>
            </a:r>
          </a:p>
        </p:txBody>
      </p:sp>
      <p:sp>
        <p:nvSpPr>
          <p:cNvPr id="8" name="CaixaDeTexto 7"/>
          <p:cNvSpPr txBox="1">
            <a:spLocks noChangeArrowheads="1"/>
          </p:cNvSpPr>
          <p:nvPr/>
        </p:nvSpPr>
        <p:spPr bwMode="auto">
          <a:xfrm>
            <a:off x="468313" y="4221163"/>
            <a:ext cx="8135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000" b="1">
                <a:solidFill>
                  <a:schemeClr val="bg1"/>
                </a:solidFill>
                <a:latin typeface="Book Antiqua" pitchFamily="18" charset="0"/>
              </a:rPr>
              <a:t>“Os pioneiros não combatiam somente a trindade católica, mas eles rejeitaram as outras formas que são comuns hoje.” </a:t>
            </a:r>
          </a:p>
        </p:txBody>
      </p:sp>
      <p:sp>
        <p:nvSpPr>
          <p:cNvPr id="9" name="CaixaDeTexto 8"/>
          <p:cNvSpPr txBox="1">
            <a:spLocks noChangeArrowheads="1"/>
          </p:cNvSpPr>
          <p:nvPr/>
        </p:nvSpPr>
        <p:spPr bwMode="auto">
          <a:xfrm>
            <a:off x="539750" y="4941888"/>
            <a:ext cx="8064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000" b="1">
                <a:solidFill>
                  <a:schemeClr val="bg1"/>
                </a:solidFill>
                <a:latin typeface="Book Antiqua" pitchFamily="18" charset="0"/>
              </a:rPr>
              <a:t>As pessoas hoje para confundir ainda mais o assunto, elas não se referem  a sua doutrina como a Trindade. Elas dizem: </a:t>
            </a:r>
            <a:r>
              <a:rPr lang="pt-BR" sz="2000" b="1" i="1">
                <a:solidFill>
                  <a:schemeClr val="bg1"/>
                </a:solidFill>
                <a:latin typeface="Book Antiqua" pitchFamily="18" charset="0"/>
              </a:rPr>
              <a:t>”Oh, nós não cremos na trindade, nós cremos na Divindade.”</a:t>
            </a:r>
          </a:p>
        </p:txBody>
      </p:sp>
      <p:sp>
        <p:nvSpPr>
          <p:cNvPr id="10" name="CaixaDeTexto 9"/>
          <p:cNvSpPr txBox="1"/>
          <p:nvPr/>
        </p:nvSpPr>
        <p:spPr>
          <a:xfrm>
            <a:off x="611188" y="6021388"/>
            <a:ext cx="8064500" cy="7016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000" b="1">
                <a:solidFill>
                  <a:srgbClr val="FF9900"/>
                </a:solidFill>
                <a:latin typeface="Book Antiqua" pitchFamily="18" charset="0"/>
              </a:rPr>
              <a:t>Nota:</a:t>
            </a:r>
            <a:r>
              <a:rPr lang="pt-BR" sz="2000" b="1">
                <a:solidFill>
                  <a:srgbClr val="FFFFCC"/>
                </a:solidFill>
                <a:latin typeface="Book Antiqua" pitchFamily="18" charset="0"/>
              </a:rPr>
              <a:t> </a:t>
            </a:r>
            <a:r>
              <a:rPr lang="pt-BR" sz="2000" b="1" i="1">
                <a:solidFill>
                  <a:schemeClr val="bg1"/>
                </a:solidFill>
                <a:latin typeface="Book Antiqua" pitchFamily="18" charset="0"/>
              </a:rPr>
              <a:t>”E quando elas dizem Divindade, elas</a:t>
            </a:r>
            <a:r>
              <a:rPr lang="pt-BR" sz="2000" b="1" i="1">
                <a:solidFill>
                  <a:srgbClr val="FF9900"/>
                </a:solidFill>
                <a:latin typeface="Book Antiqua" pitchFamily="18" charset="0"/>
              </a:rPr>
              <a:t> </a:t>
            </a:r>
            <a:r>
              <a:rPr lang="pt-BR" sz="2000" b="1" i="1" u="sng">
                <a:solidFill>
                  <a:srgbClr val="FF9900"/>
                </a:solidFill>
                <a:latin typeface="Book Antiqua" pitchFamily="18" charset="0"/>
              </a:rPr>
              <a:t>crêem em Deus Pai, Deus Filho e Deus o Espírito Santo</a:t>
            </a:r>
            <a:r>
              <a:rPr lang="pt-BR" sz="2000" b="1" i="1">
                <a:solidFill>
                  <a:srgbClr val="FF9900"/>
                </a:solidFill>
                <a:latin typeface="Book Antiqua" pitchFamily="18" charset="0"/>
              </a:rPr>
              <a:t>.”</a:t>
            </a:r>
            <a:r>
              <a:rPr lang="pt-BR" sz="2000" b="1" i="1">
                <a:solidFill>
                  <a:srgbClr val="FFFFCC"/>
                </a:solidFill>
                <a:latin typeface="Book Antiqua" pitchFamily="18" charset="0"/>
              </a:rPr>
              <a:t> </a:t>
            </a:r>
            <a:endParaRPr lang="pt-BR" sz="2000" b="1">
              <a:solidFill>
                <a:srgbClr val="FFFFCC"/>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4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Loughborough</a:t>
            </a: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-”Objeções à Trindade” </a:t>
            </a:r>
            <a:r>
              <a:rPr lang="pt-BR" sz="24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24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and</a:t>
            </a: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Herald,1861</a:t>
            </a:r>
            <a:endPar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JNLoughborough.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326313" y="2420938"/>
            <a:ext cx="1611312" cy="2303462"/>
          </a:xfrm>
        </p:spPr>
      </p:pic>
      <p:sp>
        <p:nvSpPr>
          <p:cNvPr id="5" name="CaixaDeTexto 4"/>
          <p:cNvSpPr txBox="1">
            <a:spLocks noChangeArrowheads="1"/>
          </p:cNvSpPr>
          <p:nvPr/>
        </p:nvSpPr>
        <p:spPr bwMode="auto">
          <a:xfrm>
            <a:off x="323850" y="1412875"/>
            <a:ext cx="655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chemeClr val="bg1"/>
                </a:solidFill>
                <a:latin typeface="Book Antiqua" pitchFamily="18" charset="0"/>
              </a:rPr>
              <a:t>Logo abaixo ele está se opondo contra a trindade e ele diz os motivos:</a:t>
            </a:r>
          </a:p>
        </p:txBody>
      </p:sp>
      <p:sp>
        <p:nvSpPr>
          <p:cNvPr id="6" name="CaixaDeTexto 5"/>
          <p:cNvSpPr txBox="1"/>
          <p:nvPr/>
        </p:nvSpPr>
        <p:spPr>
          <a:xfrm>
            <a:off x="323850" y="2360613"/>
            <a:ext cx="6696075" cy="30130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i="1">
                <a:solidFill>
                  <a:srgbClr val="FFFFCC"/>
                </a:solidFill>
                <a:latin typeface="Book Antiqua" pitchFamily="18" charset="0"/>
              </a:rPr>
              <a:t>1. ”É contrária ao senso comum; 2. É contrária as escrituras;  3. Sua origem é pagã e mitológica. 4. Não é muito coerente ao senso comum falar de três sendo um e um sendo três, ou como alguns expressam o chamado </a:t>
            </a:r>
            <a:r>
              <a:rPr lang="pt-BR" sz="2400" b="1" i="1" u="sng">
                <a:solidFill>
                  <a:srgbClr val="FFFF00"/>
                </a:solidFill>
                <a:latin typeface="Book Antiqua" pitchFamily="18" charset="0"/>
              </a:rPr>
              <a:t>Deus Triúno ou Deus três em um</a:t>
            </a:r>
            <a:r>
              <a:rPr lang="pt-BR" sz="2400" b="1" u="sng">
                <a:solidFill>
                  <a:srgbClr val="FFFF00"/>
                </a:solidFill>
                <a:latin typeface="Book Antiqua" pitchFamily="18" charset="0"/>
              </a:rPr>
              <a:t>.</a:t>
            </a:r>
            <a:r>
              <a:rPr lang="pt-BR" sz="2400" b="1">
                <a:solidFill>
                  <a:srgbClr val="FFFFCC"/>
                </a:solidFill>
                <a:latin typeface="Book Antiqua" pitchFamily="18" charset="0"/>
              </a:rPr>
              <a:t> </a:t>
            </a:r>
            <a:r>
              <a:rPr lang="pt-BR" sz="2400" b="1" i="1">
                <a:solidFill>
                  <a:srgbClr val="FFFFCC"/>
                </a:solidFill>
                <a:latin typeface="Book Antiqua" pitchFamily="18" charset="0"/>
              </a:rPr>
              <a:t>Se Pai, Filho e Espírito Santo, são cada um Deus, </a:t>
            </a:r>
            <a:r>
              <a:rPr lang="pt-BR" sz="2400" b="1" i="1" u="sng">
                <a:solidFill>
                  <a:srgbClr val="FFFF00"/>
                </a:solidFill>
                <a:latin typeface="Book Antiqua" pitchFamily="18" charset="0"/>
              </a:rPr>
              <a:t>seriam três Deuses</a:t>
            </a:r>
            <a:r>
              <a:rPr lang="pt-BR" sz="2400" b="1" i="1">
                <a:solidFill>
                  <a:srgbClr val="FFFF00"/>
                </a:solidFill>
                <a:latin typeface="Book Antiqua" pitchFamily="18" charset="0"/>
              </a:rPr>
              <a:t>;</a:t>
            </a:r>
            <a:r>
              <a:rPr lang="pt-BR" sz="2400" b="1" i="1">
                <a:solidFill>
                  <a:srgbClr val="FFFFCC"/>
                </a:solidFill>
                <a:latin typeface="Book Antiqua" pitchFamily="18" charset="0"/>
              </a:rPr>
              <a:t> pois três vezes um, não é um, mas três.”</a:t>
            </a:r>
            <a:endParaRPr lang="pt-BR" sz="2400" b="1" i="1" u="sng">
              <a:solidFill>
                <a:srgbClr val="FFFFCC"/>
              </a:solidFill>
              <a:latin typeface="Book Antiqua" pitchFamily="18" charset="0"/>
            </a:endParaRPr>
          </a:p>
        </p:txBody>
      </p:sp>
      <p:sp>
        <p:nvSpPr>
          <p:cNvPr id="7" name="CaixaDeTexto 6"/>
          <p:cNvSpPr txBox="1">
            <a:spLocks noChangeArrowheads="1"/>
          </p:cNvSpPr>
          <p:nvPr/>
        </p:nvSpPr>
        <p:spPr bwMode="auto">
          <a:xfrm>
            <a:off x="682625" y="5589588"/>
            <a:ext cx="7777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Note que eles tinham uma única linha de raciocínio acerca do Pai e do Filho e todos ensinavam com a mesma unidade de pensamento.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Um pouco de História: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imagesCAK8ETV9.jpg"/>
          <p:cNvPicPr>
            <a:picLocks noGrp="1" noChangeAspect="1"/>
          </p:cNvPicPr>
          <p:nvPr>
            <p:ph idx="4294967295"/>
          </p:nvPr>
        </p:nvPicPr>
        <p:blipFill>
          <a:blip r:embed="rId2" cstate="print"/>
          <a:stretch>
            <a:fillRect/>
          </a:stretch>
        </p:blipFill>
        <p:spPr>
          <a:xfrm>
            <a:off x="6560666" y="1850355"/>
            <a:ext cx="2466975" cy="3744417"/>
          </a:xfrm>
          <a:effectLst>
            <a:softEdge rad="112500"/>
          </a:effectLst>
        </p:spPr>
      </p:pic>
      <p:sp>
        <p:nvSpPr>
          <p:cNvPr id="5" name="CaixaDeTexto 4"/>
          <p:cNvSpPr txBox="1">
            <a:spLocks noChangeArrowheads="1"/>
          </p:cNvSpPr>
          <p:nvPr/>
        </p:nvSpPr>
        <p:spPr bwMode="auto">
          <a:xfrm>
            <a:off x="323850" y="1268413"/>
            <a:ext cx="6192838"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a:solidFill>
                  <a:srgbClr val="FFFFFF"/>
                </a:solidFill>
                <a:latin typeface="Book Antiqua" pitchFamily="18" charset="0"/>
              </a:rPr>
              <a:t>...Bem ,mas, ouve um tempo em que o Sanatório bem como  a Review and Herald  pegaram fogo, e para se pudesse reconstruí-los novamente, fora sugerido para que o doutor Kellogg  escrevesse algum livro de saúde para que assim com as vendas do livro, pudesse novamente reconstruí-los.</a:t>
            </a:r>
          </a:p>
          <a:p>
            <a:pPr algn="just"/>
            <a:r>
              <a:rPr lang="pt-BR" sz="2400">
                <a:solidFill>
                  <a:srgbClr val="FFFFFF"/>
                </a:solidFill>
                <a:latin typeface="Book Antiqua" pitchFamily="18" charset="0"/>
              </a:rPr>
              <a:t>O livro que o doutor Kellogg escreveu tinha como título: ”The Living Temple” ou “ O Templo Vivo”. Mas o grande problema era que o doutor havia colocado, além de assuntos costumeiros, colocou “novas teorias” que eram totalmente contra os Fundamentos da Igreja. </a:t>
            </a:r>
          </a:p>
          <a:p>
            <a:pPr algn="just"/>
            <a:r>
              <a:rPr lang="pt-BR" sz="2400">
                <a:solidFill>
                  <a:srgbClr val="FFFFFF"/>
                </a:solidFill>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Pensemos então: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p:txBody>
          <a:bodyPr>
            <a:normAutofit/>
          </a:bodyPr>
          <a:lstStyle/>
          <a:p>
            <a:pPr marL="547688" indent="-411163" algn="just"/>
            <a:r>
              <a:rPr lang="pt-BR" b="1">
                <a:solidFill>
                  <a:schemeClr val="bg1"/>
                </a:solidFill>
                <a:latin typeface="Book Antiqua" pitchFamily="18" charset="0"/>
              </a:rPr>
              <a:t>Quando cremos em uma Trindade, cremos em três deuses e não em um Deus, destruindo assim o primeiro mandamento que é:</a:t>
            </a:r>
          </a:p>
          <a:p>
            <a:pPr marL="547688" indent="-411163" algn="just"/>
            <a:r>
              <a:rPr lang="pt-BR" b="1" i="1">
                <a:solidFill>
                  <a:schemeClr val="bg1"/>
                </a:solidFill>
                <a:latin typeface="Book Antiqua" pitchFamily="18" charset="0"/>
              </a:rPr>
              <a:t>“Não terás outros deuses diante de </a:t>
            </a:r>
            <a:r>
              <a:rPr lang="pt-BR" b="1" i="1" u="sng">
                <a:solidFill>
                  <a:srgbClr val="FFFF00"/>
                </a:solidFill>
                <a:latin typeface="Book Antiqua" pitchFamily="18" charset="0"/>
              </a:rPr>
              <a:t>nós</a:t>
            </a:r>
            <a:r>
              <a:rPr lang="pt-BR" b="1" i="1">
                <a:solidFill>
                  <a:srgbClr val="FFFF00"/>
                </a:solidFill>
                <a:latin typeface="Book Antiqua" pitchFamily="18" charset="0"/>
              </a:rPr>
              <a:t>.”</a:t>
            </a:r>
          </a:p>
          <a:p>
            <a:pPr marL="547688" indent="-411163" algn="just"/>
            <a:r>
              <a:rPr lang="pt-BR" b="1">
                <a:solidFill>
                  <a:schemeClr val="bg1"/>
                </a:solidFill>
                <a:latin typeface="Book Antiqua" pitchFamily="18" charset="0"/>
              </a:rPr>
              <a:t>É assim que é o mandamento?</a:t>
            </a:r>
          </a:p>
          <a:p>
            <a:pPr marL="547688" indent="-411163" algn="just"/>
            <a:r>
              <a:rPr lang="pt-BR" b="1">
                <a:solidFill>
                  <a:schemeClr val="bg1"/>
                </a:solidFill>
                <a:latin typeface="Book Antiqua" pitchFamily="18" charset="0"/>
              </a:rPr>
              <a:t> Não, é </a:t>
            </a:r>
            <a:r>
              <a:rPr lang="pt-BR" b="1">
                <a:solidFill>
                  <a:srgbClr val="FFFF00"/>
                </a:solidFill>
                <a:latin typeface="Book Antiqua" pitchFamily="18" charset="0"/>
              </a:rPr>
              <a:t>“</a:t>
            </a:r>
            <a:r>
              <a:rPr lang="pt-BR" b="1" i="1" u="sng">
                <a:solidFill>
                  <a:srgbClr val="FFFF00"/>
                </a:solidFill>
                <a:latin typeface="Book Antiqua" pitchFamily="18" charset="0"/>
              </a:rPr>
              <a:t>diante de mim“</a:t>
            </a:r>
            <a:r>
              <a:rPr lang="pt-BR" b="1" i="1">
                <a:solidFill>
                  <a:srgbClr val="FFFF00"/>
                </a:solidFill>
                <a:latin typeface="Book Antiqua" pitchFamily="18" charset="0"/>
              </a:rPr>
              <a:t>,</a:t>
            </a:r>
            <a:r>
              <a:rPr lang="pt-BR" b="1" i="1">
                <a:solidFill>
                  <a:schemeClr val="bg1"/>
                </a:solidFill>
                <a:latin typeface="Book Antiqua" pitchFamily="18" charset="0"/>
              </a:rPr>
              <a:t> </a:t>
            </a:r>
            <a:r>
              <a:rPr lang="pt-BR" b="1">
                <a:solidFill>
                  <a:schemeClr val="bg1"/>
                </a:solidFill>
                <a:latin typeface="Book Antiqua" pitchFamily="18" charset="0"/>
              </a:rPr>
              <a:t>fazendo assim um único Deus!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ver agora uma citação de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Waggoner</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filho...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ellet j. waggoner.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97788" y="1905000"/>
            <a:ext cx="1266825" cy="1524000"/>
          </a:xfrm>
        </p:spPr>
      </p:pic>
      <p:sp>
        <p:nvSpPr>
          <p:cNvPr id="8" name="Espaço Reservado para Rodapé 7"/>
          <p:cNvSpPr txBox="1">
            <a:spLocks noGrp="1"/>
          </p:cNvSpPr>
          <p:nvPr/>
        </p:nvSpPr>
        <p:spPr>
          <a:xfrm>
            <a:off x="323850" y="6416675"/>
            <a:ext cx="84963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latin typeface="Book Antiqua" pitchFamily="18" charset="0"/>
              </a:rPr>
              <a:t>E.J.Waggoner - "Sinais dos Tempos, 8 de Abril de 1889"</a:t>
            </a:r>
          </a:p>
        </p:txBody>
      </p:sp>
      <p:sp>
        <p:nvSpPr>
          <p:cNvPr id="5" name="CaixaDeTexto 4"/>
          <p:cNvSpPr txBox="1">
            <a:spLocks noChangeArrowheads="1"/>
          </p:cNvSpPr>
          <p:nvPr/>
        </p:nvSpPr>
        <p:spPr bwMode="auto">
          <a:xfrm>
            <a:off x="250825" y="1773238"/>
            <a:ext cx="73453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a:solidFill>
                  <a:schemeClr val="bg1"/>
                </a:solidFill>
                <a:latin typeface="Book Antiqua" pitchFamily="18" charset="0"/>
              </a:rPr>
              <a:t>Note queridos, que o pensamento dos pioneiros  era único em relação a o Pai e ao Filho, eles tinham a mesma linha de raciocínio, e era um fundamento muito sólido da fé Adventista na época dos pioneiros ainda vivos.</a:t>
            </a:r>
          </a:p>
        </p:txBody>
      </p:sp>
      <p:sp>
        <p:nvSpPr>
          <p:cNvPr id="6" name="CaixaDeTexto 5"/>
          <p:cNvSpPr txBox="1">
            <a:spLocks noChangeArrowheads="1"/>
          </p:cNvSpPr>
          <p:nvPr/>
        </p:nvSpPr>
        <p:spPr bwMode="auto">
          <a:xfrm>
            <a:off x="1908175" y="3789363"/>
            <a:ext cx="5616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9900"/>
                </a:solidFill>
                <a:effectLst>
                  <a:outerShdw blurRad="38100" dist="38100" dir="2700000" algn="tl">
                    <a:srgbClr val="C0C0C0"/>
                  </a:outerShdw>
                </a:effectLst>
                <a:latin typeface="Book Antiqua" pitchFamily="18" charset="0"/>
              </a:rPr>
              <a:t>Vejamos então essa citação:</a:t>
            </a:r>
          </a:p>
        </p:txBody>
      </p:sp>
      <p:sp>
        <p:nvSpPr>
          <p:cNvPr id="7" name="CaixaDeTexto 6"/>
          <p:cNvSpPr txBox="1"/>
          <p:nvPr/>
        </p:nvSpPr>
        <p:spPr>
          <a:xfrm>
            <a:off x="323850" y="4468813"/>
            <a:ext cx="8569325" cy="15525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400" b="1" i="1">
                <a:solidFill>
                  <a:schemeClr val="bg1"/>
                </a:solidFill>
                <a:latin typeface="Book Antiqua" pitchFamily="18" charset="0"/>
              </a:rPr>
              <a:t>“Embora ambos sejam da mesma natureza,o Pai é o primeiro no tocante ao tempo. Ele também é maior pelo fato de que não teve início, </a:t>
            </a:r>
            <a:r>
              <a:rPr lang="pt-BR" sz="2400" b="1" i="1" u="sng">
                <a:solidFill>
                  <a:srgbClr val="FFFF00"/>
                </a:solidFill>
                <a:latin typeface="Book Antiqua" pitchFamily="18" charset="0"/>
              </a:rPr>
              <a:t>enquanto que a personalidade de Cristo teve início</a:t>
            </a:r>
            <a:r>
              <a:rPr lang="pt-BR" sz="2400" b="1" i="1">
                <a:solidFill>
                  <a:srgbClr val="FFFF00"/>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Porque é assim?</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457200" y="1600200"/>
            <a:ext cx="8229600" cy="1897063"/>
          </a:xfrm>
        </p:spPr>
        <p:txBody>
          <a:bodyPr/>
          <a:lstStyle/>
          <a:p>
            <a:pPr marL="547688" indent="-411163"/>
            <a:r>
              <a:rPr lang="pt-BR" b="1">
                <a:solidFill>
                  <a:schemeClr val="bg1"/>
                </a:solidFill>
                <a:latin typeface="Book Antiqua" pitchFamily="18" charset="0"/>
              </a:rPr>
              <a:t>Porque Cristo foi gerado de Seu Pai;</a:t>
            </a:r>
          </a:p>
          <a:p>
            <a:pPr marL="547688" indent="-411163"/>
            <a:r>
              <a:rPr lang="pt-BR" b="1">
                <a:solidFill>
                  <a:schemeClr val="bg1"/>
                </a:solidFill>
                <a:latin typeface="Book Antiqua" pitchFamily="18" charset="0"/>
              </a:rPr>
              <a:t>Ele saiu de Seu Pai;</a:t>
            </a:r>
          </a:p>
          <a:p>
            <a:pPr marL="547688" indent="-411163"/>
            <a:r>
              <a:rPr lang="pt-BR" b="1">
                <a:solidFill>
                  <a:schemeClr val="bg1"/>
                </a:solidFill>
                <a:latin typeface="Book Antiqua" pitchFamily="18" charset="0"/>
              </a:rPr>
              <a:t>Ou seja, ele cria na divindade de Cristo! </a:t>
            </a:r>
          </a:p>
        </p:txBody>
      </p:sp>
      <p:sp>
        <p:nvSpPr>
          <p:cNvPr id="4" name="CaixaDeTexto 3"/>
          <p:cNvSpPr txBox="1">
            <a:spLocks noChangeArrowheads="1"/>
          </p:cNvSpPr>
          <p:nvPr/>
        </p:nvSpPr>
        <p:spPr bwMode="auto">
          <a:xfrm>
            <a:off x="250825" y="3897313"/>
            <a:ext cx="87137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400" b="1">
                <a:solidFill>
                  <a:schemeClr val="bg1"/>
                </a:solidFill>
                <a:latin typeface="Book Antiqua" pitchFamily="18" charset="0"/>
              </a:rPr>
              <a:t>Nota: As pessoas hoje fazem a acusação de que aqueles que realmente acreditam no que a Bíblia diz, de que “Jesus é o Filho de Deus”... que eles não acreditam na Divindade de Cristo. </a:t>
            </a:r>
          </a:p>
        </p:txBody>
      </p:sp>
      <p:sp>
        <p:nvSpPr>
          <p:cNvPr id="5" name="CaixaDeTexto 4"/>
          <p:cNvSpPr txBox="1">
            <a:spLocks noChangeArrowheads="1"/>
          </p:cNvSpPr>
          <p:nvPr/>
        </p:nvSpPr>
        <p:spPr bwMode="auto">
          <a:xfrm>
            <a:off x="1187450" y="5661025"/>
            <a:ext cx="6840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9900"/>
                </a:solidFill>
                <a:effectLst>
                  <a:outerShdw blurRad="38100" dist="38100" dir="2700000" algn="tl">
                    <a:srgbClr val="C0C0C0"/>
                  </a:outerShdw>
                </a:effectLst>
                <a:latin typeface="Book Antiqua" pitchFamily="18" charset="0"/>
              </a:rPr>
              <a:t>Que demonstração pobre de capacidade de raciocínio!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entender:</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611188" y="1412875"/>
            <a:ext cx="7921625" cy="106680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FFCC"/>
                </a:solidFill>
                <a:latin typeface="Book Antiqua" pitchFamily="18" charset="0"/>
              </a:rPr>
              <a:t>Jesus é o Filho de Deus. Ele tem a mesma e exata natureza de Seu Pai!</a:t>
            </a:r>
          </a:p>
        </p:txBody>
      </p:sp>
      <p:sp>
        <p:nvSpPr>
          <p:cNvPr id="6" name="CaixaDeTexto 5"/>
          <p:cNvSpPr txBox="1">
            <a:spLocks noChangeArrowheads="1"/>
          </p:cNvSpPr>
          <p:nvPr/>
        </p:nvSpPr>
        <p:spPr bwMode="auto">
          <a:xfrm>
            <a:off x="395288" y="2884488"/>
            <a:ext cx="828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chemeClr val="bg1"/>
                </a:solidFill>
                <a:latin typeface="Book Antiqua" pitchFamily="18" charset="0"/>
              </a:rPr>
              <a:t>Ao os pioneiros afirmarem a filiação de Jesus com o Pai, não fere a Sua Divindade como muitos dizem, e só confirma o que a Bíblia diz e é confirmada com o Espírito de Profecia que Ele é divino por ser Filho de Deus!   </a:t>
            </a:r>
          </a:p>
        </p:txBody>
      </p:sp>
      <p:sp>
        <p:nvSpPr>
          <p:cNvPr id="7" name="CaixaDeTexto 6"/>
          <p:cNvSpPr txBox="1">
            <a:spLocks noChangeArrowheads="1"/>
          </p:cNvSpPr>
          <p:nvPr/>
        </p:nvSpPr>
        <p:spPr bwMode="auto">
          <a:xfrm>
            <a:off x="250825" y="5013325"/>
            <a:ext cx="8642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chemeClr val="bg1"/>
                </a:solidFill>
                <a:latin typeface="Book Antiqua" pitchFamily="18" charset="0"/>
              </a:rPr>
              <a:t>Agora, quando as pessoas tentam confirmar a </a:t>
            </a:r>
            <a:r>
              <a:rPr lang="pt-BR" sz="2400" b="1" u="sng">
                <a:solidFill>
                  <a:srgbClr val="FFFF00"/>
                </a:solidFill>
                <a:latin typeface="Book Antiqua" pitchFamily="18" charset="0"/>
              </a:rPr>
              <a:t>Divindade</a:t>
            </a:r>
            <a:r>
              <a:rPr lang="pt-BR" sz="2400" b="1">
                <a:solidFill>
                  <a:schemeClr val="bg1"/>
                </a:solidFill>
                <a:latin typeface="Book Antiqua" pitchFamily="18" charset="0"/>
              </a:rPr>
              <a:t> de Cristo pela trindade, negam Sua </a:t>
            </a:r>
            <a:r>
              <a:rPr lang="pt-BR" sz="2400" b="1" u="sng">
                <a:solidFill>
                  <a:srgbClr val="FFFF00"/>
                </a:solidFill>
                <a:latin typeface="Book Antiqua" pitchFamily="18" charset="0"/>
              </a:rPr>
              <a:t>filiação</a:t>
            </a:r>
            <a:r>
              <a:rPr lang="pt-BR" sz="2400" b="1">
                <a:solidFill>
                  <a:srgbClr val="FFFF00"/>
                </a:solidFill>
                <a:latin typeface="Book Antiqua" pitchFamily="18" charset="0"/>
              </a:rPr>
              <a:t>,</a:t>
            </a:r>
            <a:r>
              <a:rPr lang="pt-BR" sz="2400" b="1">
                <a:solidFill>
                  <a:schemeClr val="bg1"/>
                </a:solidFill>
                <a:latin typeface="Book Antiqua" pitchFamily="18" charset="0"/>
              </a:rPr>
              <a:t> o relacionamento </a:t>
            </a:r>
            <a:r>
              <a:rPr lang="pt-BR" sz="2400" b="1" u="sng">
                <a:solidFill>
                  <a:srgbClr val="FFFF00"/>
                </a:solidFill>
                <a:latin typeface="Book Antiqua" pitchFamily="18" charset="0"/>
              </a:rPr>
              <a:t>Pai e Filho</a:t>
            </a:r>
            <a:r>
              <a:rPr lang="pt-BR" sz="2400" b="1">
                <a:solidFill>
                  <a:srgbClr val="FFFF00"/>
                </a:solidFill>
                <a:latin typeface="Book Antiqua" pitchFamily="18" charset="0"/>
              </a:rPr>
              <a:t>,</a:t>
            </a:r>
            <a:r>
              <a:rPr lang="pt-BR" sz="2400" b="1">
                <a:solidFill>
                  <a:schemeClr val="bg1"/>
                </a:solidFill>
                <a:latin typeface="Book Antiqua" pitchFamily="18" charset="0"/>
              </a:rPr>
              <a:t> confirmado na palavra de Deus e nos Testemunhos!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entender o problema: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179388" y="1557338"/>
            <a:ext cx="8496300" cy="2227262"/>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FFCC"/>
                </a:solidFill>
                <a:latin typeface="Book Antiqua" pitchFamily="18" charset="0"/>
              </a:rPr>
              <a:t>Se Jesus não foi gerado de Seu Pai, Ele não herdou a natureza divina Dele (do Pai), então me diga, de onde no mundo Ele a conseguiu?</a:t>
            </a:r>
          </a:p>
          <a:p>
            <a:pPr algn="ctr"/>
            <a:r>
              <a:rPr lang="pt-BR" sz="2800" b="1">
                <a:solidFill>
                  <a:srgbClr val="FFFFCC"/>
                </a:solidFill>
                <a:latin typeface="Book Antiqua" pitchFamily="18" charset="0"/>
              </a:rPr>
              <a:t>Aí você acredita que Ele é Deus no Seu próprio direito. Bem você acabou de criar três deuses!</a:t>
            </a:r>
          </a:p>
        </p:txBody>
      </p:sp>
      <p:sp>
        <p:nvSpPr>
          <p:cNvPr id="7" name="CaixaDeTexto 6"/>
          <p:cNvSpPr txBox="1">
            <a:spLocks noChangeArrowheads="1"/>
          </p:cNvSpPr>
          <p:nvPr/>
        </p:nvSpPr>
        <p:spPr bwMode="auto">
          <a:xfrm>
            <a:off x="250825" y="4005263"/>
            <a:ext cx="8497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9900"/>
                </a:solidFill>
                <a:latin typeface="Book Antiqua" pitchFamily="18" charset="0"/>
              </a:rPr>
              <a:t>É disso que os pioneiros estavam falando.</a:t>
            </a:r>
          </a:p>
        </p:txBody>
      </p:sp>
      <p:sp>
        <p:nvSpPr>
          <p:cNvPr id="8" name="CaixaDeTexto 7"/>
          <p:cNvSpPr txBox="1">
            <a:spLocks noChangeArrowheads="1"/>
          </p:cNvSpPr>
          <p:nvPr/>
        </p:nvSpPr>
        <p:spPr bwMode="auto">
          <a:xfrm>
            <a:off x="322263" y="4829175"/>
            <a:ext cx="84978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chemeClr val="bg1"/>
                </a:solidFill>
                <a:latin typeface="Book Antiqua" pitchFamily="18" charset="0"/>
              </a:rPr>
              <a:t>A maior evidência e prova da divindade de Cristo, é o fato de que Ele é  o Filho de DEUS.</a:t>
            </a:r>
          </a:p>
          <a:p>
            <a:pPr algn="just"/>
            <a:r>
              <a:rPr lang="pt-BR" sz="2400" b="1">
                <a:solidFill>
                  <a:schemeClr val="bg1"/>
                </a:solidFill>
                <a:latin typeface="Book Antiqua" pitchFamily="18" charset="0"/>
              </a:rPr>
              <a:t>Ele herdou todas as coisas de Seu Pai, então Ele tem a mesma exata natureza que Seu Pai!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Mais uma citação do mesmo: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58371" name="Espaço Reservado para Conteúdo 3" descr="ellet j. waggoner.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740650" y="2667000"/>
            <a:ext cx="1266825" cy="1524000"/>
          </a:xfrm>
        </p:spPr>
      </p:pic>
      <p:sp>
        <p:nvSpPr>
          <p:cNvPr id="5" name="Espaço Reservado para Rodapé 4"/>
          <p:cNvSpPr txBox="1">
            <a:spLocks noGrp="1"/>
          </p:cNvSpPr>
          <p:nvPr/>
        </p:nvSpPr>
        <p:spPr>
          <a:xfrm>
            <a:off x="395288" y="6416675"/>
            <a:ext cx="8353425"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latin typeface="Book Antiqua" pitchFamily="18" charset="0"/>
              </a:rPr>
              <a:t>Ellet J.Waggoner - "Cristo e Sua Justiça”, pág. 16 – 1890.</a:t>
            </a:r>
          </a:p>
        </p:txBody>
      </p:sp>
      <p:sp>
        <p:nvSpPr>
          <p:cNvPr id="6" name="CaixaDeTexto 5"/>
          <p:cNvSpPr txBox="1">
            <a:spLocks noChangeArrowheads="1"/>
          </p:cNvSpPr>
          <p:nvPr/>
        </p:nvSpPr>
        <p:spPr bwMode="auto">
          <a:xfrm>
            <a:off x="395288" y="2068513"/>
            <a:ext cx="72009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i="1">
                <a:solidFill>
                  <a:schemeClr val="bg1"/>
                </a:solidFill>
                <a:latin typeface="Book Antiqua" pitchFamily="18" charset="0"/>
              </a:rPr>
              <a:t>“Houve um tempo em que </a:t>
            </a:r>
            <a:r>
              <a:rPr lang="pt-BR" sz="3200" b="1" i="1" u="sng">
                <a:solidFill>
                  <a:srgbClr val="FFFF00"/>
                </a:solidFill>
                <a:latin typeface="Book Antiqua" pitchFamily="18" charset="0"/>
              </a:rPr>
              <a:t>CRISTO procedeu e veio de DEUS, do seio do PAI</a:t>
            </a:r>
            <a:r>
              <a:rPr lang="pt-BR" sz="3200" b="1" i="1">
                <a:solidFill>
                  <a:schemeClr val="bg1"/>
                </a:solidFill>
                <a:latin typeface="Book Antiqua" pitchFamily="18" charset="0"/>
              </a:rPr>
              <a:t> (João 8:42; 1:18), mas esse tempo está tão recuado nos dias da eternidade que para a compreensão finita é praticamente sem início.”</a:t>
            </a:r>
            <a:r>
              <a:rPr lang="en-US" sz="3200">
                <a:solidFill>
                  <a:schemeClr val="bg1"/>
                </a:solidFill>
                <a:latin typeface="Book Antiqua" pitchFamily="18" charset="0"/>
              </a:rPr>
              <a:t> </a:t>
            </a:r>
            <a:endParaRPr lang="pt-BR" sz="3200">
              <a:solidFill>
                <a:schemeClr val="bg1"/>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Você deve está pensando: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Espaço Reservado para Conteúdo 4"/>
          <p:cNvSpPr>
            <a:spLocks noGrp="1"/>
          </p:cNvSpPr>
          <p:nvPr>
            <p:ph idx="4294967295"/>
          </p:nvPr>
        </p:nvSpPr>
        <p:spPr>
          <a:xfrm>
            <a:off x="457200" y="1341438"/>
            <a:ext cx="8229600" cy="2476500"/>
          </a:xfrm>
        </p:spPr>
        <p:txBody>
          <a:bodyPr/>
          <a:lstStyle/>
          <a:p>
            <a:pPr marL="547688" indent="-411163" algn="just"/>
            <a:r>
              <a:rPr lang="pt-BR" sz="2800" b="1">
                <a:solidFill>
                  <a:srgbClr val="FFFFFF"/>
                </a:solidFill>
                <a:latin typeface="Book Antiqua" pitchFamily="18" charset="0"/>
              </a:rPr>
              <a:t>- Tudo bem, os pioneiros criam que Jesus teve um início, mas...o Espírito de Profecia não criam dessa forma, por isso que não dá para acreditar na maioria dos pioneiros, mas só no que diz Ellen White!</a:t>
            </a:r>
          </a:p>
        </p:txBody>
      </p:sp>
      <p:sp>
        <p:nvSpPr>
          <p:cNvPr id="6" name="CaixaDeTexto 5"/>
          <p:cNvSpPr txBox="1">
            <a:spLocks noChangeArrowheads="1"/>
          </p:cNvSpPr>
          <p:nvPr/>
        </p:nvSpPr>
        <p:spPr bwMode="auto">
          <a:xfrm>
            <a:off x="468313" y="3716338"/>
            <a:ext cx="828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a:solidFill>
                  <a:schemeClr val="bg1"/>
                </a:solidFill>
                <a:latin typeface="Book Antiqua" pitchFamily="18" charset="0"/>
              </a:rPr>
              <a:t>A gora temos que perguntar a nós mesmos:</a:t>
            </a:r>
          </a:p>
          <a:p>
            <a:pPr algn="ctr"/>
            <a:r>
              <a:rPr lang="pt-BR" sz="2800">
                <a:solidFill>
                  <a:schemeClr val="bg1"/>
                </a:solidFill>
                <a:latin typeface="Book Antiqua" pitchFamily="18" charset="0"/>
              </a:rPr>
              <a:t>Ela estava de acordo ou não com esse pensamento?</a:t>
            </a:r>
          </a:p>
          <a:p>
            <a:pPr algn="ctr"/>
            <a:r>
              <a:rPr lang="pt-BR" sz="2800">
                <a:solidFill>
                  <a:schemeClr val="bg1"/>
                </a:solidFill>
                <a:latin typeface="Book Antiqua" pitchFamily="18" charset="0"/>
              </a:rPr>
              <a:t>Mas antes, vamos para mais uma citação de E.J.Wggoner....</a:t>
            </a:r>
          </a:p>
        </p:txBody>
      </p:sp>
      <p:sp>
        <p:nvSpPr>
          <p:cNvPr id="7" name="CaixaDeTexto 6"/>
          <p:cNvSpPr txBox="1">
            <a:spLocks noChangeArrowheads="1"/>
          </p:cNvSpPr>
          <p:nvPr/>
        </p:nvSpPr>
        <p:spPr bwMode="auto">
          <a:xfrm>
            <a:off x="323850" y="5722938"/>
            <a:ext cx="8496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rgbClr val="FF9900"/>
                </a:solidFill>
                <a:latin typeface="Book Antiqua" pitchFamily="18" charset="0"/>
              </a:rPr>
              <a:t>Vamos fazer diferente, vamos comparar o que ele diz, com o que a Sra. White diz... Vejamos então....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ellet j. waggoner.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76375" y="184150"/>
            <a:ext cx="1800225" cy="1731963"/>
          </a:xfrm>
        </p:spPr>
      </p:pic>
      <p:sp>
        <p:nvSpPr>
          <p:cNvPr id="5" name="CaixaDeTexto 4"/>
          <p:cNvSpPr txBox="1"/>
          <p:nvPr/>
        </p:nvSpPr>
        <p:spPr>
          <a:xfrm>
            <a:off x="215900" y="2066925"/>
            <a:ext cx="4284663" cy="36639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600" b="1" i="1">
                <a:solidFill>
                  <a:schemeClr val="bg1"/>
                </a:solidFill>
                <a:latin typeface="Book Antiqua" pitchFamily="18" charset="0"/>
              </a:rPr>
              <a:t>“Os anjos são filhos de Deus, assim como Adão pela criação; cristãos são filhos de Deus por adoção (João 8:14e15);</a:t>
            </a:r>
            <a:r>
              <a:rPr lang="pt-BR" sz="2600" b="1" i="1">
                <a:solidFill>
                  <a:srgbClr val="FF0000"/>
                </a:solidFill>
                <a:latin typeface="Book Antiqua" pitchFamily="18" charset="0"/>
              </a:rPr>
              <a:t> </a:t>
            </a:r>
            <a:r>
              <a:rPr lang="pt-BR" sz="2600" b="1">
                <a:solidFill>
                  <a:srgbClr val="FFFF00"/>
                </a:solidFill>
                <a:effectLst>
                  <a:outerShdw blurRad="38100" dist="38100" dir="2700000" algn="tl">
                    <a:srgbClr val="C0C0C0"/>
                  </a:outerShdw>
                </a:effectLst>
                <a:latin typeface="Book Antiqua" pitchFamily="18" charset="0"/>
              </a:rPr>
              <a:t>Mas Cristo é filho de Deus por nascimento.</a:t>
            </a:r>
            <a:r>
              <a:rPr lang="pt-BR" sz="2600" b="1" i="1">
                <a:solidFill>
                  <a:srgbClr val="FFFFCC"/>
                </a:solidFill>
                <a:latin typeface="Book Antiqua" pitchFamily="18" charset="0"/>
              </a:rPr>
              <a:t> </a:t>
            </a:r>
            <a:r>
              <a:rPr lang="pt-BR" sz="2600" b="1" i="1">
                <a:solidFill>
                  <a:schemeClr val="bg1"/>
                </a:solidFill>
                <a:latin typeface="Book Antiqua" pitchFamily="18" charset="0"/>
              </a:rPr>
              <a:t>E assim Cristo é a expressa imagem</a:t>
            </a:r>
            <a:r>
              <a:rPr lang="pt-BR" sz="2600" b="1" i="1">
                <a:solidFill>
                  <a:srgbClr val="FFD966"/>
                </a:solidFill>
                <a:latin typeface="Book Antiqua" pitchFamily="18" charset="0"/>
              </a:rPr>
              <a:t> de Seu Pai. (Heb.1:3)”</a:t>
            </a:r>
            <a:endParaRPr lang="pt-BR" sz="2600" b="1">
              <a:latin typeface="Book Antiqua" pitchFamily="18" charset="0"/>
            </a:endParaRPr>
          </a:p>
        </p:txBody>
      </p:sp>
      <p:sp>
        <p:nvSpPr>
          <p:cNvPr id="6" name="CaixaDeTexto 5"/>
          <p:cNvSpPr txBox="1">
            <a:spLocks noChangeArrowheads="1"/>
          </p:cNvSpPr>
          <p:nvPr/>
        </p:nvSpPr>
        <p:spPr bwMode="auto">
          <a:xfrm>
            <a:off x="179388" y="5949950"/>
            <a:ext cx="3960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000" b="1">
                <a:solidFill>
                  <a:srgbClr val="FF9900"/>
                </a:solidFill>
                <a:effectLst>
                  <a:outerShdw blurRad="38100" dist="38100" dir="2700000" algn="tl">
                    <a:srgbClr val="C0C0C0"/>
                  </a:outerShdw>
                </a:effectLst>
                <a:latin typeface="Book Antiqua" pitchFamily="18" charset="0"/>
              </a:rPr>
              <a:t>E.J.Waggoner “Cristo e Sua Justiça, pág. 12 - 1890”</a:t>
            </a:r>
          </a:p>
        </p:txBody>
      </p:sp>
      <p:pic>
        <p:nvPicPr>
          <p:cNvPr id="7" name="Imagem 6" descr="ellen_white_uniao_adventis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88913"/>
            <a:ext cx="1838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a:spLocks noChangeArrowheads="1"/>
          </p:cNvSpPr>
          <p:nvPr/>
        </p:nvSpPr>
        <p:spPr bwMode="auto">
          <a:xfrm>
            <a:off x="4787900" y="2060575"/>
            <a:ext cx="42846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600" b="1" i="1">
                <a:solidFill>
                  <a:schemeClr val="bg1"/>
                </a:solidFill>
                <a:latin typeface="Book Antiqua" pitchFamily="18" charset="0"/>
              </a:rPr>
              <a:t>“Deus amou tanto o mundo que deu Seu Filho unigênito - não um filho por criação como foram os anjos, nem um filho por adoção como é o pecador arrependido, </a:t>
            </a:r>
            <a:r>
              <a:rPr lang="pt-BR" sz="2600" b="1">
                <a:solidFill>
                  <a:srgbClr val="FFFF00"/>
                </a:solidFill>
                <a:effectLst>
                  <a:outerShdw blurRad="38100" dist="38100" dir="2700000" algn="tl">
                    <a:srgbClr val="C0C0C0"/>
                  </a:outerShdw>
                </a:effectLst>
                <a:latin typeface="Book Antiqua" pitchFamily="18" charset="0"/>
              </a:rPr>
              <a:t>mas o Filho gerado, na expressa imagem de Seu Pai.”</a:t>
            </a:r>
          </a:p>
        </p:txBody>
      </p:sp>
      <p:sp>
        <p:nvSpPr>
          <p:cNvPr id="9" name="CaixaDeTexto 8"/>
          <p:cNvSpPr txBox="1">
            <a:spLocks noChangeArrowheads="1"/>
          </p:cNvSpPr>
          <p:nvPr/>
        </p:nvSpPr>
        <p:spPr bwMode="auto">
          <a:xfrm>
            <a:off x="4932363" y="5895975"/>
            <a:ext cx="4032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000" b="1">
                <a:solidFill>
                  <a:srgbClr val="FF9900"/>
                </a:solidFill>
                <a:effectLst>
                  <a:outerShdw blurRad="38100" dist="38100" dir="2700000" algn="tl">
                    <a:srgbClr val="C0C0C0"/>
                  </a:outerShdw>
                </a:effectLst>
                <a:latin typeface="Book Antiqua" pitchFamily="18" charset="0"/>
              </a:rPr>
              <a:t>E.G.White, Sinais dos Tempos, 30 de Maio-1895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pare e pense...</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457200" y="1341438"/>
            <a:ext cx="8229600" cy="5256212"/>
          </a:xfrm>
        </p:spPr>
        <p:txBody>
          <a:bodyPr/>
          <a:lstStyle/>
          <a:p>
            <a:pPr marL="547688" indent="-411163" algn="just"/>
            <a:r>
              <a:rPr lang="pt-BR" b="1">
                <a:solidFill>
                  <a:schemeClr val="bg1"/>
                </a:solidFill>
                <a:latin typeface="Book Antiqua" pitchFamily="18" charset="0"/>
              </a:rPr>
              <a:t>Nas citações anteriores vimos a unidade entre Waggomer e E.G.W. em relação a Jesus como sendo gerado e não criado fazendo assim a distinção de </a:t>
            </a:r>
            <a:r>
              <a:rPr lang="pt-BR" b="1" u="sng">
                <a:solidFill>
                  <a:srgbClr val="FFFF00"/>
                </a:solidFill>
                <a:latin typeface="Book Antiqua" pitchFamily="18" charset="0"/>
              </a:rPr>
              <a:t>criado</a:t>
            </a:r>
            <a:r>
              <a:rPr lang="pt-BR" b="1">
                <a:solidFill>
                  <a:srgbClr val="FFFF00"/>
                </a:solidFill>
                <a:latin typeface="Book Antiqua" pitchFamily="18" charset="0"/>
              </a:rPr>
              <a:t>,</a:t>
            </a:r>
            <a:r>
              <a:rPr lang="pt-BR" b="1" u="sng">
                <a:solidFill>
                  <a:srgbClr val="FFFF00"/>
                </a:solidFill>
                <a:latin typeface="Book Antiqua" pitchFamily="18" charset="0"/>
              </a:rPr>
              <a:t> adotado e geração.</a:t>
            </a:r>
          </a:p>
          <a:p>
            <a:pPr marL="547688" indent="-411163" algn="just"/>
            <a:r>
              <a:rPr lang="pt-BR" sz="2800" b="1">
                <a:solidFill>
                  <a:schemeClr val="bg1"/>
                </a:solidFill>
                <a:latin typeface="Book Antiqua" pitchFamily="18" charset="0"/>
              </a:rPr>
              <a:t>Tome cuidado ao entender que, por alguém dizer que Jesus é gerado, você venha a entender que Ele foi criado, pois existe uma ampla, quilométrica, astronômica diferença, pelo fato de que gerado significa nascer de alguém e criado significa vir a existir do nada! </a:t>
            </a:r>
            <a:r>
              <a:rPr lang="pt-BR" b="1" u="sng">
                <a:solidFill>
                  <a:schemeClr val="bg1"/>
                </a:solidFill>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88925"/>
            <a:ext cx="8229600" cy="1143001"/>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 de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E.G.W.</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Espaço Reservado para Rodapé 5"/>
          <p:cNvSpPr txBox="1">
            <a:spLocks noGrp="1"/>
          </p:cNvSpPr>
          <p:nvPr/>
        </p:nvSpPr>
        <p:spPr>
          <a:xfrm>
            <a:off x="468313" y="6416675"/>
            <a:ext cx="82804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Youth's Instructor, 16 de Dezembro, 1897.</a:t>
            </a:r>
          </a:p>
        </p:txBody>
      </p:sp>
      <p:sp>
        <p:nvSpPr>
          <p:cNvPr id="5" name="CaixaDeTexto 4"/>
          <p:cNvSpPr txBox="1"/>
          <p:nvPr/>
        </p:nvSpPr>
        <p:spPr>
          <a:xfrm>
            <a:off x="628650" y="2098675"/>
            <a:ext cx="7829550" cy="338772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“Desde a eternidade, ouve uma completa relação entre o Pai e o Filho. Eles eram </a:t>
            </a:r>
            <a:r>
              <a:rPr lang="pt-BR" sz="3600" b="1" i="1" u="sng">
                <a:solidFill>
                  <a:srgbClr val="FFFF00"/>
                </a:solidFill>
                <a:latin typeface="Book Antiqua" pitchFamily="18" charset="0"/>
              </a:rPr>
              <a:t>dois</a:t>
            </a:r>
            <a:r>
              <a:rPr lang="pt-BR" sz="3600" b="1" i="1">
                <a:solidFill>
                  <a:srgbClr val="FFFF00"/>
                </a:solidFill>
                <a:latin typeface="Book Antiqua" pitchFamily="18" charset="0"/>
              </a:rPr>
              <a:t>,</a:t>
            </a:r>
            <a:r>
              <a:rPr lang="pt-BR" sz="3600" b="1" i="1">
                <a:solidFill>
                  <a:schemeClr val="bg1"/>
                </a:solidFill>
                <a:latin typeface="Book Antiqua" pitchFamily="18" charset="0"/>
              </a:rPr>
              <a:t> mas muito perto de serem idênticos; </a:t>
            </a:r>
            <a:r>
              <a:rPr lang="pt-BR" sz="3600" b="1" i="1" u="sng">
                <a:solidFill>
                  <a:srgbClr val="FFFF00"/>
                </a:solidFill>
                <a:latin typeface="Book Antiqua" pitchFamily="18" charset="0"/>
              </a:rPr>
              <a:t>Dois</a:t>
            </a:r>
            <a:r>
              <a:rPr lang="pt-BR" sz="3600" b="1" i="1">
                <a:solidFill>
                  <a:schemeClr val="bg1"/>
                </a:solidFill>
                <a:latin typeface="Book Antiqua" pitchFamily="18" charset="0"/>
              </a:rPr>
              <a:t> em individualidade, mas </a:t>
            </a:r>
            <a:r>
              <a:rPr lang="pt-BR" sz="3600" b="1" i="1" u="sng">
                <a:solidFill>
                  <a:schemeClr val="bg1"/>
                </a:solidFill>
                <a:latin typeface="Book Antiqua" pitchFamily="18" charset="0"/>
              </a:rPr>
              <a:t>um</a:t>
            </a:r>
            <a:r>
              <a:rPr lang="pt-BR" sz="3600" b="1" i="1">
                <a:solidFill>
                  <a:schemeClr val="bg1"/>
                </a:solidFill>
                <a:latin typeface="Book Antiqua" pitchFamily="18" charset="0"/>
              </a:rPr>
              <a:t> em Espírito, coração e </a:t>
            </a:r>
            <a:r>
              <a:rPr lang="pt-BR" sz="3600" b="1" i="1" u="sng">
                <a:solidFill>
                  <a:srgbClr val="FFFF00"/>
                </a:solidFill>
                <a:latin typeface="Book Antiqua" pitchFamily="18" charset="0"/>
              </a:rPr>
              <a:t>caráter.</a:t>
            </a:r>
            <a:r>
              <a:rPr lang="pt-BR" sz="3600" b="1" i="1">
                <a:solidFill>
                  <a:srgbClr val="FFFF00"/>
                </a:solidFill>
                <a:latin typeface="Book Antiqua" pitchFamily="18" charset="0"/>
              </a:rPr>
              <a:t>”</a:t>
            </a:r>
            <a:r>
              <a:rPr lang="pt-BR" sz="3600" b="1" i="1">
                <a:solidFill>
                  <a:schemeClr val="bg1"/>
                </a:solidFill>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Ciência do Bom Viver, pág.429</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395288" y="1916113"/>
            <a:ext cx="821531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a:solidFill>
                  <a:schemeClr val="bg1"/>
                </a:solidFill>
                <a:latin typeface="Book Antiqua" pitchFamily="18" charset="0"/>
              </a:rPr>
              <a:t>"As coisas encobertas são para o Senhor, nosso Deus; porém as reveladas são para nós e para nossos filhos, para sempre." Deut. 29:29. A revelação que Deus de Si mesmo deu em Sua Palavra é para nosso estudo. Esta, podemos procurar compreender. Mas além disto não devemos penetrar.</a:t>
            </a:r>
            <a:r>
              <a:rPr lang="pt-BR" sz="320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 de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E.G.W.</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Espaço Reservado para Rodapé 5"/>
          <p:cNvSpPr txBox="1">
            <a:spLocks noGrp="1"/>
          </p:cNvSpPr>
          <p:nvPr/>
        </p:nvSpPr>
        <p:spPr>
          <a:xfrm>
            <a:off x="900113" y="6416675"/>
            <a:ext cx="69850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O Grande Conflito, pág. 493.</a:t>
            </a:r>
          </a:p>
        </p:txBody>
      </p:sp>
      <p:sp>
        <p:nvSpPr>
          <p:cNvPr id="5" name="CaixaDeTexto 4"/>
          <p:cNvSpPr txBox="1"/>
          <p:nvPr/>
        </p:nvSpPr>
        <p:spPr>
          <a:xfrm>
            <a:off x="400050" y="2343150"/>
            <a:ext cx="8210550" cy="2838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“Cristo, o Verbo, </a:t>
            </a:r>
            <a:r>
              <a:rPr lang="pt-BR" sz="3600" b="1" i="1" u="sng">
                <a:solidFill>
                  <a:srgbClr val="FFFF00"/>
                </a:solidFill>
                <a:latin typeface="Book Antiqua" pitchFamily="18" charset="0"/>
              </a:rPr>
              <a:t>gerado de Deus</a:t>
            </a:r>
            <a:r>
              <a:rPr lang="pt-BR" sz="3600" b="1" i="1">
                <a:solidFill>
                  <a:srgbClr val="FFFF00"/>
                </a:solidFill>
                <a:latin typeface="Book Antiqua" pitchFamily="18" charset="0"/>
              </a:rPr>
              <a:t>,</a:t>
            </a:r>
            <a:r>
              <a:rPr lang="pt-BR" sz="3600" b="1" i="1">
                <a:solidFill>
                  <a:schemeClr val="bg1"/>
                </a:solidFill>
                <a:latin typeface="Book Antiqua" pitchFamily="18" charset="0"/>
              </a:rPr>
              <a:t> era um com o eterno Pai - um na natureza, no caráter e no propósito </a:t>
            </a:r>
            <a:r>
              <a:rPr lang="pt-BR" sz="3600" b="1" i="1">
                <a:solidFill>
                  <a:srgbClr val="FFFF00"/>
                </a:solidFill>
                <a:latin typeface="Book Antiqua" pitchFamily="18" charset="0"/>
              </a:rPr>
              <a:t>- </a:t>
            </a:r>
            <a:r>
              <a:rPr lang="pt-BR" sz="3600" b="1" i="1" u="sng">
                <a:solidFill>
                  <a:srgbClr val="FFFF00"/>
                </a:solidFill>
                <a:latin typeface="Book Antiqua" pitchFamily="18" charset="0"/>
              </a:rPr>
              <a:t>o único Ser em todo o Universo que poderia entrar nos conselhos e propósitos de Deus</a:t>
            </a:r>
            <a:r>
              <a:rPr lang="pt-BR" sz="3600" b="1" i="1">
                <a:solidFill>
                  <a:srgbClr val="FFFF00"/>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 de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E.G.W.</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Espaço Reservado para Rodapé 5"/>
          <p:cNvSpPr txBox="1">
            <a:spLocks noGrp="1"/>
          </p:cNvSpPr>
          <p:nvPr/>
        </p:nvSpPr>
        <p:spPr>
          <a:xfrm>
            <a:off x="1042988" y="6416675"/>
            <a:ext cx="6913562"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Youth"s Instructor, 7 de Julho, 1898.</a:t>
            </a:r>
          </a:p>
        </p:txBody>
      </p:sp>
      <p:sp>
        <p:nvSpPr>
          <p:cNvPr id="5" name="CaixaDeTexto 4"/>
          <p:cNvSpPr txBox="1"/>
          <p:nvPr/>
        </p:nvSpPr>
        <p:spPr>
          <a:xfrm>
            <a:off x="1300163" y="2514600"/>
            <a:ext cx="6624637" cy="2287588"/>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4800" b="1" i="1">
                <a:solidFill>
                  <a:srgbClr val="FFFF00"/>
                </a:solidFill>
                <a:latin typeface="Book Antiqua" pitchFamily="18" charset="0"/>
              </a:rPr>
              <a:t>“</a:t>
            </a:r>
            <a:r>
              <a:rPr lang="pt-BR" sz="4800" b="1" i="1" u="sng">
                <a:solidFill>
                  <a:srgbClr val="FFFF00"/>
                </a:solidFill>
                <a:effectLst>
                  <a:outerShdw blurRad="38100" dist="38100" dir="2700000" algn="tl">
                    <a:srgbClr val="C0C0C0"/>
                  </a:outerShdw>
                </a:effectLst>
                <a:latin typeface="Book Antiqua" pitchFamily="18" charset="0"/>
              </a:rPr>
              <a:t>Somente</a:t>
            </a:r>
            <a:r>
              <a:rPr lang="pt-BR" sz="4800" b="1" i="1">
                <a:solidFill>
                  <a:schemeClr val="bg1"/>
                </a:solidFill>
                <a:latin typeface="Book Antiqua" pitchFamily="18" charset="0"/>
              </a:rPr>
              <a:t> o Pai e o Filho devem ser exaltados.”</a:t>
            </a:r>
            <a:endParaRPr lang="pt-BR" sz="4800" b="1" i="1" u="sng">
              <a:solidFill>
                <a:schemeClr val="bg1"/>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 de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E.G.W.</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Espaço Reservado para Rodapé 5"/>
          <p:cNvSpPr txBox="1">
            <a:spLocks noGrp="1"/>
          </p:cNvSpPr>
          <p:nvPr/>
        </p:nvSpPr>
        <p:spPr>
          <a:xfrm>
            <a:off x="900113" y="6416675"/>
            <a:ext cx="7343775"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Testemunhos, vol. 8, pág. 268 – 1898.</a:t>
            </a:r>
          </a:p>
        </p:txBody>
      </p:sp>
      <p:sp>
        <p:nvSpPr>
          <p:cNvPr id="5" name="CaixaDeTexto 4"/>
          <p:cNvSpPr txBox="1"/>
          <p:nvPr/>
        </p:nvSpPr>
        <p:spPr>
          <a:xfrm>
            <a:off x="552450" y="2190750"/>
            <a:ext cx="7981950" cy="2838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“Deus é o </a:t>
            </a:r>
            <a:r>
              <a:rPr lang="pt-BR" sz="3600" b="1" i="1" u="sng">
                <a:solidFill>
                  <a:srgbClr val="FFFF00"/>
                </a:solidFill>
                <a:latin typeface="Book Antiqua" pitchFamily="18" charset="0"/>
              </a:rPr>
              <a:t>Pai de Cristo;</a:t>
            </a:r>
            <a:r>
              <a:rPr lang="pt-BR" sz="3600" b="1" i="1" u="sng">
                <a:solidFill>
                  <a:schemeClr val="bg1"/>
                </a:solidFill>
                <a:latin typeface="Book Antiqua" pitchFamily="18" charset="0"/>
              </a:rPr>
              <a:t> </a:t>
            </a:r>
            <a:r>
              <a:rPr lang="pt-BR" sz="3600" b="1" i="1">
                <a:solidFill>
                  <a:srgbClr val="FFFF00"/>
                </a:solidFill>
                <a:effectLst>
                  <a:outerShdw blurRad="38100" dist="38100" dir="2700000" algn="tl">
                    <a:srgbClr val="C0C0C0"/>
                  </a:outerShdw>
                </a:effectLst>
                <a:latin typeface="Book Antiqua" pitchFamily="18" charset="0"/>
              </a:rPr>
              <a:t>Cristo é o </a:t>
            </a:r>
            <a:r>
              <a:rPr lang="pt-BR" sz="3600" b="1" i="1" u="sng">
                <a:solidFill>
                  <a:srgbClr val="FFFF00"/>
                </a:solidFill>
                <a:effectLst>
                  <a:outerShdw blurRad="38100" dist="38100" dir="2700000" algn="tl">
                    <a:srgbClr val="C0C0C0"/>
                  </a:outerShdw>
                </a:effectLst>
                <a:latin typeface="Book Antiqua" pitchFamily="18" charset="0"/>
              </a:rPr>
              <a:t>Filho de Deus</a:t>
            </a:r>
            <a:r>
              <a:rPr lang="pt-BR" sz="3600" b="1" i="1">
                <a:solidFill>
                  <a:srgbClr val="FFFF00"/>
                </a:solidFill>
                <a:effectLst>
                  <a:outerShdw blurRad="38100" dist="38100" dir="2700000" algn="tl">
                    <a:srgbClr val="C0C0C0"/>
                  </a:outerShdw>
                </a:effectLst>
                <a:latin typeface="Book Antiqua" pitchFamily="18" charset="0"/>
              </a:rPr>
              <a:t>.</a:t>
            </a:r>
            <a:r>
              <a:rPr lang="pt-BR" sz="3600" b="1" i="1">
                <a:solidFill>
                  <a:schemeClr val="bg1"/>
                </a:solidFill>
                <a:latin typeface="Book Antiqua" pitchFamily="18" charset="0"/>
              </a:rPr>
              <a:t> A Cristo foi </a:t>
            </a:r>
            <a:r>
              <a:rPr lang="pt-BR" sz="3600" b="1" i="1" u="sng">
                <a:solidFill>
                  <a:srgbClr val="FFFF00"/>
                </a:solidFill>
                <a:latin typeface="Book Antiqua" pitchFamily="18" charset="0"/>
              </a:rPr>
              <a:t>dada</a:t>
            </a:r>
            <a:r>
              <a:rPr lang="pt-BR" sz="3600" b="1" i="1">
                <a:solidFill>
                  <a:schemeClr val="bg1"/>
                </a:solidFill>
                <a:latin typeface="Book Antiqua" pitchFamily="18" charset="0"/>
              </a:rPr>
              <a:t> uma posição exaltada. Ele foi feito igual ao Pai. Todos os conselhos de Deus, estão abertos </a:t>
            </a:r>
            <a:r>
              <a:rPr lang="pt-BR" sz="3600" b="1" i="1" u="sng">
                <a:solidFill>
                  <a:srgbClr val="FFFF00"/>
                </a:solidFill>
                <a:latin typeface="Book Antiqua" pitchFamily="18" charset="0"/>
              </a:rPr>
              <a:t>a Seu Filho</a:t>
            </a:r>
            <a:r>
              <a:rPr lang="pt-BR" sz="3600" b="1" i="1">
                <a:solidFill>
                  <a:srgbClr val="FFFF00"/>
                </a:solidFill>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pergunte a você mesmo: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457200" y="2154238"/>
            <a:ext cx="8229600" cy="2865437"/>
          </a:xfrm>
        </p:spPr>
        <p:txBody>
          <a:bodyPr/>
          <a:lstStyle/>
          <a:p>
            <a:pPr marL="547688" indent="-411163" algn="just"/>
            <a:r>
              <a:rPr lang="pt-BR" sz="3600" b="1">
                <a:solidFill>
                  <a:schemeClr val="bg1"/>
                </a:solidFill>
                <a:latin typeface="Book Antiqua" pitchFamily="18" charset="0"/>
              </a:rPr>
              <a:t>Essas citações soam de alguém que cria na Trindade ou no Tri-teísmo?</a:t>
            </a:r>
          </a:p>
          <a:p>
            <a:pPr marL="547688" indent="-411163" algn="just"/>
            <a:endParaRPr lang="pt-BR" sz="3600" b="1">
              <a:solidFill>
                <a:schemeClr val="bg1"/>
              </a:solidFill>
              <a:latin typeface="Book Antiqua" pitchFamily="18" charset="0"/>
            </a:endParaRPr>
          </a:p>
          <a:p>
            <a:pPr marL="547688" indent="-411163" algn="just"/>
            <a:r>
              <a:rPr lang="pt-BR" sz="3600" b="1">
                <a:solidFill>
                  <a:schemeClr val="bg1"/>
                </a:solidFill>
                <a:latin typeface="Book Antiqua" pitchFamily="18" charset="0"/>
              </a:rPr>
              <a:t>As pessoas realmente crêem que </a:t>
            </a:r>
            <a:r>
              <a:rPr lang="pt-BR" sz="3600" b="1" u="sng">
                <a:solidFill>
                  <a:srgbClr val="FFFF00"/>
                </a:solidFill>
                <a:latin typeface="Book Antiqua" pitchFamily="18" charset="0"/>
              </a:rPr>
              <a:t>Cristo é o real Filho de Deus?</a:t>
            </a:r>
            <a:endParaRPr lang="pt-BR" sz="3600" b="1">
              <a:solidFill>
                <a:srgbClr val="FFFF0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9" name="Espaço Reservado para Rodapé 8"/>
          <p:cNvSpPr txBox="1">
            <a:spLocks noGrp="1"/>
          </p:cNvSpPr>
          <p:nvPr/>
        </p:nvSpPr>
        <p:spPr>
          <a:xfrm>
            <a:off x="684213" y="6416675"/>
            <a:ext cx="7920037"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Sinais dos Tempos, 14 de Outubro, 1897.</a:t>
            </a:r>
          </a:p>
        </p:txBody>
      </p:sp>
      <p:sp>
        <p:nvSpPr>
          <p:cNvPr id="10" name="CaixaDeTexto 9"/>
          <p:cNvSpPr txBox="1"/>
          <p:nvPr/>
        </p:nvSpPr>
        <p:spPr>
          <a:xfrm>
            <a:off x="685800" y="2114550"/>
            <a:ext cx="7761288" cy="2838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“O </a:t>
            </a:r>
            <a:r>
              <a:rPr lang="pt-BR" sz="3600" b="1" i="1" u="sng">
                <a:solidFill>
                  <a:srgbClr val="FFFF00"/>
                </a:solidFill>
                <a:effectLst>
                  <a:outerShdw blurRad="38100" dist="38100" dir="2700000" algn="tl">
                    <a:srgbClr val="C0C0C0"/>
                  </a:outerShdw>
                </a:effectLst>
                <a:latin typeface="Book Antiqua" pitchFamily="18" charset="0"/>
              </a:rPr>
              <a:t>único</a:t>
            </a:r>
            <a:r>
              <a:rPr lang="pt-BR" sz="3600" b="1" i="1">
                <a:solidFill>
                  <a:schemeClr val="bg1"/>
                </a:solidFill>
                <a:latin typeface="Book Antiqua" pitchFamily="18" charset="0"/>
              </a:rPr>
              <a:t> ser que era um com Deus, viveu a lei da humanidade, reduzido a vida humilde de um trabalhador comum, labutando na bancada de carpinteiro, com seu pai terrenal.”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9" name="Espaço Reservado para Rodapé 8"/>
          <p:cNvSpPr txBox="1">
            <a:spLocks noGrp="1"/>
          </p:cNvSpPr>
          <p:nvPr/>
        </p:nvSpPr>
        <p:spPr>
          <a:xfrm>
            <a:off x="827088" y="6416675"/>
            <a:ext cx="76327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Mensagens Escolhidas, vol.1, pág. 204-205.</a:t>
            </a:r>
          </a:p>
        </p:txBody>
      </p:sp>
      <p:sp>
        <p:nvSpPr>
          <p:cNvPr id="10" name="CaixaDeTexto 9"/>
          <p:cNvSpPr txBox="1"/>
          <p:nvPr/>
        </p:nvSpPr>
        <p:spPr>
          <a:xfrm>
            <a:off x="400050" y="1295400"/>
            <a:ext cx="8362950" cy="48545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600" b="1" i="1">
                <a:solidFill>
                  <a:schemeClr val="bg1"/>
                </a:solidFill>
                <a:latin typeface="Book Antiqua" pitchFamily="18" charset="0"/>
              </a:rPr>
              <a:t>“O inimigo das almas tem procurado introduzir a suposição de que uma grande reforma devia efetuar-se entre os adventistas do sétimo dia, </a:t>
            </a:r>
            <a:r>
              <a:rPr lang="pt-BR" sz="2600" b="1" i="1" u="sng">
                <a:solidFill>
                  <a:srgbClr val="FFFF00"/>
                </a:solidFill>
                <a:latin typeface="Book Antiqua" pitchFamily="18" charset="0"/>
              </a:rPr>
              <a:t>e que essa reforma consistiria em renunciar às doutrinas que se erguem como pilares de nossa fé</a:t>
            </a:r>
            <a:r>
              <a:rPr lang="pt-BR" sz="2600" b="1" i="1">
                <a:solidFill>
                  <a:srgbClr val="FFFF00"/>
                </a:solidFill>
                <a:latin typeface="Book Antiqua" pitchFamily="18" charset="0"/>
              </a:rPr>
              <a:t>,</a:t>
            </a:r>
            <a:r>
              <a:rPr lang="pt-BR" sz="2600" b="1" i="1">
                <a:solidFill>
                  <a:schemeClr val="bg1"/>
                </a:solidFill>
                <a:latin typeface="Book Antiqua" pitchFamily="18" charset="0"/>
              </a:rPr>
              <a:t> e empenhar-se num processo de reorganização. Se tal reforma se efetuasse, qual seria o resultado? Seriam rejeitados os princípios da verdade, que Deus em Sua sabedoria concedeu à igreja remanescente. </a:t>
            </a:r>
            <a:r>
              <a:rPr lang="pt-BR" sz="2600" b="1" i="1" u="sng">
                <a:solidFill>
                  <a:srgbClr val="FFFF00"/>
                </a:solidFill>
                <a:latin typeface="Book Antiqua" pitchFamily="18" charset="0"/>
              </a:rPr>
              <a:t>Nossa religião seria alterada</a:t>
            </a:r>
            <a:r>
              <a:rPr lang="pt-BR" sz="2600" b="1" i="1">
                <a:solidFill>
                  <a:srgbClr val="FFFF00"/>
                </a:solidFill>
                <a:latin typeface="Book Antiqua" pitchFamily="18" charset="0"/>
              </a:rPr>
              <a:t>. </a:t>
            </a:r>
            <a:r>
              <a:rPr lang="pt-BR" sz="2600" b="1" i="1" u="sng">
                <a:solidFill>
                  <a:srgbClr val="FFFF00"/>
                </a:solidFill>
                <a:latin typeface="Book Antiqua" pitchFamily="18" charset="0"/>
              </a:rPr>
              <a:t>Os princípios fundamentais que têm sustido a obra neste últimos cinqüenta anos (após 1853), seriam tidos na conta de erros</a:t>
            </a:r>
            <a:r>
              <a:rPr lang="pt-BR" sz="2600" b="1" i="1">
                <a:solidFill>
                  <a:srgbClr val="FFFF00"/>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9" name="Espaço Reservado para Rodapé 8"/>
          <p:cNvSpPr txBox="1">
            <a:spLocks noGrp="1"/>
          </p:cNvSpPr>
          <p:nvPr/>
        </p:nvSpPr>
        <p:spPr>
          <a:xfrm>
            <a:off x="539750" y="6416675"/>
            <a:ext cx="8135938"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Mensagens Escolhidas, vol.1, pág. 204-205.</a:t>
            </a:r>
          </a:p>
        </p:txBody>
      </p:sp>
      <p:sp>
        <p:nvSpPr>
          <p:cNvPr id="10" name="CaixaDeTexto 9"/>
          <p:cNvSpPr txBox="1"/>
          <p:nvPr/>
        </p:nvSpPr>
        <p:spPr>
          <a:xfrm>
            <a:off x="696913" y="2667000"/>
            <a:ext cx="7608887" cy="21018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4400" b="1" i="1">
                <a:solidFill>
                  <a:schemeClr val="bg1"/>
                </a:solidFill>
                <a:latin typeface="Book Antiqua" pitchFamily="18" charset="0"/>
              </a:rPr>
              <a:t>“Estabelecer-se-ia uma nova organização. Escrever-se-iam livros de ordem diferente.”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Temos um exemplo de um livro de uma nova ordem que lidamos antes, e qual seria esse livro? </a:t>
            </a:r>
            <a:endParaRPr lang="pt-BR" sz="28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323850" y="1700213"/>
            <a:ext cx="8424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chemeClr val="bg1"/>
                </a:solidFill>
                <a:latin typeface="Book Antiqua" pitchFamily="18" charset="0"/>
              </a:rPr>
              <a:t>Esse livro que foi o “Alfa“ da apostasia, seria o precursor do Ômega da apostasia, predito no slide anterior por Ellen White. (Living Temple)</a:t>
            </a:r>
          </a:p>
        </p:txBody>
      </p:sp>
      <p:sp>
        <p:nvSpPr>
          <p:cNvPr id="6" name="CaixaDeTexto 5"/>
          <p:cNvSpPr txBox="1">
            <a:spLocks noChangeArrowheads="1"/>
          </p:cNvSpPr>
          <p:nvPr/>
        </p:nvSpPr>
        <p:spPr bwMode="auto">
          <a:xfrm>
            <a:off x="395288" y="3100388"/>
            <a:ext cx="83232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chemeClr val="bg1"/>
                </a:solidFill>
                <a:latin typeface="Book Antiqua" pitchFamily="18" charset="0"/>
              </a:rPr>
              <a:t>Um ponto importante que devemos observar é que  a irmã White cita em </a:t>
            </a:r>
            <a:r>
              <a:rPr lang="pt-BR" sz="2400" b="1" i="1">
                <a:solidFill>
                  <a:schemeClr val="bg1"/>
                </a:solidFill>
                <a:latin typeface="Book Antiqua" pitchFamily="18" charset="0"/>
              </a:rPr>
              <a:t>Mensagens Escolhidas vol.1 pags. 204 e 205 </a:t>
            </a:r>
            <a:r>
              <a:rPr lang="pt-BR" sz="2400" b="1">
                <a:solidFill>
                  <a:schemeClr val="bg1"/>
                </a:solidFill>
                <a:latin typeface="Book Antiqua" pitchFamily="18" charset="0"/>
              </a:rPr>
              <a:t>que</a:t>
            </a:r>
            <a:r>
              <a:rPr lang="pt-BR" sz="2400" b="1" i="1">
                <a:solidFill>
                  <a:schemeClr val="bg1"/>
                </a:solidFill>
                <a:latin typeface="Book Antiqua" pitchFamily="18" charset="0"/>
              </a:rPr>
              <a:t> </a:t>
            </a:r>
            <a:r>
              <a:rPr lang="pt-BR" sz="2400" b="1">
                <a:solidFill>
                  <a:schemeClr val="bg1"/>
                </a:solidFill>
                <a:latin typeface="Book Antiqua" pitchFamily="18" charset="0"/>
              </a:rPr>
              <a:t>o Ômega da apostasia se seguiria nos últimos dias, ou seja hoje, </a:t>
            </a:r>
            <a:r>
              <a:rPr lang="pt-BR" sz="2400" b="1">
                <a:solidFill>
                  <a:schemeClr val="bg1"/>
                </a:solidFill>
                <a:effectLst>
                  <a:outerShdw blurRad="38100" dist="38100" dir="2700000" algn="tl">
                    <a:srgbClr val="C0C0C0"/>
                  </a:outerShdw>
                </a:effectLst>
                <a:latin typeface="Book Antiqua" pitchFamily="18" charset="0"/>
              </a:rPr>
              <a:t>e seria</a:t>
            </a:r>
            <a:r>
              <a:rPr lang="pt-BR" sz="2400" b="1">
                <a:solidFill>
                  <a:schemeClr val="bg1"/>
                </a:solidFill>
                <a:latin typeface="Book Antiqua" pitchFamily="18" charset="0"/>
              </a:rPr>
              <a:t> recebido pela a igreja!</a:t>
            </a:r>
          </a:p>
        </p:txBody>
      </p:sp>
      <p:sp>
        <p:nvSpPr>
          <p:cNvPr id="7" name="CaixaDeTexto 6"/>
          <p:cNvSpPr txBox="1">
            <a:spLocks noChangeArrowheads="1"/>
          </p:cNvSpPr>
          <p:nvPr/>
        </p:nvSpPr>
        <p:spPr bwMode="auto">
          <a:xfrm>
            <a:off x="558800" y="5157788"/>
            <a:ext cx="81168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rgbClr val="FFFF66"/>
                </a:solidFill>
                <a:latin typeface="Book Antiqua" pitchFamily="18" charset="0"/>
              </a:rPr>
              <a:t>Complementando: O Alfa lidou com apenas um livro, mas agora no tempo do Ômega não seria somente um livro, mas diversos livros. Vamos mais adiante...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mais uma citação: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9" name="Espaço Reservado para Rodapé 8"/>
          <p:cNvSpPr txBox="1">
            <a:spLocks noGrp="1"/>
          </p:cNvSpPr>
          <p:nvPr/>
        </p:nvSpPr>
        <p:spPr>
          <a:xfrm>
            <a:off x="684213" y="6416675"/>
            <a:ext cx="7704137"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Mensagens Escolhidas, vol.1, pág. 204-205.</a:t>
            </a:r>
          </a:p>
        </p:txBody>
      </p:sp>
      <p:sp>
        <p:nvSpPr>
          <p:cNvPr id="10" name="CaixaDeTexto 9"/>
          <p:cNvSpPr txBox="1"/>
          <p:nvPr/>
        </p:nvSpPr>
        <p:spPr>
          <a:xfrm>
            <a:off x="400050" y="1492250"/>
            <a:ext cx="8286750" cy="436245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i="1">
                <a:solidFill>
                  <a:schemeClr val="bg1"/>
                </a:solidFill>
                <a:latin typeface="Book Antiqua" pitchFamily="18" charset="0"/>
              </a:rPr>
              <a:t>“Estabelecer-se-ia uma nova organização. Escrever-se-iam livros de ordem diferente. </a:t>
            </a:r>
            <a:r>
              <a:rPr lang="pt-BR" sz="2800" b="1" i="1" u="sng">
                <a:solidFill>
                  <a:srgbClr val="FFFF00"/>
                </a:solidFill>
                <a:latin typeface="Book Antiqua" pitchFamily="18" charset="0"/>
              </a:rPr>
              <a:t>Introduzir-se-ia um sistema de filosofia intelectual</a:t>
            </a:r>
            <a:r>
              <a:rPr lang="pt-BR" sz="2800" b="1" i="1">
                <a:solidFill>
                  <a:srgbClr val="FFFF00"/>
                </a:solidFill>
                <a:latin typeface="Book Antiqua" pitchFamily="18" charset="0"/>
              </a:rPr>
              <a:t>... </a:t>
            </a:r>
            <a:r>
              <a:rPr lang="pt-BR" sz="2800" b="1" i="1" u="sng">
                <a:solidFill>
                  <a:srgbClr val="FFFF00"/>
                </a:solidFill>
                <a:effectLst>
                  <a:outerShdw blurRad="38100" dist="38100" dir="2700000" algn="tl">
                    <a:srgbClr val="C0C0C0"/>
                  </a:outerShdw>
                </a:effectLst>
                <a:latin typeface="Book Antiqua" pitchFamily="18" charset="0"/>
              </a:rPr>
              <a:t>Coisa alguma se permitiria opor-se ao novo movimento</a:t>
            </a:r>
            <a:r>
              <a:rPr lang="pt-BR" sz="2800" b="1" i="1">
                <a:solidFill>
                  <a:srgbClr val="FFFF00"/>
                </a:solidFill>
                <a:effectLst>
                  <a:outerShdw blurRad="38100" dist="38100" dir="2700000" algn="tl">
                    <a:srgbClr val="C0C0C0"/>
                  </a:outerShdw>
                </a:effectLst>
                <a:latin typeface="Book Antiqua" pitchFamily="18" charset="0"/>
              </a:rPr>
              <a:t>.</a:t>
            </a:r>
            <a:r>
              <a:rPr lang="pt-BR" sz="2800" b="1" i="1">
                <a:solidFill>
                  <a:schemeClr val="bg1"/>
                </a:solidFill>
                <a:latin typeface="Book Antiqua" pitchFamily="18" charset="0"/>
              </a:rPr>
              <a:t> Ensinariam os líderes ser a virtude melhor do que o vício, mas, removido Deus, </a:t>
            </a:r>
            <a:r>
              <a:rPr lang="pt-BR" sz="2800" b="1" i="1" u="sng">
                <a:solidFill>
                  <a:srgbClr val="FFFF00"/>
                </a:solidFill>
                <a:latin typeface="Book Antiqua" pitchFamily="18" charset="0"/>
              </a:rPr>
              <a:t>colocariam sua confiança no poder humano</a:t>
            </a:r>
            <a:r>
              <a:rPr lang="pt-BR" sz="2800" b="1" i="1">
                <a:solidFill>
                  <a:srgbClr val="FFFF00"/>
                </a:solidFill>
                <a:latin typeface="Book Antiqua" pitchFamily="18" charset="0"/>
              </a:rPr>
              <a:t>,</a:t>
            </a:r>
            <a:r>
              <a:rPr lang="pt-BR" sz="2800" b="1" i="1">
                <a:solidFill>
                  <a:schemeClr val="bg1"/>
                </a:solidFill>
                <a:latin typeface="Book Antiqua" pitchFamily="18" charset="0"/>
              </a:rPr>
              <a:t> o qual, sem Deus, nada vale. Seus alicerces se fundariam na areia, e os vendavais e tempestades derribariam a estrutura. (1903)”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15900"/>
            <a:ext cx="8229600" cy="1143001"/>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veremos alguns exemplos desses livros hoje:</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questions on doctrines.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711575" y="1616075"/>
            <a:ext cx="1508125" cy="2157413"/>
          </a:xfrm>
        </p:spPr>
      </p:pic>
      <p:pic>
        <p:nvPicPr>
          <p:cNvPr id="5" name="Imagem 4" descr="capa_trind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557338"/>
            <a:ext cx="1655763"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descr="defending the godheadi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725" y="4149725"/>
            <a:ext cx="17795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descr="questoes sobre doutri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221163"/>
            <a:ext cx="19431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descr="a vinda do consolado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28775"/>
            <a:ext cx="17129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9363" y="4149725"/>
            <a:ext cx="177165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Mensagem de Loma Linda, pág. 253</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p:nvPr/>
        </p:nvSpPr>
        <p:spPr>
          <a:xfrm>
            <a:off x="547688" y="2251075"/>
            <a:ext cx="7986712" cy="338772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a:solidFill>
                  <a:schemeClr val="bg1"/>
                </a:solidFill>
                <a:latin typeface="Book Antiqua" pitchFamily="18" charset="0"/>
              </a:rPr>
              <a:t>“O ensino a respeito de Deus que é apresentado em “Living Temple”,</a:t>
            </a:r>
            <a:r>
              <a:rPr lang="pt-BR" sz="3600">
                <a:latin typeface="Book Antiqua" pitchFamily="18" charset="0"/>
              </a:rPr>
              <a:t> </a:t>
            </a:r>
            <a:r>
              <a:rPr lang="pt-BR" sz="3600">
                <a:solidFill>
                  <a:srgbClr val="FFFFCC"/>
                </a:solidFill>
                <a:latin typeface="Book Antiqua" pitchFamily="18" charset="0"/>
              </a:rPr>
              <a:t>não é conforme os nossos estudantes necessitam...”</a:t>
            </a:r>
            <a:r>
              <a:rPr lang="pt-BR" sz="3600" b="1" i="1" u="sng">
                <a:solidFill>
                  <a:srgbClr val="FFFF66"/>
                </a:solidFill>
                <a:latin typeface="Book Antiqua" pitchFamily="18" charset="0"/>
              </a:rPr>
              <a:t>aqueles que expressam tais sentimentos acerca dele, mostram que estão abandonando a fé.</a:t>
            </a:r>
            <a:r>
              <a:rPr lang="pt-BR" sz="3600" b="1" i="1">
                <a:solidFill>
                  <a:srgbClr val="FFFF66"/>
                </a:solidFill>
                <a:latin typeface="Book Antiqua" pitchFamily="18" charset="0"/>
              </a:rPr>
              <a:t>”</a:t>
            </a:r>
            <a:endParaRPr lang="pt-BR" sz="3600" b="1">
              <a:solidFill>
                <a:srgbClr val="FFFF66"/>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Antes de vermos o que contém nos livros veremos mais uma citação de Ellen White:</a:t>
            </a:r>
            <a:endPar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Espaço Reservado para Rodapé 5"/>
          <p:cNvSpPr txBox="1">
            <a:spLocks noGrp="1"/>
          </p:cNvSpPr>
          <p:nvPr/>
        </p:nvSpPr>
        <p:spPr>
          <a:xfrm>
            <a:off x="971550" y="6416675"/>
            <a:ext cx="7272338"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Mensagens Escolhidas, vol. 1, pág. 156.</a:t>
            </a:r>
          </a:p>
        </p:txBody>
      </p:sp>
      <p:sp>
        <p:nvSpPr>
          <p:cNvPr id="5" name="CaixaDeTexto 4"/>
          <p:cNvSpPr txBox="1"/>
          <p:nvPr/>
        </p:nvSpPr>
        <p:spPr>
          <a:xfrm>
            <a:off x="471488" y="2068513"/>
            <a:ext cx="8215312" cy="338772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“Satanás está determinado a que os homens não vejam o amor de Deus, que O levou a dar </a:t>
            </a:r>
            <a:r>
              <a:rPr lang="pt-BR" sz="3600" b="1" i="1" u="sng">
                <a:solidFill>
                  <a:srgbClr val="FFFF00"/>
                </a:solidFill>
                <a:effectLst>
                  <a:outerShdw blurRad="38100" dist="38100" dir="2700000" algn="tl">
                    <a:srgbClr val="C0C0C0"/>
                  </a:outerShdw>
                </a:effectLst>
                <a:latin typeface="Book Antiqua" pitchFamily="18" charset="0"/>
              </a:rPr>
              <a:t>Seu Filho unigênito</a:t>
            </a:r>
            <a:r>
              <a:rPr lang="pt-BR" sz="3600" b="1" i="1">
                <a:solidFill>
                  <a:schemeClr val="bg1"/>
                </a:solidFill>
                <a:latin typeface="Book Antiqua" pitchFamily="18" charset="0"/>
              </a:rPr>
              <a:t> para salvar a raça perdida; pois é a bondade de Deus que leva os homens ao arrependimento.”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Antes de vermos o que contém nos livros veremos mais uma citação de Ellen White:</a:t>
            </a:r>
            <a:endPar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Espaço Reservado para Rodapé 5"/>
          <p:cNvSpPr txBox="1">
            <a:spLocks noGrp="1"/>
          </p:cNvSpPr>
          <p:nvPr/>
        </p:nvSpPr>
        <p:spPr>
          <a:xfrm>
            <a:off x="827088" y="6381750"/>
            <a:ext cx="7489825"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Este Dia Com Deus, pág. 128.</a:t>
            </a:r>
          </a:p>
        </p:txBody>
      </p:sp>
      <p:sp>
        <p:nvSpPr>
          <p:cNvPr id="5" name="CaixaDeTexto 4"/>
          <p:cNvSpPr txBox="1"/>
          <p:nvPr/>
        </p:nvSpPr>
        <p:spPr>
          <a:xfrm>
            <a:off x="395288" y="1773238"/>
            <a:ext cx="8215312" cy="3935412"/>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i="1">
                <a:solidFill>
                  <a:schemeClr val="bg1"/>
                </a:solidFill>
                <a:latin typeface="Book Antiqua" pitchFamily="18" charset="0"/>
              </a:rPr>
              <a:t>“Os anjos foram expulsos do céu porque eles não trabalhariam em harmonia com Deus. Eles caíram de suas posições elevadas porque desejavam ser exaltados. Eles chegaram a exaltar a si mesmos, e se esqueceram que sua beleza de personalidade e caráter viera do Senhor Jesus. </a:t>
            </a:r>
            <a:r>
              <a:rPr lang="pt-BR" sz="2800" b="1" i="1" u="sng">
                <a:solidFill>
                  <a:srgbClr val="FFFF00"/>
                </a:solidFill>
                <a:latin typeface="Book Antiqua" pitchFamily="18" charset="0"/>
              </a:rPr>
              <a:t>Este fato os anjos (caídos) iriam </a:t>
            </a:r>
            <a:r>
              <a:rPr lang="pt-BR" sz="2800" b="1" i="1" u="sng">
                <a:solidFill>
                  <a:srgbClr val="FFFF00"/>
                </a:solidFill>
                <a:effectLst>
                  <a:outerShdw blurRad="38100" dist="38100" dir="2700000" algn="tl">
                    <a:srgbClr val="C0C0C0"/>
                  </a:outerShdw>
                </a:effectLst>
                <a:latin typeface="Book Antiqua" pitchFamily="18" charset="0"/>
              </a:rPr>
              <a:t>obscurecer,</a:t>
            </a:r>
            <a:r>
              <a:rPr lang="pt-BR" sz="2800" b="1" i="1" u="sng">
                <a:solidFill>
                  <a:srgbClr val="FFFF00"/>
                </a:solidFill>
                <a:latin typeface="Book Antiqua" pitchFamily="18" charset="0"/>
              </a:rPr>
              <a:t> que Cristo </a:t>
            </a:r>
            <a:r>
              <a:rPr lang="pt-BR" sz="2800" b="1" i="1" u="sng">
                <a:solidFill>
                  <a:srgbClr val="FFFF00"/>
                </a:solidFill>
                <a:effectLst>
                  <a:outerShdw blurRad="38100" dist="38100" dir="2700000" algn="tl">
                    <a:srgbClr val="C0C0C0"/>
                  </a:outerShdw>
                </a:effectLst>
                <a:latin typeface="Book Antiqua" pitchFamily="18" charset="0"/>
              </a:rPr>
              <a:t>foi o único Filho gerado de Deus,</a:t>
            </a:r>
            <a:r>
              <a:rPr lang="pt-BR" sz="2800" b="1" i="1" u="sng">
                <a:solidFill>
                  <a:srgbClr val="FFFF00"/>
                </a:solidFill>
                <a:latin typeface="Book Antiqua" pitchFamily="18" charset="0"/>
              </a:rPr>
              <a:t> e eles decidiram que não iriam consultar a Cristo</a:t>
            </a:r>
            <a:r>
              <a:rPr lang="pt-BR" sz="2800" b="1" i="1">
                <a:solidFill>
                  <a:srgbClr val="FFFF00"/>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Nota: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expulso2__ssssssssssssssssssssssssssssssssssss.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227763" y="3554413"/>
            <a:ext cx="2808287" cy="2106612"/>
          </a:xfrm>
        </p:spPr>
      </p:pic>
      <p:sp>
        <p:nvSpPr>
          <p:cNvPr id="5" name="CaixaDeTexto 4"/>
          <p:cNvSpPr txBox="1">
            <a:spLocks noChangeArrowheads="1"/>
          </p:cNvSpPr>
          <p:nvPr/>
        </p:nvSpPr>
        <p:spPr bwMode="auto">
          <a:xfrm>
            <a:off x="466725" y="1166813"/>
            <a:ext cx="7993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FF00"/>
                </a:solidFill>
                <a:latin typeface="Book Antiqua" pitchFamily="18" charset="0"/>
              </a:rPr>
              <a:t>Esses relatos que acabamos de ler  ocorreram, no céu ou na Terra?	</a:t>
            </a:r>
          </a:p>
        </p:txBody>
      </p:sp>
      <p:sp>
        <p:nvSpPr>
          <p:cNvPr id="6" name="CaixaDeTexto 5"/>
          <p:cNvSpPr txBox="1">
            <a:spLocks noChangeArrowheads="1"/>
          </p:cNvSpPr>
          <p:nvPr/>
        </p:nvSpPr>
        <p:spPr bwMode="auto">
          <a:xfrm>
            <a:off x="322263" y="2205038"/>
            <a:ext cx="84978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rgbClr val="FFFFFF"/>
                </a:solidFill>
                <a:latin typeface="Book Antiqua" pitchFamily="18" charset="0"/>
              </a:rPr>
              <a:t>Veja que a irmã White está falando antes de todas as coisas, antes da Terra, mostrando assim  que Jesus era Filho de Deus antes de vir para a Terra!</a:t>
            </a:r>
          </a:p>
        </p:txBody>
      </p:sp>
      <p:sp>
        <p:nvSpPr>
          <p:cNvPr id="7" name="CaixaDeTexto 6"/>
          <p:cNvSpPr txBox="1">
            <a:spLocks noChangeArrowheads="1"/>
          </p:cNvSpPr>
          <p:nvPr/>
        </p:nvSpPr>
        <p:spPr bwMode="auto">
          <a:xfrm>
            <a:off x="323850" y="3500438"/>
            <a:ext cx="475297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rgbClr val="FFFF00"/>
                </a:solidFill>
                <a:effectLst>
                  <a:outerShdw blurRad="38100" dist="38100" dir="2700000" algn="tl">
                    <a:srgbClr val="C0C0C0"/>
                  </a:outerShdw>
                </a:effectLst>
                <a:latin typeface="Book Antiqua" pitchFamily="18" charset="0"/>
              </a:rPr>
              <a:t>- Não é uma profecia;</a:t>
            </a:r>
          </a:p>
          <a:p>
            <a:r>
              <a:rPr lang="pt-BR" sz="2800" b="1">
                <a:solidFill>
                  <a:srgbClr val="FFFF00"/>
                </a:solidFill>
                <a:effectLst>
                  <a:outerShdw blurRad="38100" dist="38100" dir="2700000" algn="tl">
                    <a:srgbClr val="C0C0C0"/>
                  </a:outerShdw>
                </a:effectLst>
                <a:latin typeface="Book Antiqua" pitchFamily="18" charset="0"/>
              </a:rPr>
              <a:t>- Não é uma metáfora;</a:t>
            </a:r>
          </a:p>
          <a:p>
            <a:r>
              <a:rPr lang="pt-BR" sz="2800" b="1">
                <a:solidFill>
                  <a:srgbClr val="FFFF00"/>
                </a:solidFill>
                <a:effectLst>
                  <a:outerShdw blurRad="38100" dist="38100" dir="2700000" algn="tl">
                    <a:srgbClr val="C0C0C0"/>
                  </a:outerShdw>
                </a:effectLst>
                <a:latin typeface="Book Antiqua" pitchFamily="18" charset="0"/>
              </a:rPr>
              <a:t>- Não é um símbolo;</a:t>
            </a:r>
          </a:p>
          <a:p>
            <a:r>
              <a:rPr lang="pt-BR" sz="2800" b="1">
                <a:solidFill>
                  <a:srgbClr val="FFFF00"/>
                </a:solidFill>
                <a:effectLst>
                  <a:outerShdw blurRad="38100" dist="38100" dir="2700000" algn="tl">
                    <a:srgbClr val="C0C0C0"/>
                  </a:outerShdw>
                </a:effectLst>
                <a:latin typeface="Book Antiqua" pitchFamily="18" charset="0"/>
              </a:rPr>
              <a:t>- Nem um papel teatral;</a:t>
            </a:r>
          </a:p>
          <a:p>
            <a:r>
              <a:rPr lang="pt-BR" sz="2800" b="1">
                <a:solidFill>
                  <a:srgbClr val="FFFF00"/>
                </a:solidFill>
                <a:effectLst>
                  <a:outerShdw blurRad="38100" dist="38100" dir="2700000" algn="tl">
                    <a:srgbClr val="C0C0C0"/>
                  </a:outerShdw>
                </a:effectLst>
                <a:latin typeface="Book Antiqua" pitchFamily="18" charset="0"/>
              </a:rPr>
              <a:t>- É um </a:t>
            </a:r>
            <a:r>
              <a:rPr lang="pt-BR" sz="2800" b="1" u="sng">
                <a:solidFill>
                  <a:srgbClr val="FFFF00"/>
                </a:solidFill>
                <a:effectLst>
                  <a:outerShdw blurRad="38100" dist="38100" dir="2700000" algn="tl">
                    <a:srgbClr val="C0C0C0"/>
                  </a:outerShdw>
                </a:effectLst>
                <a:latin typeface="Book Antiqua" pitchFamily="18" charset="0"/>
              </a:rPr>
              <a:t>fato!</a:t>
            </a:r>
            <a:endParaRPr lang="pt-BR" sz="2800" b="1">
              <a:solidFill>
                <a:srgbClr val="FFFF00"/>
              </a:solidFill>
              <a:effectLst>
                <a:outerShdw blurRad="38100" dist="38100" dir="2700000" algn="tl">
                  <a:srgbClr val="C0C0C0"/>
                </a:outerShdw>
              </a:effectLst>
              <a:latin typeface="Book Antiqua" pitchFamily="18" charset="0"/>
            </a:endParaRPr>
          </a:p>
        </p:txBody>
      </p:sp>
      <p:sp>
        <p:nvSpPr>
          <p:cNvPr id="8" name="CaixaDeTexto 7"/>
          <p:cNvSpPr txBox="1">
            <a:spLocks noChangeArrowheads="1"/>
          </p:cNvSpPr>
          <p:nvPr/>
        </p:nvSpPr>
        <p:spPr bwMode="auto">
          <a:xfrm>
            <a:off x="323850" y="5846763"/>
            <a:ext cx="849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400" b="1">
                <a:solidFill>
                  <a:srgbClr val="FF9900"/>
                </a:solidFill>
                <a:effectLst>
                  <a:outerShdw blurRad="38100" dist="38100" dir="2700000" algn="tl">
                    <a:srgbClr val="C0C0C0"/>
                  </a:outerShdw>
                </a:effectLst>
                <a:latin typeface="Book Antiqua" pitchFamily="18" charset="0"/>
              </a:rPr>
              <a:t>Se você entender  a citação anterior como deve ser entendida, você vai entender o que está acontecendo hoje!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vamos usar um dos livros anteriores note o que ele diz sobre o Filho de Deus:</a:t>
            </a:r>
            <a:endPar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defending the godheadii.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23163" y="2184400"/>
            <a:ext cx="1441450" cy="2397125"/>
          </a:xfrm>
        </p:spPr>
      </p:pic>
      <p:sp>
        <p:nvSpPr>
          <p:cNvPr id="5" name="CaixaDeTexto 4"/>
          <p:cNvSpPr txBox="1">
            <a:spLocks noChangeArrowheads="1"/>
          </p:cNvSpPr>
          <p:nvPr/>
        </p:nvSpPr>
        <p:spPr bwMode="auto">
          <a:xfrm>
            <a:off x="323850" y="1989138"/>
            <a:ext cx="6985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i="1">
                <a:solidFill>
                  <a:schemeClr val="bg1"/>
                </a:solidFill>
                <a:latin typeface="Book Antiqua" pitchFamily="18" charset="0"/>
              </a:rPr>
              <a:t>“Cristo sempre foi o Filho de Deus;</a:t>
            </a:r>
            <a:br>
              <a:rPr lang="pt-BR" sz="3600" i="1">
                <a:solidFill>
                  <a:schemeClr val="bg1"/>
                </a:solidFill>
                <a:latin typeface="Book Antiqua" pitchFamily="18" charset="0"/>
              </a:rPr>
            </a:br>
            <a:r>
              <a:rPr lang="pt-BR" sz="3600" i="1" u="sng">
                <a:solidFill>
                  <a:srgbClr val="FFFF00"/>
                </a:solidFill>
                <a:effectLst>
                  <a:outerShdw blurRad="38100" dist="38100" dir="2700000" algn="tl">
                    <a:srgbClr val="C0C0C0"/>
                  </a:outerShdw>
                </a:effectLst>
                <a:latin typeface="Book Antiqua" pitchFamily="18" charset="0"/>
              </a:rPr>
              <a:t>e nunca ouve um tempo que Ele emergiu do Pai</a:t>
            </a:r>
            <a:r>
              <a:rPr lang="pt-BR" sz="3600" i="1">
                <a:solidFill>
                  <a:srgbClr val="FFFF00"/>
                </a:solidFill>
                <a:effectLst>
                  <a:outerShdw blurRad="38100" dist="38100" dir="2700000" algn="tl">
                    <a:srgbClr val="C0C0C0"/>
                  </a:outerShdw>
                </a:effectLst>
                <a:latin typeface="Book Antiqua" pitchFamily="18" charset="0"/>
              </a:rPr>
              <a:t>.</a:t>
            </a:r>
            <a:r>
              <a:rPr lang="pt-BR" sz="3600" i="1">
                <a:solidFill>
                  <a:schemeClr val="bg1"/>
                </a:solidFill>
                <a:latin typeface="Book Antiqua" pitchFamily="18" charset="0"/>
              </a:rPr>
              <a:t> Essa declaração parece resolver todos problemas acerca da filiação de Cristo.”</a:t>
            </a:r>
            <a:endParaRPr lang="pt-BR" sz="2800" b="1">
              <a:solidFill>
                <a:schemeClr val="bg1"/>
              </a:solidFill>
              <a:latin typeface="Book Antiqua" pitchFamily="18" charset="0"/>
            </a:endParaRPr>
          </a:p>
        </p:txBody>
      </p:sp>
      <p:sp>
        <p:nvSpPr>
          <p:cNvPr id="76805" name="Text Box 5"/>
          <p:cNvSpPr txBox="1">
            <a:spLocks noChangeArrowheads="1"/>
          </p:cNvSpPr>
          <p:nvPr/>
        </p:nvSpPr>
        <p:spPr bwMode="auto">
          <a:xfrm>
            <a:off x="1004888" y="6067425"/>
            <a:ext cx="712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sz="2400" b="1">
                <a:solidFill>
                  <a:srgbClr val="FF9900"/>
                </a:solidFill>
                <a:effectLst>
                  <a:outerShdw blurRad="38100" dist="38100" dir="2700000" algn="tl">
                    <a:srgbClr val="C0C0C0"/>
                  </a:outerShdw>
                </a:effectLst>
                <a:latin typeface="Book Antiqua" pitchFamily="18" charset="0"/>
              </a:rPr>
              <a:t>Defendendo a Divindade, (Vence Ferrell), pág. 17.</a:t>
            </a:r>
            <a:endParaRPr lang="en-US" sz="2400" b="1">
              <a:solidFill>
                <a:srgbClr val="FF99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vamos usar um dos livros anteriores note o que ele diz sobre o Filho de Deus:</a:t>
            </a:r>
            <a:endPar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77827" name="Espaço Reservado para Conteúdo 3" descr="defending the godheadii.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451725" y="2514600"/>
            <a:ext cx="1441450" cy="2397125"/>
          </a:xfrm>
        </p:spPr>
      </p:pic>
      <p:sp>
        <p:nvSpPr>
          <p:cNvPr id="5" name="CaixaDeTexto 4"/>
          <p:cNvSpPr txBox="1">
            <a:spLocks noChangeArrowheads="1"/>
          </p:cNvSpPr>
          <p:nvPr/>
        </p:nvSpPr>
        <p:spPr bwMode="auto">
          <a:xfrm>
            <a:off x="323850" y="1989138"/>
            <a:ext cx="69850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i="1">
                <a:solidFill>
                  <a:schemeClr val="bg1"/>
                </a:solidFill>
                <a:latin typeface="Book Antiqua" pitchFamily="18" charset="0"/>
              </a:rPr>
              <a:t>“O segundo problema era o fato de que havia três na Divindade. É difícil se identificar com três líderes. Pense nisto por um momento: (ex: como um homem caído poderia orar </a:t>
            </a:r>
            <a:r>
              <a:rPr lang="pt-BR" sz="2800" b="1" i="1" u="sng">
                <a:solidFill>
                  <a:srgbClr val="FFFF00"/>
                </a:solidFill>
                <a:latin typeface="Book Antiqua" pitchFamily="18" charset="0"/>
              </a:rPr>
              <a:t>a três deuses</a:t>
            </a:r>
            <a:r>
              <a:rPr lang="pt-BR" sz="2800" b="1" i="1">
                <a:solidFill>
                  <a:srgbClr val="FFFF00"/>
                </a:solidFill>
                <a:latin typeface="Book Antiqua" pitchFamily="18" charset="0"/>
              </a:rPr>
              <a:t>.)</a:t>
            </a:r>
            <a:r>
              <a:rPr lang="pt-BR" sz="2800" b="1" i="1">
                <a:solidFill>
                  <a:schemeClr val="bg1"/>
                </a:solidFill>
                <a:latin typeface="Book Antiqua" pitchFamily="18" charset="0"/>
              </a:rPr>
              <a:t> Houve necessidade de um padrão especial, assim os humanos olhariam para um Deus Soberano, como o Senhor de tudo em suas vidas.”</a:t>
            </a:r>
          </a:p>
        </p:txBody>
      </p:sp>
      <p:sp>
        <p:nvSpPr>
          <p:cNvPr id="77829" name="Text Box 5"/>
          <p:cNvSpPr txBox="1">
            <a:spLocks noChangeArrowheads="1"/>
          </p:cNvSpPr>
          <p:nvPr/>
        </p:nvSpPr>
        <p:spPr bwMode="auto">
          <a:xfrm>
            <a:off x="801688" y="6067425"/>
            <a:ext cx="753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sz="2400" b="1">
                <a:solidFill>
                  <a:srgbClr val="FF9900"/>
                </a:solidFill>
                <a:effectLst>
                  <a:outerShdw blurRad="38100" dist="38100" dir="2700000" algn="tl">
                    <a:srgbClr val="C0C0C0"/>
                  </a:outerShdw>
                </a:effectLst>
                <a:latin typeface="Book Antiqua" pitchFamily="18" charset="0"/>
              </a:rPr>
              <a:t>Defendendo a Divindade, (Vence Ferrell), pág. 11-12.</a:t>
            </a:r>
            <a:endParaRPr lang="en-US" sz="2400" b="1">
              <a:solidFill>
                <a:srgbClr val="FF99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O que Ellen G. White diz sobre isso? </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78851" name="Espaço Reservado para Conteúdo 3" descr="Ellen_Whit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59113" y="2389188"/>
            <a:ext cx="3073400" cy="264795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Materiais de 1888,pág.1633,veja o que ela diz:</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704850" y="2159000"/>
            <a:ext cx="77533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rgbClr val="FFFF00"/>
                </a:solidFill>
                <a:latin typeface="Book Antiqua" pitchFamily="18" charset="0"/>
              </a:rPr>
              <a:t>“</a:t>
            </a:r>
            <a:r>
              <a:rPr lang="pt-BR" sz="3600" b="1" i="1" u="sng">
                <a:solidFill>
                  <a:srgbClr val="FFFF00"/>
                </a:solidFill>
                <a:latin typeface="Book Antiqua" pitchFamily="18" charset="0"/>
              </a:rPr>
              <a:t>Não há lugar para Deuses no céu acima</a:t>
            </a:r>
            <a:r>
              <a:rPr lang="pt-BR" sz="3600" b="1" i="1">
                <a:solidFill>
                  <a:srgbClr val="FFFF00"/>
                </a:solidFill>
                <a:latin typeface="Book Antiqua" pitchFamily="18" charset="0"/>
              </a:rPr>
              <a:t>.</a:t>
            </a:r>
            <a:r>
              <a:rPr lang="pt-BR" sz="3600" b="1" i="1">
                <a:solidFill>
                  <a:schemeClr val="bg1"/>
                </a:solidFill>
                <a:latin typeface="Book Antiqua" pitchFamily="18" charset="0"/>
              </a:rPr>
              <a:t> Deus é o único Deus verdadeiro. Ele preenche todo o céu. Aqueles que agora se submetem à Sua vontade, verão a Sua face; e Seu nome estará nas testas de todos aqueles que são puros e santos.”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6534"/>
            <a:ext cx="8229600" cy="1484335"/>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Agora antes de compara o próximo texto vamos relembrar o que Ellen White disse lá atrás:</a:t>
            </a:r>
            <a:endPar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Espaço Reservado para Rodapé 4"/>
          <p:cNvSpPr txBox="1">
            <a:spLocks noGrp="1"/>
          </p:cNvSpPr>
          <p:nvPr/>
        </p:nvSpPr>
        <p:spPr>
          <a:xfrm>
            <a:off x="900113" y="6308725"/>
            <a:ext cx="7416800" cy="365125"/>
          </a:xfrm>
          <a:prstGeom prst="rect">
            <a:avLst/>
          </a:prstGeom>
          <a:noFill/>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Mensagens Escolhidas, vol. 1, pág. 203.</a:t>
            </a:r>
          </a:p>
        </p:txBody>
      </p:sp>
      <p:sp>
        <p:nvSpPr>
          <p:cNvPr id="6" name="CaixaDeTexto 5"/>
          <p:cNvSpPr txBox="1">
            <a:spLocks noChangeArrowheads="1"/>
          </p:cNvSpPr>
          <p:nvPr/>
        </p:nvSpPr>
        <p:spPr bwMode="auto">
          <a:xfrm>
            <a:off x="920750" y="2209800"/>
            <a:ext cx="72326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4000" b="1" i="1">
                <a:solidFill>
                  <a:srgbClr val="FFFFFF"/>
                </a:solidFill>
                <a:latin typeface="Book Antiqua" pitchFamily="18" charset="0"/>
              </a:rPr>
              <a:t>“Living Temple encerra o alfa dessas teorias. Eu sabia que o ômega seguiria dentro de pouco tempo; e tremi pelo nosso povo.”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Citemos o texto:</a:t>
            </a:r>
            <a:endPar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81923" name="Espaço Reservado para Conteúdo 3" descr="defending the godheadii.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451725" y="2205038"/>
            <a:ext cx="1441450" cy="2397125"/>
          </a:xfrm>
        </p:spPr>
      </p:pic>
      <p:sp>
        <p:nvSpPr>
          <p:cNvPr id="5" name="CaixaDeTexto 4"/>
          <p:cNvSpPr txBox="1">
            <a:spLocks noChangeArrowheads="1"/>
          </p:cNvSpPr>
          <p:nvPr/>
        </p:nvSpPr>
        <p:spPr bwMode="auto">
          <a:xfrm>
            <a:off x="323850" y="1628775"/>
            <a:ext cx="6985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“É de altíssima significância que .... ela sempre fala do Espírito Santo como uma pessoa, como uma pessoa completamente divina (a terceira pessoa da Divindade), ela nenhuma vez fala dele como it”</a:t>
            </a:r>
          </a:p>
        </p:txBody>
      </p:sp>
      <p:sp>
        <p:nvSpPr>
          <p:cNvPr id="81925" name="Text Box 5"/>
          <p:cNvSpPr txBox="1">
            <a:spLocks noChangeArrowheads="1"/>
          </p:cNvSpPr>
          <p:nvPr/>
        </p:nvSpPr>
        <p:spPr bwMode="auto">
          <a:xfrm>
            <a:off x="928688" y="6067425"/>
            <a:ext cx="727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sz="2400" b="1">
                <a:solidFill>
                  <a:srgbClr val="FF9900"/>
                </a:solidFill>
                <a:effectLst>
                  <a:outerShdw blurRad="38100" dist="38100" dir="2700000" algn="tl">
                    <a:srgbClr val="C0C0C0"/>
                  </a:outerShdw>
                </a:effectLst>
                <a:latin typeface="Book Antiqua" pitchFamily="18" charset="0"/>
              </a:rPr>
              <a:t>Defendendo a Divindade, (Vence Ferrell), pág. 153.</a:t>
            </a:r>
            <a:endParaRPr lang="en-US" sz="2400" b="1">
              <a:solidFill>
                <a:srgbClr val="FF99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Você já viu esse argumento antes?</a:t>
            </a:r>
            <a:b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relembrar:</a:t>
            </a:r>
            <a:endPar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82947" name="Espaço Reservado para Conteúdo 3" descr="defending the godheadii.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5288" y="1484313"/>
            <a:ext cx="1439862" cy="1728787"/>
          </a:xfrm>
        </p:spPr>
      </p:pic>
      <p:sp>
        <p:nvSpPr>
          <p:cNvPr id="82948" name="CaixaDeTexto 5"/>
          <p:cNvSpPr txBox="1">
            <a:spLocks noChangeArrowheads="1"/>
          </p:cNvSpPr>
          <p:nvPr/>
        </p:nvSpPr>
        <p:spPr bwMode="auto">
          <a:xfrm>
            <a:off x="250825" y="3357563"/>
            <a:ext cx="36734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400" b="1" i="1">
                <a:solidFill>
                  <a:schemeClr val="bg1"/>
                </a:solidFill>
                <a:latin typeface="Book Antiqua" pitchFamily="18" charset="0"/>
              </a:rPr>
              <a:t>“É de altíssima significância que ... </a:t>
            </a:r>
            <a:r>
              <a:rPr lang="pt-BR" sz="2400" b="1" i="1" u="sng">
                <a:solidFill>
                  <a:srgbClr val="FFFF00"/>
                </a:solidFill>
                <a:latin typeface="Book Antiqua" pitchFamily="18" charset="0"/>
              </a:rPr>
              <a:t>ela sempre fala</a:t>
            </a:r>
            <a:r>
              <a:rPr lang="pt-BR" sz="2400" b="1" i="1">
                <a:solidFill>
                  <a:schemeClr val="bg1"/>
                </a:solidFill>
                <a:latin typeface="Book Antiqua" pitchFamily="18" charset="0"/>
              </a:rPr>
              <a:t> do Espírito Santo como uma pessoa, como uma pessoa completamente divina </a:t>
            </a:r>
            <a:r>
              <a:rPr lang="pt-BR" sz="2400" b="1" i="1">
                <a:solidFill>
                  <a:srgbClr val="FFFF00"/>
                </a:solidFill>
                <a:latin typeface="Book Antiqua" pitchFamily="18" charset="0"/>
              </a:rPr>
              <a:t>(</a:t>
            </a:r>
            <a:r>
              <a:rPr lang="pt-BR" sz="2400" b="1" i="1" u="sng">
                <a:solidFill>
                  <a:srgbClr val="FFFF00"/>
                </a:solidFill>
                <a:latin typeface="Book Antiqua" pitchFamily="18" charset="0"/>
              </a:rPr>
              <a:t>a terceira pessoa da Divindade</a:t>
            </a:r>
            <a:r>
              <a:rPr lang="pt-BR" sz="2400" b="1" i="1">
                <a:solidFill>
                  <a:srgbClr val="FFFF00"/>
                </a:solidFill>
                <a:latin typeface="Book Antiqua" pitchFamily="18" charset="0"/>
              </a:rPr>
              <a:t>),</a:t>
            </a:r>
            <a:r>
              <a:rPr lang="pt-BR" sz="2400" b="1" i="1">
                <a:solidFill>
                  <a:schemeClr val="bg1"/>
                </a:solidFill>
                <a:latin typeface="Book Antiqua" pitchFamily="18" charset="0"/>
              </a:rPr>
              <a:t> ela nenhuma vez fala dele como it”</a:t>
            </a:r>
          </a:p>
        </p:txBody>
      </p:sp>
      <p:pic>
        <p:nvPicPr>
          <p:cNvPr id="7" name="Imagem 6" descr="john harvey kello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1362075"/>
            <a:ext cx="141128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a:spLocks noChangeArrowheads="1"/>
          </p:cNvSpPr>
          <p:nvPr/>
        </p:nvSpPr>
        <p:spPr bwMode="auto">
          <a:xfrm>
            <a:off x="4572000" y="3213100"/>
            <a:ext cx="44640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pt-BR" sz="2200" b="1" i="1">
                <a:solidFill>
                  <a:srgbClr val="FFFF00"/>
                </a:solidFill>
                <a:latin typeface="Book Antiqua" pitchFamily="18" charset="0"/>
              </a:rPr>
              <a:t>“</a:t>
            </a:r>
            <a:r>
              <a:rPr lang="pt-BR" sz="2200" b="1" i="1" u="sng">
                <a:solidFill>
                  <a:srgbClr val="FFFF00"/>
                </a:solidFill>
                <a:latin typeface="Book Antiqua" pitchFamily="18" charset="0"/>
              </a:rPr>
              <a:t>É o Espírito Santo uma pessoa</a:t>
            </a:r>
            <a:r>
              <a:rPr lang="pt-BR" sz="2200" b="1" i="1">
                <a:solidFill>
                  <a:srgbClr val="FFFF00"/>
                </a:solidFill>
                <a:latin typeface="Book Antiqua" pitchFamily="18" charset="0"/>
              </a:rPr>
              <a:t>?</a:t>
            </a:r>
            <a:r>
              <a:rPr lang="pt-BR" sz="2200" b="1" i="1">
                <a:solidFill>
                  <a:schemeClr val="bg1"/>
                </a:solidFill>
                <a:latin typeface="Book Antiqua" pitchFamily="18" charset="0"/>
              </a:rPr>
              <a:t> Você diz que não. Eu tinha suposto que a Bíblia dizia isto pelo o fato de que o pronome pessoal “he”, é usado no discurso do Espírito Santo. </a:t>
            </a:r>
            <a:r>
              <a:rPr lang="pt-BR" sz="2200" b="1" i="1" u="sng">
                <a:solidFill>
                  <a:srgbClr val="FFFF00"/>
                </a:solidFill>
                <a:latin typeface="Book Antiqua" pitchFamily="18" charset="0"/>
              </a:rPr>
              <a:t>A irmã White</a:t>
            </a:r>
            <a:r>
              <a:rPr lang="pt-BR" sz="2200" b="1" i="1">
                <a:solidFill>
                  <a:schemeClr val="bg1"/>
                </a:solidFill>
                <a:latin typeface="Book Antiqua" pitchFamily="18" charset="0"/>
              </a:rPr>
              <a:t> usa o pronome “he” e tem dito em tantas palavras que </a:t>
            </a:r>
            <a:r>
              <a:rPr lang="pt-BR" sz="2200" b="1" i="1" u="sng">
                <a:solidFill>
                  <a:srgbClr val="FFFF00"/>
                </a:solidFill>
                <a:latin typeface="Book Antiqua" pitchFamily="18" charset="0"/>
              </a:rPr>
              <a:t>o Espírito Santo é a terceira pessoa da Divindade</a:t>
            </a:r>
            <a:r>
              <a:rPr lang="pt-BR" sz="2200" b="1" i="1">
                <a:solidFill>
                  <a:srgbClr val="FFFF00"/>
                </a:solidFill>
                <a:latin typeface="Book Antiqua" pitchFamily="18" charset="0"/>
              </a:rPr>
              <a:t>.”</a:t>
            </a:r>
          </a:p>
        </p:txBody>
      </p:sp>
      <p:sp>
        <p:nvSpPr>
          <p:cNvPr id="82951" name="CaixaDeTexto 8"/>
          <p:cNvSpPr txBox="1">
            <a:spLocks noChangeArrowheads="1"/>
          </p:cNvSpPr>
          <p:nvPr/>
        </p:nvSpPr>
        <p:spPr bwMode="auto">
          <a:xfrm>
            <a:off x="1908175" y="2047875"/>
            <a:ext cx="1871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000" b="1">
                <a:solidFill>
                  <a:srgbClr val="FF9900"/>
                </a:solidFill>
                <a:effectLst>
                  <a:outerShdw blurRad="38100" dist="38100" dir="2700000" algn="tl">
                    <a:srgbClr val="C0C0C0"/>
                  </a:outerShdw>
                </a:effectLst>
                <a:latin typeface="Book Antiqua" pitchFamily="18" charset="0"/>
              </a:rPr>
              <a:t>Defendendo a Divindade.</a:t>
            </a:r>
          </a:p>
        </p:txBody>
      </p:sp>
      <p:sp>
        <p:nvSpPr>
          <p:cNvPr id="10" name="CaixaDeTexto 9"/>
          <p:cNvSpPr txBox="1">
            <a:spLocks noChangeArrowheads="1"/>
          </p:cNvSpPr>
          <p:nvPr/>
        </p:nvSpPr>
        <p:spPr bwMode="auto">
          <a:xfrm>
            <a:off x="4787900" y="1844675"/>
            <a:ext cx="25209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000" b="1">
                <a:solidFill>
                  <a:srgbClr val="FF9900"/>
                </a:solidFill>
                <a:effectLst>
                  <a:outerShdw blurRad="38100" dist="38100" dir="2700000" algn="tl">
                    <a:srgbClr val="C0C0C0"/>
                  </a:outerShdw>
                </a:effectLst>
                <a:latin typeface="Book Antiqua" pitchFamily="18" charset="0"/>
              </a:rPr>
              <a:t>Carta de Kellogg para G.I.Butler - 28 de Outubro de 1903.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Algumas perguntas para reflexão:</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john harvey kello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577013" y="2276475"/>
            <a:ext cx="2171700" cy="2736850"/>
          </a:xfrm>
        </p:spPr>
      </p:pic>
      <p:sp>
        <p:nvSpPr>
          <p:cNvPr id="5" name="CaixaDeTexto 4"/>
          <p:cNvSpPr txBox="1"/>
          <p:nvPr/>
        </p:nvSpPr>
        <p:spPr>
          <a:xfrm>
            <a:off x="468313" y="1773238"/>
            <a:ext cx="5903912" cy="4838700"/>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400" b="1">
                <a:solidFill>
                  <a:schemeClr val="bg1"/>
                </a:solidFill>
                <a:latin typeface="Book Antiqua" pitchFamily="18" charset="0"/>
              </a:rPr>
              <a:t>O que Kellogg cria que provocou alertas tão fortes do Espírito de Profecia?</a:t>
            </a:r>
          </a:p>
          <a:p>
            <a:endParaRPr lang="pt-BR" sz="2400" b="1">
              <a:solidFill>
                <a:schemeClr val="bg1"/>
              </a:solidFill>
              <a:latin typeface="Book Antiqua" pitchFamily="18" charset="0"/>
            </a:endParaRPr>
          </a:p>
          <a:p>
            <a:r>
              <a:rPr lang="pt-BR" sz="2400" b="1">
                <a:solidFill>
                  <a:schemeClr val="bg1"/>
                </a:solidFill>
                <a:latin typeface="Book Antiqua" pitchFamily="18" charset="0"/>
              </a:rPr>
              <a:t>Quais eram suas crenças sobre Deus? </a:t>
            </a:r>
          </a:p>
          <a:p>
            <a:endParaRPr lang="pt-BR" sz="2400" b="1">
              <a:solidFill>
                <a:schemeClr val="bg1"/>
              </a:solidFill>
              <a:latin typeface="Book Antiqua" pitchFamily="18" charset="0"/>
            </a:endParaRPr>
          </a:p>
          <a:p>
            <a:r>
              <a:rPr lang="pt-BR" sz="2400" b="1">
                <a:solidFill>
                  <a:schemeClr val="bg1"/>
                </a:solidFill>
                <a:latin typeface="Book Antiqua" pitchFamily="18" charset="0"/>
              </a:rPr>
              <a:t>O que é aquilo que ele estava ensinando que Ellen White disse que era</a:t>
            </a:r>
            <a:r>
              <a:rPr lang="pt-BR" sz="2400" b="1">
                <a:latin typeface="Book Antiqua" pitchFamily="18" charset="0"/>
              </a:rPr>
              <a:t> </a:t>
            </a:r>
            <a:r>
              <a:rPr lang="pt-BR" sz="2400" b="1" u="sng">
                <a:solidFill>
                  <a:srgbClr val="FFFF00"/>
                </a:solidFill>
                <a:latin typeface="Book Antiqua" pitchFamily="18" charset="0"/>
              </a:rPr>
              <a:t>uma heresia mortal?</a:t>
            </a:r>
          </a:p>
          <a:p>
            <a:endParaRPr lang="pt-BR" sz="2400" b="1" u="sng">
              <a:solidFill>
                <a:srgbClr val="FFFF00"/>
              </a:solidFill>
              <a:latin typeface="Book Antiqua" pitchFamily="18" charset="0"/>
            </a:endParaRPr>
          </a:p>
          <a:p>
            <a:r>
              <a:rPr lang="pt-BR" sz="2400" b="1" u="sng">
                <a:solidFill>
                  <a:srgbClr val="FFFF00"/>
                </a:solidFill>
                <a:latin typeface="Book Antiqua" pitchFamily="18" charset="0"/>
              </a:rPr>
              <a:t>O que é um abandono de fé?</a:t>
            </a:r>
          </a:p>
          <a:p>
            <a:endParaRPr lang="pt-BR" sz="2400" b="1" u="sng">
              <a:solidFill>
                <a:srgbClr val="FFFF00"/>
              </a:solidFill>
              <a:latin typeface="Book Antiqua" pitchFamily="18" charset="0"/>
            </a:endParaRPr>
          </a:p>
          <a:p>
            <a:r>
              <a:rPr lang="pt-BR" sz="2400" b="1" u="sng">
                <a:solidFill>
                  <a:srgbClr val="FFFFCC"/>
                </a:solidFill>
                <a:latin typeface="Book Antiqua" pitchFamily="18" charset="0"/>
              </a:rPr>
              <a:t> </a:t>
            </a:r>
          </a:p>
          <a:p>
            <a:pPr algn="ctr"/>
            <a:r>
              <a:rPr lang="pt-BR" sz="2400" b="1">
                <a:solidFill>
                  <a:srgbClr val="FFFFCC"/>
                </a:solidFill>
                <a:latin typeface="Book Antiqua" pitchFamily="18" charset="0"/>
              </a:rPr>
              <a:t>                    </a:t>
            </a:r>
            <a:r>
              <a:rPr lang="pt-BR" sz="2400" b="1" u="sng">
                <a:solidFill>
                  <a:srgbClr val="FF9900"/>
                </a:solidFill>
                <a:effectLst>
                  <a:outerShdw blurRad="38100" dist="38100" dir="2700000" algn="tl">
                    <a:srgbClr val="C0C0C0"/>
                  </a:outerShdw>
                </a:effectLst>
                <a:latin typeface="Book Antiqua" pitchFamily="18" charset="0"/>
              </a:rPr>
              <a:t>Veremos a seguir...</a:t>
            </a:r>
            <a:r>
              <a:rPr lang="pt-BR" sz="2400" b="1" u="sng">
                <a:solidFill>
                  <a:srgbClr val="FFFFCC"/>
                </a:solidFill>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ox(in)">
                                      <p:cBhvr>
                                        <p:cTn id="32" dur="500"/>
                                        <p:tgtEl>
                                          <p:spTgt spid="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ox(in)">
                                      <p:cBhvr>
                                        <p:cTn id="37" dur="500"/>
                                        <p:tgtEl>
                                          <p:spTgt spid="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box(in)">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0200" y="434976"/>
            <a:ext cx="8229600" cy="1143000"/>
          </a:xfrm>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Veja que os argumentos são os mesmos para se sustentar a mesma doutrina!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395288" y="1600200"/>
            <a:ext cx="8229600" cy="4708525"/>
          </a:xfrm>
        </p:spPr>
        <p:txBody>
          <a:bodyPr/>
          <a:lstStyle/>
          <a:p>
            <a:pPr marL="547688" indent="-411163" algn="just"/>
            <a:endParaRPr lang="pt-BR" sz="3000" b="1">
              <a:solidFill>
                <a:schemeClr val="bg1"/>
              </a:solidFill>
              <a:latin typeface="Book Antiqua" pitchFamily="18" charset="0"/>
            </a:endParaRPr>
          </a:p>
          <a:p>
            <a:pPr marL="547688" indent="-411163" algn="just"/>
            <a:r>
              <a:rPr lang="pt-BR" sz="3000" b="1">
                <a:solidFill>
                  <a:schemeClr val="bg1"/>
                </a:solidFill>
                <a:latin typeface="Book Antiqua" pitchFamily="18" charset="0"/>
              </a:rPr>
              <a:t>As pessoas precisam ser sacudidas para acordarem e perceberem que estão embriagadas com o Ômega da Apostasia e que estão dando ouvidos a espíritos de demônios que se transformam em anjos de luz para enganar os eleitos!</a:t>
            </a:r>
          </a:p>
          <a:p>
            <a:pPr marL="547688" indent="-411163" algn="just"/>
            <a:r>
              <a:rPr lang="pt-BR" sz="3000" b="1">
                <a:solidFill>
                  <a:schemeClr val="bg1"/>
                </a:solidFill>
                <a:latin typeface="Book Antiqua" pitchFamily="18" charset="0"/>
              </a:rPr>
              <a:t>Mas agora você está vendo toda a verdade  para que assim você possa tomar agora uma decisão!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Citemos o texto:</a:t>
            </a:r>
            <a:endPar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84995" name="Espaço Reservado para Conteúdo 3" descr="defending the godheadii.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451725" y="2255838"/>
            <a:ext cx="1441450" cy="2397125"/>
          </a:xfrm>
        </p:spPr>
      </p:pic>
      <p:sp>
        <p:nvSpPr>
          <p:cNvPr id="5" name="CaixaDeTexto 4"/>
          <p:cNvSpPr txBox="1">
            <a:spLocks noChangeArrowheads="1"/>
          </p:cNvSpPr>
          <p:nvPr/>
        </p:nvSpPr>
        <p:spPr bwMode="auto">
          <a:xfrm>
            <a:off x="323850" y="1989138"/>
            <a:ext cx="6985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i="1">
                <a:solidFill>
                  <a:schemeClr val="bg1"/>
                </a:solidFill>
                <a:latin typeface="Book Antiqua" pitchFamily="18" charset="0"/>
              </a:rPr>
              <a:t>“Tanto a bíblia como o Espírito de Profecia, dizem que existe um Espírito Santo, que </a:t>
            </a:r>
            <a:r>
              <a:rPr lang="pt-BR" sz="3600" b="1" i="1" u="sng">
                <a:solidFill>
                  <a:srgbClr val="FFFF00"/>
                </a:solidFill>
                <a:latin typeface="Book Antiqua" pitchFamily="18" charset="0"/>
              </a:rPr>
              <a:t>Ele é uma pessoa real</a:t>
            </a:r>
            <a:r>
              <a:rPr lang="pt-BR" sz="3600" b="1" i="1">
                <a:solidFill>
                  <a:schemeClr val="bg1"/>
                </a:solidFill>
                <a:latin typeface="Book Antiqua" pitchFamily="18" charset="0"/>
              </a:rPr>
              <a:t> e que </a:t>
            </a:r>
            <a:r>
              <a:rPr lang="pt-BR" sz="3600" b="1" i="1" u="sng">
                <a:solidFill>
                  <a:srgbClr val="FFFF00"/>
                </a:solidFill>
                <a:latin typeface="Book Antiqua" pitchFamily="18" charset="0"/>
              </a:rPr>
              <a:t>Ele é a terceira pessoa da Divindade</a:t>
            </a:r>
            <a:r>
              <a:rPr lang="pt-BR" sz="3600" b="1" i="1">
                <a:solidFill>
                  <a:srgbClr val="FFFF00"/>
                </a:solidFill>
                <a:latin typeface="Book Antiqua" pitchFamily="18" charset="0"/>
              </a:rPr>
              <a:t>.”</a:t>
            </a:r>
          </a:p>
        </p:txBody>
      </p:sp>
      <p:sp>
        <p:nvSpPr>
          <p:cNvPr id="84997" name="Text Box 5"/>
          <p:cNvSpPr txBox="1">
            <a:spLocks noChangeArrowheads="1"/>
          </p:cNvSpPr>
          <p:nvPr/>
        </p:nvSpPr>
        <p:spPr bwMode="auto">
          <a:xfrm>
            <a:off x="928688" y="6067425"/>
            <a:ext cx="727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sz="2400" b="1">
                <a:solidFill>
                  <a:srgbClr val="FF9900"/>
                </a:solidFill>
                <a:effectLst>
                  <a:outerShdw blurRad="38100" dist="38100" dir="2700000" algn="tl">
                    <a:srgbClr val="C0C0C0"/>
                  </a:outerShdw>
                </a:effectLst>
                <a:latin typeface="Book Antiqua" pitchFamily="18" charset="0"/>
              </a:rPr>
              <a:t>Defendendo a Divindade, (Vence Ferrell), pág. 171.</a:t>
            </a:r>
            <a:endParaRPr lang="en-US" sz="2400" b="1">
              <a:solidFill>
                <a:srgbClr val="FF99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Citemos o texto:</a:t>
            </a:r>
            <a:endParaRPr lang="pt-BR" sz="32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86019" name="Espaço Reservado para Conteúdo 3" descr="defending the godheadii.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451725" y="1412875"/>
            <a:ext cx="1441450" cy="1871663"/>
          </a:xfrm>
        </p:spPr>
      </p:pic>
      <p:sp>
        <p:nvSpPr>
          <p:cNvPr id="5" name="CaixaDeTexto 4"/>
          <p:cNvSpPr txBox="1">
            <a:spLocks noChangeArrowheads="1"/>
          </p:cNvSpPr>
          <p:nvPr/>
        </p:nvSpPr>
        <p:spPr bwMode="auto">
          <a:xfrm>
            <a:off x="323850" y="1268413"/>
            <a:ext cx="698500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i="1">
                <a:solidFill>
                  <a:srgbClr val="FFFF00"/>
                </a:solidFill>
                <a:latin typeface="Book Antiqua" pitchFamily="18" charset="0"/>
              </a:rPr>
              <a:t>“</a:t>
            </a:r>
            <a:r>
              <a:rPr lang="pt-BR" sz="2800" b="1" i="1" u="sng">
                <a:solidFill>
                  <a:srgbClr val="FFFF00"/>
                </a:solidFill>
                <a:latin typeface="Book Antiqua" pitchFamily="18" charset="0"/>
              </a:rPr>
              <a:t>Deus Pai, Deus Filho, Deus Espírito Santo</a:t>
            </a:r>
            <a:r>
              <a:rPr lang="pt-BR" sz="2800" b="1" i="1">
                <a:solidFill>
                  <a:srgbClr val="FFFF00"/>
                </a:solidFill>
                <a:latin typeface="Book Antiqua" pitchFamily="18" charset="0"/>
              </a:rPr>
              <a:t>,</a:t>
            </a:r>
            <a:r>
              <a:rPr lang="pt-BR" sz="2800" b="1" i="1">
                <a:solidFill>
                  <a:schemeClr val="bg1"/>
                </a:solidFill>
                <a:latin typeface="Book Antiqua" pitchFamily="18" charset="0"/>
              </a:rPr>
              <a:t> são co-eternos e um em natureza e propósito, mas não são uma única pessoa. Tal declaração ficaria em total concordância com a Bíblia e o Espírito de Profecia.”		</a:t>
            </a:r>
          </a:p>
          <a:p>
            <a:pPr algn="ctr"/>
            <a:r>
              <a:rPr lang="pt-BR" sz="2200" b="1">
                <a:solidFill>
                  <a:srgbClr val="FF9900"/>
                </a:solidFill>
                <a:latin typeface="Book Antiqua" pitchFamily="18" charset="0"/>
              </a:rPr>
              <a:t>Defendendo a Divindade, Vence Ferrell, pág. 171.</a:t>
            </a:r>
          </a:p>
        </p:txBody>
      </p:sp>
      <p:pic>
        <p:nvPicPr>
          <p:cNvPr id="7" name="Imagem 6" descr="a.g. daniel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933825"/>
            <a:ext cx="1524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descr="imagesCAG3ZYY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5257800"/>
            <a:ext cx="152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304800" y="4511675"/>
            <a:ext cx="6624638" cy="82232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chemeClr val="bg1"/>
                </a:solidFill>
                <a:latin typeface="Book Antiqua" pitchFamily="18" charset="0"/>
              </a:rPr>
              <a:t>Ele [Kellogg] me disse que agora crê em: </a:t>
            </a:r>
            <a:r>
              <a:rPr lang="pt-BR" sz="2400" b="1" u="sng">
                <a:solidFill>
                  <a:srgbClr val="FFFF00"/>
                </a:solidFill>
                <a:latin typeface="Book Antiqua" pitchFamily="18" charset="0"/>
              </a:rPr>
              <a:t>Deus Pai, Deus Filho e Deus o Espírito Santo.</a:t>
            </a:r>
            <a:endParaRPr lang="pt-BR" sz="2400" b="1">
              <a:solidFill>
                <a:srgbClr val="FFFF00"/>
              </a:solidFill>
              <a:latin typeface="Book Antiqua" pitchFamily="18" charset="0"/>
            </a:endParaRPr>
          </a:p>
        </p:txBody>
      </p:sp>
      <p:sp>
        <p:nvSpPr>
          <p:cNvPr id="10" name="CaixaDeTexto 9"/>
          <p:cNvSpPr txBox="1">
            <a:spLocks noChangeArrowheads="1"/>
          </p:cNvSpPr>
          <p:nvPr/>
        </p:nvSpPr>
        <p:spPr bwMode="auto">
          <a:xfrm>
            <a:off x="539750" y="5661025"/>
            <a:ext cx="6480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400" b="1">
                <a:solidFill>
                  <a:srgbClr val="FF9900"/>
                </a:solidFill>
                <a:effectLst>
                  <a:outerShdw blurRad="38100" dist="38100" dir="2700000" algn="tl">
                    <a:srgbClr val="C0C0C0"/>
                  </a:outerShdw>
                </a:effectLst>
                <a:latin typeface="Book Antiqua" pitchFamily="18" charset="0"/>
              </a:rPr>
              <a:t>(Carta de A. G. Daniel para William C. White em 29 de Outubro de 1903)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Mensagens Escolhidas vol.1 pág.200</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473075" y="2174875"/>
            <a:ext cx="81375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600" b="1">
                <a:solidFill>
                  <a:schemeClr val="bg1"/>
                </a:solidFill>
                <a:latin typeface="Book Antiqua" pitchFamily="18" charset="0"/>
              </a:rPr>
              <a:t>“No livro Living Temple acha-se apresentado </a:t>
            </a:r>
            <a:r>
              <a:rPr lang="pt-BR" sz="3600" b="1" u="sng">
                <a:solidFill>
                  <a:srgbClr val="FFFF00"/>
                </a:solidFill>
                <a:latin typeface="Book Antiqua" pitchFamily="18" charset="0"/>
              </a:rPr>
              <a:t>o alfa das heresias letais</a:t>
            </a:r>
            <a:r>
              <a:rPr lang="pt-BR" sz="3600" b="1">
                <a:solidFill>
                  <a:srgbClr val="FFFF00"/>
                </a:solidFill>
                <a:latin typeface="Book Antiqua" pitchFamily="18" charset="0"/>
              </a:rPr>
              <a:t>.</a:t>
            </a:r>
            <a:r>
              <a:rPr lang="pt-BR" sz="3600" b="1">
                <a:solidFill>
                  <a:schemeClr val="bg1"/>
                </a:solidFill>
                <a:latin typeface="Book Antiqua" pitchFamily="18" charset="0"/>
              </a:rPr>
              <a:t> Seguir-se-á o ômega, e será recebido por aqueles </a:t>
            </a:r>
            <a:r>
              <a:rPr lang="pt-BR" sz="3600" b="1" u="sng">
                <a:solidFill>
                  <a:srgbClr val="FFFF00"/>
                </a:solidFill>
                <a:latin typeface="Book Antiqua" pitchFamily="18" charset="0"/>
              </a:rPr>
              <a:t>que não estiverem dispostos a atender à advertência dada por Deus</a:t>
            </a:r>
            <a:r>
              <a:rPr lang="pt-BR" sz="3600" b="1">
                <a:solidFill>
                  <a:srgbClr val="FFFF00"/>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Life</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Sketches.pág.196 e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pt-BR" sz="4100" b="1" kern="120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and</a:t>
            </a: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Herald,12 de outubro,1905</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609600" y="2378075"/>
            <a:ext cx="78295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b="1">
                <a:solidFill>
                  <a:schemeClr val="bg1"/>
                </a:solidFill>
                <a:latin typeface="Book Antiqua" pitchFamily="18" charset="0"/>
              </a:rPr>
              <a:t>“</a:t>
            </a:r>
            <a:r>
              <a:rPr lang="pt-BR" sz="3200" b="1" i="1">
                <a:solidFill>
                  <a:schemeClr val="bg1"/>
                </a:solidFill>
                <a:latin typeface="Book Antiqua" pitchFamily="18" charset="0"/>
              </a:rPr>
              <a:t>Nada temos a temer quanto ao futuro, exceto  se esquecermos a maneira com o que o Senhor nos tem guiado, </a:t>
            </a:r>
            <a:r>
              <a:rPr lang="pt-BR" sz="3200" b="1" u="sng">
                <a:solidFill>
                  <a:srgbClr val="FFFF00"/>
                </a:solidFill>
                <a:latin typeface="Book Antiqua" pitchFamily="18" charset="0"/>
              </a:rPr>
              <a:t>e Seus ensinos em nossa história passada</a:t>
            </a:r>
            <a:r>
              <a:rPr lang="pt-BR" sz="3200" b="1">
                <a:solidFill>
                  <a:srgbClr val="FFFF00"/>
                </a:solidFill>
                <a:latin typeface="Book Antiqua" pitchFamily="18" charset="0"/>
              </a:rPr>
              <a:t>.”</a:t>
            </a:r>
          </a:p>
        </p:txBody>
      </p:sp>
      <p:sp>
        <p:nvSpPr>
          <p:cNvPr id="6" name="CaixaDeTexto 5"/>
          <p:cNvSpPr txBox="1">
            <a:spLocks noChangeArrowheads="1"/>
          </p:cNvSpPr>
          <p:nvPr/>
        </p:nvSpPr>
        <p:spPr bwMode="auto">
          <a:xfrm>
            <a:off x="1476375" y="5013325"/>
            <a:ext cx="6264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600" b="1">
                <a:solidFill>
                  <a:srgbClr val="FF9900"/>
                </a:solidFill>
                <a:effectLst>
                  <a:outerShdw blurRad="38100" dist="38100" dir="2700000" algn="tl">
                    <a:srgbClr val="C0C0C0"/>
                  </a:outerShdw>
                </a:effectLst>
                <a:latin typeface="Book Antiqua" pitchFamily="18" charset="0"/>
              </a:rPr>
              <a:t>Vamos aos pontos chaves: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Pontos Chaves:</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395288" y="1557338"/>
            <a:ext cx="8435975" cy="4997450"/>
          </a:xfrm>
        </p:spPr>
        <p:txBody>
          <a:bodyPr/>
          <a:lstStyle/>
          <a:p>
            <a:pPr marL="547688" indent="-411163"/>
            <a:r>
              <a:rPr lang="pt-BR" sz="2400" b="1">
                <a:solidFill>
                  <a:srgbClr val="FFFFFF"/>
                </a:solidFill>
                <a:effectLst>
                  <a:outerShdw blurRad="38100" dist="38100" dir="2700000" algn="tl">
                    <a:srgbClr val="C0C0C0"/>
                  </a:outerShdw>
                </a:effectLst>
                <a:latin typeface="Book Antiqua" pitchFamily="18" charset="0"/>
              </a:rPr>
              <a:t>Desistir das doutrinas erguidas como pilares da nossa fé;</a:t>
            </a:r>
          </a:p>
          <a:p>
            <a:pPr marL="547688" indent="-411163"/>
            <a:r>
              <a:rPr lang="pt-BR" sz="2400" b="1">
                <a:solidFill>
                  <a:srgbClr val="FFFFFF"/>
                </a:solidFill>
                <a:effectLst>
                  <a:outerShdw blurRad="38100" dist="38100" dir="2700000" algn="tl">
                    <a:srgbClr val="C0C0C0"/>
                  </a:outerShdw>
                </a:effectLst>
                <a:latin typeface="Book Antiqua" pitchFamily="18" charset="0"/>
              </a:rPr>
              <a:t>Princípios da verdade seriam descartados;</a:t>
            </a:r>
          </a:p>
          <a:p>
            <a:pPr marL="547688" indent="-411163"/>
            <a:r>
              <a:rPr lang="pt-BR" sz="2400" b="1">
                <a:solidFill>
                  <a:srgbClr val="FFFFFF"/>
                </a:solidFill>
                <a:effectLst>
                  <a:outerShdw blurRad="38100" dist="38100" dir="2700000" algn="tl">
                    <a:srgbClr val="C0C0C0"/>
                  </a:outerShdw>
                </a:effectLst>
                <a:latin typeface="Book Antiqua" pitchFamily="18" charset="0"/>
              </a:rPr>
              <a:t>Nossa religião seria mudada;</a:t>
            </a:r>
          </a:p>
          <a:p>
            <a:pPr marL="547688" indent="-411163"/>
            <a:r>
              <a:rPr lang="pt-BR" sz="2400" b="1">
                <a:solidFill>
                  <a:srgbClr val="FFFFFF"/>
                </a:solidFill>
                <a:effectLst>
                  <a:outerShdw blurRad="38100" dist="38100" dir="2700000" algn="tl">
                    <a:srgbClr val="C0C0C0"/>
                  </a:outerShdw>
                </a:effectLst>
                <a:latin typeface="Book Antiqua" pitchFamily="18" charset="0"/>
              </a:rPr>
              <a:t>Princípios fundamentais (após 1853) considerados como erro;</a:t>
            </a:r>
          </a:p>
          <a:p>
            <a:pPr marL="547688" indent="-411163"/>
            <a:r>
              <a:rPr lang="pt-BR" sz="2400" b="1">
                <a:solidFill>
                  <a:srgbClr val="FFFFFF"/>
                </a:solidFill>
                <a:effectLst>
                  <a:outerShdw blurRad="38100" dist="38100" dir="2700000" algn="tl">
                    <a:srgbClr val="C0C0C0"/>
                  </a:outerShdw>
                </a:effectLst>
                <a:latin typeface="Book Antiqua" pitchFamily="18" charset="0"/>
              </a:rPr>
              <a:t>Uma nova organização seria estabelecida;</a:t>
            </a:r>
          </a:p>
          <a:p>
            <a:pPr marL="547688" indent="-411163"/>
            <a:r>
              <a:rPr lang="pt-BR" sz="2400" b="1">
                <a:solidFill>
                  <a:srgbClr val="FFFFFF"/>
                </a:solidFill>
                <a:effectLst>
                  <a:outerShdw blurRad="38100" dist="38100" dir="2700000" algn="tl">
                    <a:srgbClr val="C0C0C0"/>
                  </a:outerShdw>
                </a:effectLst>
                <a:latin typeface="Book Antiqua" pitchFamily="18" charset="0"/>
              </a:rPr>
              <a:t>Livros de uma nova ordem seriam escritos;</a:t>
            </a:r>
          </a:p>
          <a:p>
            <a:pPr marL="547688" indent="-411163"/>
            <a:r>
              <a:rPr lang="pt-BR" sz="2400" b="1">
                <a:solidFill>
                  <a:srgbClr val="FFFFFF"/>
                </a:solidFill>
                <a:effectLst>
                  <a:outerShdw blurRad="38100" dist="38100" dir="2700000" algn="tl">
                    <a:srgbClr val="C0C0C0"/>
                  </a:outerShdw>
                </a:effectLst>
                <a:latin typeface="Book Antiqua" pitchFamily="18" charset="0"/>
              </a:rPr>
              <a:t>Um sistema de filosofia intelectual seria introduzido;</a:t>
            </a:r>
          </a:p>
          <a:p>
            <a:pPr marL="547688" indent="-411163"/>
            <a:r>
              <a:rPr lang="pt-BR" sz="2400" b="1">
                <a:solidFill>
                  <a:srgbClr val="FFFFFF"/>
                </a:solidFill>
                <a:effectLst>
                  <a:outerShdw blurRad="38100" dist="38100" dir="2700000" algn="tl">
                    <a:srgbClr val="C0C0C0"/>
                  </a:outerShdw>
                </a:effectLst>
                <a:latin typeface="Book Antiqua" pitchFamily="18" charset="0"/>
              </a:rPr>
              <a:t>Deus será retirado;</a:t>
            </a:r>
          </a:p>
          <a:p>
            <a:pPr marL="547688" indent="-411163"/>
            <a:r>
              <a:rPr lang="pt-BR" sz="2400" b="1">
                <a:solidFill>
                  <a:srgbClr val="FFFFFF"/>
                </a:solidFill>
                <a:effectLst>
                  <a:outerShdw blurRad="38100" dist="38100" dir="2700000" algn="tl">
                    <a:srgbClr val="C0C0C0"/>
                  </a:outerShdw>
                </a:effectLst>
                <a:latin typeface="Book Antiqua" pitchFamily="18" charset="0"/>
              </a:rPr>
              <a:t>O fundamento será construído na areia e desmoronará.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Bíblia: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395288" y="1600200"/>
            <a:ext cx="8291512" cy="604838"/>
          </a:xfrm>
        </p:spPr>
        <p:txBody>
          <a:bodyPr/>
          <a:lstStyle/>
          <a:p>
            <a:pPr marL="547688" indent="-411163"/>
            <a:r>
              <a:rPr lang="pt-BR" sz="4000" b="1">
                <a:solidFill>
                  <a:schemeClr val="bg1"/>
                </a:solidFill>
              </a:rPr>
              <a:t>Mateus 7:24-27.</a:t>
            </a:r>
          </a:p>
        </p:txBody>
      </p:sp>
      <p:sp>
        <p:nvSpPr>
          <p:cNvPr id="4" name="CaixaDeTexto 3"/>
          <p:cNvSpPr txBox="1">
            <a:spLocks noChangeArrowheads="1"/>
          </p:cNvSpPr>
          <p:nvPr/>
        </p:nvSpPr>
        <p:spPr bwMode="auto">
          <a:xfrm>
            <a:off x="539750" y="2636838"/>
            <a:ext cx="828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rgbClr val="FFFF00"/>
                </a:solidFill>
                <a:latin typeface="Book Antiqua" pitchFamily="18" charset="0"/>
              </a:rPr>
              <a:t>“Não importa quantas vezes construímos na areia, porque a areia vai ser sempre areia.”</a:t>
            </a:r>
          </a:p>
        </p:txBody>
      </p:sp>
      <p:sp>
        <p:nvSpPr>
          <p:cNvPr id="5" name="CaixaDeTexto 4"/>
          <p:cNvSpPr txBox="1">
            <a:spLocks noChangeArrowheads="1"/>
          </p:cNvSpPr>
          <p:nvPr/>
        </p:nvSpPr>
        <p:spPr bwMode="auto">
          <a:xfrm>
            <a:off x="611188" y="3933825"/>
            <a:ext cx="79930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rgbClr val="FF9900"/>
                </a:solidFill>
                <a:effectLst>
                  <a:outerShdw blurRad="38100" dist="38100" dir="2700000" algn="tl">
                    <a:srgbClr val="C0C0C0"/>
                  </a:outerShdw>
                </a:effectLst>
                <a:latin typeface="Book Antiqua" pitchFamily="18" charset="0"/>
              </a:rPr>
              <a:t>Mas podemos ouvir isso: “Mas todo mundo crê na trindade e só você que não. Eu vou com a maioria.” Saiba que quando vierem os ventos, a sua casa juntamente com a maioria, irá se desmoronar  simplesmente por  sua escolha!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a Bíblia: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3" name="Espaço Reservado para Conteúdo 2"/>
          <p:cNvSpPr>
            <a:spLocks noGrp="1"/>
          </p:cNvSpPr>
          <p:nvPr>
            <p:ph idx="4294967295"/>
          </p:nvPr>
        </p:nvSpPr>
        <p:spPr>
          <a:xfrm>
            <a:off x="395288" y="1412875"/>
            <a:ext cx="8291512" cy="604838"/>
          </a:xfrm>
        </p:spPr>
        <p:txBody>
          <a:bodyPr/>
          <a:lstStyle/>
          <a:p>
            <a:pPr marL="547688" indent="-411163"/>
            <a:r>
              <a:rPr lang="pt-BR" sz="4000" b="1">
                <a:solidFill>
                  <a:schemeClr val="bg1"/>
                </a:solidFill>
              </a:rPr>
              <a:t>Mateus 16:15-28</a:t>
            </a:r>
          </a:p>
        </p:txBody>
      </p:sp>
      <p:sp>
        <p:nvSpPr>
          <p:cNvPr id="4" name="CaixaDeTexto 3"/>
          <p:cNvSpPr txBox="1">
            <a:spLocks noChangeArrowheads="1"/>
          </p:cNvSpPr>
          <p:nvPr/>
        </p:nvSpPr>
        <p:spPr bwMode="auto">
          <a:xfrm>
            <a:off x="539750" y="2205038"/>
            <a:ext cx="8280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b="1">
                <a:solidFill>
                  <a:srgbClr val="FFFF00"/>
                </a:solidFill>
                <a:latin typeface="Book Antiqua" pitchFamily="18" charset="0"/>
              </a:rPr>
              <a:t>“A rocha representada no capítulo acima é o reconhecimento de Jesus como </a:t>
            </a:r>
            <a:r>
              <a:rPr lang="pt-BR" sz="2800" b="1" u="sng">
                <a:solidFill>
                  <a:srgbClr val="FFFF00"/>
                </a:solidFill>
                <a:latin typeface="Book Antiqua" pitchFamily="18" charset="0"/>
              </a:rPr>
              <a:t>Filho de Deus</a:t>
            </a:r>
            <a:r>
              <a:rPr lang="pt-BR" sz="2800" b="1">
                <a:solidFill>
                  <a:srgbClr val="FFFF00"/>
                </a:solidFill>
                <a:latin typeface="Book Antiqua" pitchFamily="18" charset="0"/>
              </a:rPr>
              <a:t> e vemos que logo após a declaração de Pedro, Jesus disse que a Sua igreja seria estabelecida nesta afirmação que não foi carne que revelou,mas o </a:t>
            </a:r>
            <a:r>
              <a:rPr lang="pt-BR" sz="2800" b="1" u="sng">
                <a:solidFill>
                  <a:srgbClr val="FFFF00"/>
                </a:solidFill>
                <a:latin typeface="Book Antiqua" pitchFamily="18" charset="0"/>
              </a:rPr>
              <a:t>próprio Pai!</a:t>
            </a:r>
            <a:r>
              <a:rPr lang="pt-BR" sz="2800" b="1">
                <a:solidFill>
                  <a:srgbClr val="FFFF00"/>
                </a:solidFill>
                <a:latin typeface="Book Antiqua" pitchFamily="18" charset="0"/>
              </a:rPr>
              <a:t>” </a:t>
            </a:r>
          </a:p>
        </p:txBody>
      </p:sp>
      <p:sp>
        <p:nvSpPr>
          <p:cNvPr id="5" name="CaixaDeTexto 4"/>
          <p:cNvSpPr txBox="1">
            <a:spLocks noChangeArrowheads="1"/>
          </p:cNvSpPr>
          <p:nvPr/>
        </p:nvSpPr>
        <p:spPr bwMode="auto">
          <a:xfrm>
            <a:off x="611188" y="5084763"/>
            <a:ext cx="79930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2800" b="1">
                <a:solidFill>
                  <a:srgbClr val="FF9900"/>
                </a:solidFill>
                <a:effectLst>
                  <a:outerShdw blurRad="38100" dist="38100" dir="2700000" algn="tl">
                    <a:srgbClr val="C0C0C0"/>
                  </a:outerShdw>
                </a:effectLst>
                <a:latin typeface="Book Antiqua" pitchFamily="18" charset="0"/>
              </a:rPr>
              <a:t>“Mas se você não acredita que Jesus é o Filho de Deus ... você está </a:t>
            </a:r>
            <a:r>
              <a:rPr lang="pt-BR" sz="2800" b="1" u="sng">
                <a:solidFill>
                  <a:srgbClr val="FFFF00"/>
                </a:solidFill>
                <a:effectLst>
                  <a:outerShdw blurRad="38100" dist="38100" dir="2700000" algn="tl">
                    <a:srgbClr val="C0C0C0"/>
                  </a:outerShdw>
                </a:effectLst>
                <a:latin typeface="Book Antiqua" pitchFamily="18" charset="0"/>
              </a:rPr>
              <a:t>rejeitando a Rocha</a:t>
            </a:r>
            <a:r>
              <a:rPr lang="pt-BR" sz="2800" b="1">
                <a:solidFill>
                  <a:srgbClr val="FF9900"/>
                </a:solidFill>
                <a:latin typeface="Book Antiqua" pitchFamily="18" charset="0"/>
              </a:rPr>
              <a:t> </a:t>
            </a:r>
            <a:r>
              <a:rPr lang="pt-BR" sz="2800" b="1">
                <a:solidFill>
                  <a:srgbClr val="FF9900"/>
                </a:solidFill>
                <a:effectLst>
                  <a:outerShdw blurRad="38100" dist="38100" dir="2700000" algn="tl">
                    <a:srgbClr val="C0C0C0"/>
                  </a:outerShdw>
                </a:effectLst>
                <a:latin typeface="Book Antiqua" pitchFamily="18" charset="0"/>
              </a:rPr>
              <a:t>na qual Jesus está construindo Sua igreja.”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Infelizmente temos um grande problema:</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403225" y="1700213"/>
            <a:ext cx="820737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800">
                <a:solidFill>
                  <a:srgbClr val="FFFFFF"/>
                </a:solidFill>
                <a:latin typeface="Book Antiqua" pitchFamily="18" charset="0"/>
              </a:rPr>
              <a:t>“</a:t>
            </a:r>
            <a:r>
              <a:rPr lang="pt-BR" sz="2800" b="1">
                <a:solidFill>
                  <a:srgbClr val="FFFFFF"/>
                </a:solidFill>
                <a:latin typeface="Book Antiqua" pitchFamily="18" charset="0"/>
              </a:rPr>
              <a:t>Aquele que declarou que Sua verdade resplandeceria para sempre, proclamará essa verdade por meio de mensageiros fiéis, que darão à trombeta sonido certo. A verdade será criticada, escarnecida e ridicularizada; mas quanto mais de perto for examinada e testada, mais resplandecerá.” </a:t>
            </a:r>
            <a:r>
              <a:rPr lang="pt-BR" sz="2800" b="1">
                <a:solidFill>
                  <a:srgbClr val="FF9900"/>
                </a:solidFill>
                <a:effectLst>
                  <a:outerShdw blurRad="38100" dist="38100" dir="2700000" algn="tl">
                    <a:srgbClr val="C0C0C0"/>
                  </a:outerShdw>
                </a:effectLst>
                <a:latin typeface="Book Antiqua" pitchFamily="18" charset="0"/>
              </a:rPr>
              <a:t>M.E. vol.1, pág. 201.</a:t>
            </a:r>
          </a:p>
        </p:txBody>
      </p:sp>
      <p:sp>
        <p:nvSpPr>
          <p:cNvPr id="6" name="CaixaDeTexto 5"/>
          <p:cNvSpPr txBox="1">
            <a:spLocks noChangeArrowheads="1"/>
          </p:cNvSpPr>
          <p:nvPr/>
        </p:nvSpPr>
        <p:spPr bwMode="auto">
          <a:xfrm>
            <a:off x="323850" y="5151438"/>
            <a:ext cx="849788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a:solidFill>
                  <a:srgbClr val="FFFF00"/>
                </a:solidFill>
                <a:latin typeface="Book Antiqua" pitchFamily="18" charset="0"/>
              </a:rPr>
              <a:t>Muitos não irão aceitar a verdade, por mais que mostremos evidências e mais evidências!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noFill/>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Vamos ver agora porque muitas pessoas não aceitam a luz:</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CaixaDeTexto 4"/>
          <p:cNvSpPr txBox="1">
            <a:spLocks noChangeArrowheads="1"/>
          </p:cNvSpPr>
          <p:nvPr/>
        </p:nvSpPr>
        <p:spPr bwMode="auto">
          <a:xfrm>
            <a:off x="179388" y="1557338"/>
            <a:ext cx="864076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b="1">
                <a:solidFill>
                  <a:srgbClr val="FFFF00"/>
                </a:solidFill>
                <a:latin typeface="Book Antiqua" pitchFamily="18" charset="0"/>
              </a:rPr>
              <a:t>“</a:t>
            </a:r>
            <a:r>
              <a:rPr lang="pt-BR" sz="2400" b="1" u="sng">
                <a:solidFill>
                  <a:srgbClr val="FFFF00"/>
                </a:solidFill>
                <a:latin typeface="Book Antiqua" pitchFamily="18" charset="0"/>
              </a:rPr>
              <a:t>Obstinação e orgulho de opinião</a:t>
            </a:r>
            <a:r>
              <a:rPr lang="pt-BR" sz="2400" b="1">
                <a:solidFill>
                  <a:schemeClr val="bg1"/>
                </a:solidFill>
                <a:latin typeface="Book Antiqua" pitchFamily="18" charset="0"/>
              </a:rPr>
              <a:t> levam muitos a rejeitar a luz do Céu. Apegam-se a idéias acariciadas, fantasiosas interpretações da Escritura, e perigosas heresias; e se for apresentado um testemunho a fim de corrigir esses erros, eles, como muitos dos dias de Cristo, afastar-se-ão desgostosos. Não importa quão irrepreensível sejam o caráter e a vida dos que falam ao povo as palavras de Deus; isto não lhes traz recomendação. E por quê? Porque eles dizem ao povo a verdade.” </a:t>
            </a:r>
            <a:r>
              <a:rPr lang="pt-BR" sz="2400" b="1">
                <a:solidFill>
                  <a:srgbClr val="FF9900"/>
                </a:solidFill>
                <a:effectLst>
                  <a:outerShdw blurRad="38100" dist="38100" dir="2700000" algn="tl">
                    <a:srgbClr val="C0C0C0"/>
                  </a:outerShdw>
                </a:effectLst>
                <a:latin typeface="Book Antiqua" pitchFamily="18" charset="0"/>
              </a:rPr>
              <a:t>M.E. vol. 1, pág. 72 e 73.</a:t>
            </a:r>
          </a:p>
        </p:txBody>
      </p:sp>
      <p:sp>
        <p:nvSpPr>
          <p:cNvPr id="6" name="CaixaDeTexto 5"/>
          <p:cNvSpPr txBox="1">
            <a:spLocks noChangeArrowheads="1"/>
          </p:cNvSpPr>
          <p:nvPr/>
        </p:nvSpPr>
        <p:spPr bwMode="auto">
          <a:xfrm>
            <a:off x="250825" y="5126038"/>
            <a:ext cx="86423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000" b="1">
                <a:solidFill>
                  <a:srgbClr val="FFFFFF"/>
                </a:solidFill>
                <a:latin typeface="Book Antiqua" pitchFamily="18" charset="0"/>
              </a:rPr>
              <a:t>“É plano de Deus dar suficiente evidência do caráter divino de Sua obra para convencer a todos quantos desejam sinceramente conhecer a verdade. Mas Ele nunca remove toda a oportunidade de dúvida. Todos quantos desejam pôr em dúvida e cavilar encontrarão ensejo.”</a:t>
            </a:r>
            <a:r>
              <a:rPr lang="pt-BR" sz="2000" b="1">
                <a:latin typeface="Book Antiqua" pitchFamily="18" charset="0"/>
              </a:rPr>
              <a:t> </a:t>
            </a:r>
          </a:p>
          <a:p>
            <a:pPr algn="ctr"/>
            <a:r>
              <a:rPr lang="pt-BR" sz="2000" b="1">
                <a:solidFill>
                  <a:srgbClr val="FF9900"/>
                </a:solidFill>
                <a:effectLst>
                  <a:outerShdw blurRad="38100" dist="38100" dir="2700000" algn="tl">
                    <a:srgbClr val="C0C0C0"/>
                  </a:outerShdw>
                </a:effectLst>
                <a:latin typeface="Book Antiqua" pitchFamily="18" charset="0"/>
              </a:rPr>
              <a:t>M.E. vol.1, pág. 72.</a:t>
            </a:r>
            <a:endParaRPr lang="pt-BR" sz="2400" b="1">
              <a:solidFill>
                <a:srgbClr val="FF99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01638" y="-93663"/>
            <a:ext cx="8229599" cy="1143001"/>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Carta de A. G. Daniel para William C. White em 29 de Outubro de 1903: </a:t>
            </a:r>
            <a:endParaRPr lang="pt-BR" sz="2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Espaço Reservado para Conteúdo 3" descr="a.g. daniells.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13650" y="1484313"/>
            <a:ext cx="1362075" cy="1873250"/>
          </a:xfrm>
        </p:spPr>
      </p:pic>
      <p:pic>
        <p:nvPicPr>
          <p:cNvPr id="5" name="Imagem 4" descr="imagesCAG3ZYY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4437063"/>
            <a:ext cx="13652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p:cNvSpPr txBox="1"/>
          <p:nvPr/>
        </p:nvSpPr>
        <p:spPr>
          <a:xfrm>
            <a:off x="250825" y="981075"/>
            <a:ext cx="7273925" cy="5883275"/>
          </a:xfrm>
          <a:prstGeom prst="rect">
            <a:avLst/>
          </a:prstGeom>
          <a:no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000" b="1">
                <a:solidFill>
                  <a:schemeClr val="bg1"/>
                </a:solidFill>
                <a:latin typeface="Book Antiqua" pitchFamily="18" charset="0"/>
              </a:rPr>
              <a:t>“Desde o final do concílio, eu senti que devia te escrever confidencialmente sobre os planos do Dr. Kellogg para revisar e republicar o “Templo Vivo”, mas eu deixei a pressão do trabalho me impedir de fazer isso. Ontem à noite, nós recebemos a carta do Dr. que me fez sentir que eu não devia mais demorar para te escrever. Ele disse que por todo o tempo tinha se preocupado em saber como explicar o caráter de Deus e Sua relação com as obras criadas. Ele tem certeza de crê apenas no que os Testemunhos ensinam e no que o Dr. Waggoner e o Pastor Jones pregaram por anos; mas ele desconfiava que eles não expressaram  o assunto de forma correta. Então ele afirmou que suas  antigas</a:t>
            </a:r>
            <a:r>
              <a:rPr lang="pt-BR" sz="2000" b="1">
                <a:latin typeface="Book Antiqua" pitchFamily="18" charset="0"/>
              </a:rPr>
              <a:t> </a:t>
            </a:r>
            <a:r>
              <a:rPr lang="pt-BR" sz="2000" b="1" u="sng">
                <a:solidFill>
                  <a:srgbClr val="FFFF00"/>
                </a:solidFill>
                <a:latin typeface="Book Antiqua" pitchFamily="18" charset="0"/>
              </a:rPr>
              <a:t>visões sobre a Trindade</a:t>
            </a:r>
            <a:r>
              <a:rPr lang="pt-BR" sz="2000" b="1">
                <a:solidFill>
                  <a:srgbClr val="FFFFCC"/>
                </a:solidFill>
                <a:latin typeface="Book Antiqua" pitchFamily="18" charset="0"/>
              </a:rPr>
              <a:t> </a:t>
            </a:r>
            <a:r>
              <a:rPr lang="pt-BR" sz="2000" b="1">
                <a:solidFill>
                  <a:schemeClr val="bg1"/>
                </a:solidFill>
                <a:latin typeface="Book Antiqua" pitchFamily="18" charset="0"/>
              </a:rPr>
              <a:t>o atrapalhavam de fazer uma declaração clara e absolutamente correta, e que por um certo momento ele creu na</a:t>
            </a:r>
            <a:r>
              <a:rPr lang="pt-BR" sz="2000" b="1">
                <a:latin typeface="Book Antiqua" pitchFamily="18" charset="0"/>
              </a:rPr>
              <a:t> </a:t>
            </a:r>
            <a:r>
              <a:rPr lang="pt-BR" sz="2000" b="1" u="sng">
                <a:solidFill>
                  <a:srgbClr val="FFFF00"/>
                </a:solidFill>
                <a:latin typeface="Book Antiqua" pitchFamily="18" charset="0"/>
              </a:rPr>
              <a:t>Trindade</a:t>
            </a:r>
            <a:r>
              <a:rPr lang="pt-BR" sz="2000" b="1">
                <a:solidFill>
                  <a:srgbClr val="FFFF00"/>
                </a:solidFill>
                <a:latin typeface="Book Antiqua" pitchFamily="18" charset="0"/>
              </a:rPr>
              <a:t>,</a:t>
            </a:r>
            <a:r>
              <a:rPr lang="pt-BR" sz="2000" b="1">
                <a:latin typeface="Book Antiqua" pitchFamily="18" charset="0"/>
              </a:rPr>
              <a:t> </a:t>
            </a:r>
            <a:r>
              <a:rPr lang="pt-BR" sz="2000" b="1">
                <a:solidFill>
                  <a:schemeClr val="bg1"/>
                </a:solidFill>
                <a:latin typeface="Book Antiqua" pitchFamily="18" charset="0"/>
              </a:rPr>
              <a:t>e achou que agora podia resolver a questão satisfatoriamente. Ele me disse que agora crê em:</a:t>
            </a:r>
            <a:r>
              <a:rPr lang="pt-BR" sz="2000" b="1">
                <a:solidFill>
                  <a:srgbClr val="FFFFCC"/>
                </a:solidFill>
                <a:latin typeface="Book Antiqua" pitchFamily="18" charset="0"/>
              </a:rPr>
              <a:t> </a:t>
            </a:r>
            <a:r>
              <a:rPr lang="pt-BR" sz="2000" b="1" u="sng">
                <a:solidFill>
                  <a:srgbClr val="FFFF00"/>
                </a:solidFill>
                <a:latin typeface="Book Antiqua" pitchFamily="18" charset="0"/>
              </a:rPr>
              <a:t>Deus Pai, Deus Filho e Deus o Espírito Santo</a:t>
            </a:r>
            <a:r>
              <a:rPr lang="pt-BR" sz="2000" b="1">
                <a:solidFill>
                  <a:srgbClr val="FFFF00"/>
                </a:solidFill>
                <a:latin typeface="Book Antiqua" pitchFamily="18" charset="0"/>
              </a:rPr>
              <a:t>.</a:t>
            </a:r>
            <a:r>
              <a:rPr lang="pt-BR" sz="2000" b="1">
                <a:solidFill>
                  <a:srgbClr val="FFFFCC"/>
                </a:solidFill>
                <a:latin typeface="Book Antiqua" pitchFamily="18" charset="0"/>
              </a:rPr>
              <a:t> </a:t>
            </a:r>
            <a:r>
              <a:rPr lang="pt-BR" sz="2000" b="1">
                <a:solidFill>
                  <a:schemeClr val="bg1"/>
                </a:solidFill>
                <a:latin typeface="Book Antiqua" pitchFamily="18" charset="0"/>
              </a:rPr>
              <a:t>E que agora entende que é o Espírito Santo e não o Pai, que preenche todo o espaço e todas as coisas vivas.”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22238"/>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Considerações Finais:</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CaixaDeTexto 5"/>
          <p:cNvSpPr txBox="1">
            <a:spLocks noChangeArrowheads="1"/>
          </p:cNvSpPr>
          <p:nvPr/>
        </p:nvSpPr>
        <p:spPr bwMode="auto">
          <a:xfrm>
            <a:off x="250825" y="1125538"/>
            <a:ext cx="8642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2800" b="1">
                <a:solidFill>
                  <a:srgbClr val="FF9900"/>
                </a:solidFill>
                <a:effectLst>
                  <a:outerShdw blurRad="38100" dist="38100" dir="2700000" algn="tl">
                    <a:srgbClr val="C0C0C0"/>
                  </a:outerShdw>
                </a:effectLst>
                <a:latin typeface="Book Antiqua" pitchFamily="18" charset="0"/>
              </a:rPr>
              <a:t>Nota do Autor:</a:t>
            </a:r>
          </a:p>
        </p:txBody>
      </p:sp>
      <p:sp>
        <p:nvSpPr>
          <p:cNvPr id="7" name="CaixaDeTexto 6"/>
          <p:cNvSpPr txBox="1">
            <a:spLocks noChangeArrowheads="1"/>
          </p:cNvSpPr>
          <p:nvPr/>
        </p:nvSpPr>
        <p:spPr bwMode="auto">
          <a:xfrm>
            <a:off x="323850" y="1700213"/>
            <a:ext cx="85693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000" b="1">
                <a:solidFill>
                  <a:srgbClr val="FFFFFF"/>
                </a:solidFill>
                <a:effectLst>
                  <a:outerShdw blurRad="38100" dist="38100" dir="2700000" algn="tl">
                    <a:srgbClr val="C0C0C0"/>
                  </a:outerShdw>
                </a:effectLst>
                <a:latin typeface="Book Antiqua" pitchFamily="18" charset="0"/>
              </a:rPr>
              <a:t>Muitas pessoas fogem desse assunto para não ouvirem nem falar sobre o mesmo, achando elas que irão ficar sem culpa ou até mesmo pensam que vem de Satanás. Mas saiba que diante das muitas evidências que vimos neste estudo, posso dizer que essa mensagem veio da parte de Deus para alertar a todos sobre o grande perigo que a igreja se encontra hoje! Estudamos  primeiro o Alfa que Ellen G.White  denominou como uma heresia mortal, e felizmente naquele tempo, a maioria era unânime contra as teorias de John Harvey Kellogg  em relação a Trindade, mas hoje inverteu-se a situação, ao invés de se ter mantido os pilares da fé Adventista, abandonou-se a fé genuína, que fora estabelecida sobre a rocha. Então veio o Ômega, aceito hoje pela maioria, que não estão dispostos a ouvir os alertas de Deus.</a:t>
            </a:r>
          </a:p>
          <a:p>
            <a:pPr algn="just"/>
            <a:r>
              <a:rPr lang="pt-BR" sz="2000" b="1">
                <a:solidFill>
                  <a:srgbClr val="FFFFFF"/>
                </a:solidFill>
                <a:effectLst>
                  <a:outerShdw blurRad="38100" dist="38100" dir="2700000" algn="tl">
                    <a:srgbClr val="C0C0C0"/>
                  </a:outerShdw>
                </a:effectLst>
                <a:latin typeface="Book Antiqua" pitchFamily="18" charset="0"/>
              </a:rPr>
              <a:t>Você tem todo o direito de rejeitar essa mensagem, a escolha é sua, tanto para a vida como para a morte, não estou querendo aqui obrigá-lo aceitar esta mensagem, só estou obedecendo a Deus por ser um dos Seus atalaias (Ez. 33:1-5).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195263"/>
            <a:ext cx="8229600" cy="1143000"/>
          </a:xfrm>
          <a:noFill/>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Considerações Finais:</a:t>
            </a:r>
            <a:endParaRPr lang="pt-BR"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7" name="CaixaDeTexto 6"/>
          <p:cNvSpPr txBox="1">
            <a:spLocks noChangeArrowheads="1"/>
          </p:cNvSpPr>
          <p:nvPr/>
        </p:nvSpPr>
        <p:spPr bwMode="auto">
          <a:xfrm>
            <a:off x="323850" y="1557338"/>
            <a:ext cx="85693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2400">
                <a:solidFill>
                  <a:srgbClr val="FFFFFF"/>
                </a:solidFill>
                <a:latin typeface="Book Antiqua" pitchFamily="18" charset="0"/>
              </a:rPr>
              <a:t>A razão porque Deus está enviando estas coisas é para nos ajudar a sair do erro para a verdade.</a:t>
            </a:r>
          </a:p>
          <a:p>
            <a:pPr algn="just"/>
            <a:r>
              <a:rPr lang="pt-BR" sz="2400">
                <a:solidFill>
                  <a:srgbClr val="FFFFFF"/>
                </a:solidFill>
                <a:latin typeface="Book Antiqua" pitchFamily="18" charset="0"/>
              </a:rPr>
              <a:t>Deus não está enviando estas coisas para nos condenar, mas para nos levantar.</a:t>
            </a:r>
          </a:p>
          <a:p>
            <a:pPr algn="just"/>
            <a:r>
              <a:rPr lang="pt-BR" sz="2400">
                <a:solidFill>
                  <a:srgbClr val="FFFFFF"/>
                </a:solidFill>
                <a:latin typeface="Book Antiqua" pitchFamily="18" charset="0"/>
              </a:rPr>
              <a:t>Deus disse que não vai remover toda evidência para duvidar.</a:t>
            </a:r>
          </a:p>
          <a:p>
            <a:pPr algn="just"/>
            <a:r>
              <a:rPr lang="pt-BR" sz="2400">
                <a:solidFill>
                  <a:srgbClr val="FFFFFF"/>
                </a:solidFill>
                <a:latin typeface="Book Antiqua" pitchFamily="18" charset="0"/>
              </a:rPr>
              <a:t>Lembre-se sempre, que você ouviu o Testemunho da Verdade, não terá mais como dizer que não foi avisado.</a:t>
            </a:r>
          </a:p>
        </p:txBody>
      </p:sp>
      <p:sp>
        <p:nvSpPr>
          <p:cNvPr id="5" name="CaixaDeTexto 4"/>
          <p:cNvSpPr txBox="1">
            <a:spLocks noChangeArrowheads="1"/>
          </p:cNvSpPr>
          <p:nvPr/>
        </p:nvSpPr>
        <p:spPr bwMode="auto">
          <a:xfrm>
            <a:off x="395288" y="5157788"/>
            <a:ext cx="8353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600">
                <a:solidFill>
                  <a:srgbClr val="FF9900"/>
                </a:solidFill>
                <a:effectLst>
                  <a:outerShdw blurRad="38100" dist="38100" dir="2700000" algn="tl">
                    <a:srgbClr val="C0C0C0"/>
                  </a:outerShdw>
                </a:effectLst>
                <a:latin typeface="Book Antiqua" pitchFamily="18" charset="0"/>
              </a:rPr>
              <a:t>Que Deus seja a sua escolha.</a:t>
            </a:r>
            <a:br>
              <a:rPr lang="pt-BR" sz="3600">
                <a:solidFill>
                  <a:srgbClr val="FF9900"/>
                </a:solidFill>
                <a:effectLst>
                  <a:outerShdw blurRad="38100" dist="38100" dir="2700000" algn="tl">
                    <a:srgbClr val="C0C0C0"/>
                  </a:outerShdw>
                </a:effectLst>
                <a:latin typeface="Book Antiqua" pitchFamily="18" charset="0"/>
              </a:rPr>
            </a:br>
            <a:r>
              <a:rPr lang="pt-BR" sz="3600">
                <a:solidFill>
                  <a:srgbClr val="FF9900"/>
                </a:solidFill>
                <a:effectLst>
                  <a:outerShdw blurRad="38100" dist="38100" dir="2700000" algn="tl">
                    <a:srgbClr val="C0C0C0"/>
                  </a:outerShdw>
                </a:effectLst>
                <a:latin typeface="Book Antiqua" pitchFamily="18" charset="0"/>
              </a:rPr>
              <a:t>Em nome de Jesus. Amém!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350"/>
            <a:ext cx="9134475"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215900" y="6350000"/>
            <a:ext cx="8820150" cy="39211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b="1">
                <a:solidFill>
                  <a:srgbClr val="FFFF66"/>
                </a:solidFill>
                <a:latin typeface="Book Antiqua" pitchFamily="18" charset="0"/>
              </a:rPr>
              <a:t>Email: </a:t>
            </a:r>
            <a:r>
              <a:rPr lang="pt-BR" b="1">
                <a:solidFill>
                  <a:srgbClr val="FFFF66"/>
                </a:solidFill>
                <a:latin typeface="Book Antiqua" pitchFamily="18" charset="0"/>
                <a:hlinkClick r:id="rId3"/>
              </a:rPr>
              <a:t>yoshington2@hotmail.com</a:t>
            </a:r>
            <a:r>
              <a:rPr lang="pt-BR" b="1">
                <a:solidFill>
                  <a:srgbClr val="FFFF66"/>
                </a:solidFill>
                <a:latin typeface="Book Antiqua" pitchFamily="18" charset="0"/>
              </a:rPr>
              <a:t>                    Site: </a:t>
            </a:r>
            <a:r>
              <a:rPr lang="pt-BR" b="1" u="sng">
                <a:solidFill>
                  <a:srgbClr val="FFFF66"/>
                </a:solidFill>
                <a:latin typeface="Book Antiqua" pitchFamily="18" charset="0"/>
              </a:rPr>
              <a:t>www.adventistas-historicos.com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84</TotalTime>
  <Words>6996</Words>
  <Application>Microsoft Office PowerPoint</Application>
  <PresentationFormat>Apresentação na tela (4:3)</PresentationFormat>
  <Paragraphs>367</Paragraphs>
  <Slides>92</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92</vt:i4>
      </vt:variant>
    </vt:vector>
  </HeadingPairs>
  <TitlesOfParts>
    <vt:vector size="95" baseType="lpstr">
      <vt:lpstr>Arial</vt:lpstr>
      <vt:lpstr>Book Antiqua</vt:lpstr>
      <vt:lpstr>Design padrão</vt:lpstr>
      <vt:lpstr>“A apostasia Alfa e Ômega”</vt:lpstr>
      <vt:lpstr>Meditando na palavra:</vt:lpstr>
      <vt:lpstr>Mensagens Escolhidas vol.1 pg.200</vt:lpstr>
      <vt:lpstr>Um pouco de História:</vt:lpstr>
      <vt:lpstr>Um pouco de História:</vt:lpstr>
      <vt:lpstr>Ciência do Bom Viver, pág.429</vt:lpstr>
      <vt:lpstr>Mensagem de Loma Linda, pág. 253</vt:lpstr>
      <vt:lpstr>Algumas perguntas para reflexão:</vt:lpstr>
      <vt:lpstr>Carta de A. G. Daniel para William C. White em 29 de Outubro de 1903: </vt:lpstr>
      <vt:lpstr>Carta de A. G. Daniel para William C. White em 29 de Outubro de 1903: </vt:lpstr>
      <vt:lpstr>De acordo com a carta anterior, o que realmente continha no livro(”O Templo Vivo” )  e que seria uma nova teologia, seria:</vt:lpstr>
      <vt:lpstr>Carta 300, 1903</vt:lpstr>
      <vt:lpstr>Vamos agora ver o que Ellen White escrevera a respeito dos que usariam (inclusive o próprio Kellogg) os seus escritos para defender os conceitos, errôneos do livro do “O Templo Vivo” :</vt:lpstr>
      <vt:lpstr>Agora se você fosse resumir em uma palavra, qual seria....</vt:lpstr>
      <vt:lpstr>Porque quando você apresenta isso às pessoas, geralmente a objeção é: </vt:lpstr>
      <vt:lpstr>Agora nó temos que entender o que Kellogg realmente cria:</vt:lpstr>
      <vt:lpstr>Vamos ver como Kellogg resumiu todo o problema:</vt:lpstr>
      <vt:lpstr>De acordo  com Kellogg o que ele estava tentando ensinar no “Templo Vivo?”</vt:lpstr>
      <vt:lpstr>E Kellogg continua:</vt:lpstr>
      <vt:lpstr>Então sobre o que o Alfa era afinal?</vt:lpstr>
      <vt:lpstr>Conclusão:</vt:lpstr>
      <vt:lpstr>Vamos ver o que Ellen White diz a respeito:</vt:lpstr>
      <vt:lpstr>Agora vamos para outra fase com uma pergunta:</vt:lpstr>
      <vt:lpstr>Você sabe o que isso faz do profeta?</vt:lpstr>
      <vt:lpstr>Carta 52, de 1903 falando para Kellogg ela diz...</vt:lpstr>
      <vt:lpstr>Então o que Kellogg usou para se defender:</vt:lpstr>
      <vt:lpstr>Uriah Smith, O Boletim Diário da Conferência Geral,vol.4,14 de março de 1891, pág.146 e 147</vt:lpstr>
      <vt:lpstr>Sign of The Times,23/11/1891:</vt:lpstr>
      <vt:lpstr>Agora algumas perguntas:</vt:lpstr>
      <vt:lpstr>Testemunhos vol.7,pag.273</vt:lpstr>
      <vt:lpstr>Review and Herald,25 de Abril ,1906</vt:lpstr>
      <vt:lpstr>Errado!!!</vt:lpstr>
      <vt:lpstr>Vamos ver mais uma citação:</vt:lpstr>
      <vt:lpstr>Vamos ver mais uma citação:</vt:lpstr>
      <vt:lpstr>Vamos ver mais uma citação:</vt:lpstr>
      <vt:lpstr>Review end Herald,19 de maio de 1904</vt:lpstr>
      <vt:lpstr>O Missionário do Lar,1 de novembro de 1893</vt:lpstr>
      <vt:lpstr>O Desejado de Todas as Nações,pag.669</vt:lpstr>
      <vt:lpstr>Agora,quem seria seu consolador hoje?...</vt:lpstr>
      <vt:lpstr>Review end Herald,26 de outubro de 1897 </vt:lpstr>
      <vt:lpstr>Agora uma pergunta importante é:</vt:lpstr>
      <vt:lpstr>Review and Herald,26 de agosto,1890,parág.10</vt:lpstr>
      <vt:lpstr>Então porque estamos fracos?</vt:lpstr>
      <vt:lpstr>Agora vamos observar outro detalhe. Por que a irmã White considerava como o “Alfa das heresias mortais:”</vt:lpstr>
      <vt:lpstr>Agora vamos observar alguns detalhes de alguns escritos</vt:lpstr>
      <vt:lpstr>Vamos mais adiante...</vt:lpstr>
      <vt:lpstr>J.N.Waggoner, pai de Ellet Waggoner escreveu:</vt:lpstr>
      <vt:lpstr>Apresentação do PowerPoint</vt:lpstr>
      <vt:lpstr>Loughborough-”Objeções à Trindade” Review and Herald,1861</vt:lpstr>
      <vt:lpstr>Pensemos então:</vt:lpstr>
      <vt:lpstr>Vamos ver agora uma citação de Waggoner filho...</vt:lpstr>
      <vt:lpstr>Porque é assim?</vt:lpstr>
      <vt:lpstr>Vamos entender:</vt:lpstr>
      <vt:lpstr>Vamos entender o problema:</vt:lpstr>
      <vt:lpstr>Mais uma citação do mesmo:</vt:lpstr>
      <vt:lpstr>Você deve está pensando:</vt:lpstr>
      <vt:lpstr>Apresentação do PowerPoint</vt:lpstr>
      <vt:lpstr>Agora pare e pense...</vt:lpstr>
      <vt:lpstr>Vamos a mais uma citação de E.G.W.</vt:lpstr>
      <vt:lpstr>Vamos a mais uma citação de E.G.W.</vt:lpstr>
      <vt:lpstr>Vamos a mais uma citação de E.G.W.</vt:lpstr>
      <vt:lpstr>Vamos a mais uma citação de E.G.W.</vt:lpstr>
      <vt:lpstr>Agora pergunte a você mesmo:</vt:lpstr>
      <vt:lpstr>Vamos a mais uma citação:</vt:lpstr>
      <vt:lpstr>Vamos a mais uma citação:</vt:lpstr>
      <vt:lpstr>Vamos a mais uma citação:</vt:lpstr>
      <vt:lpstr>Temos um exemplo de um livro de uma nova ordem que lidamos antes, e qual seria esse livro? </vt:lpstr>
      <vt:lpstr>Vamos a mais uma citação:</vt:lpstr>
      <vt:lpstr>Agora veremos alguns exemplos desses livros hoje:</vt:lpstr>
      <vt:lpstr>Antes de vermos o que contém nos livros veremos mais uma citação de Ellen White:</vt:lpstr>
      <vt:lpstr>Antes de vermos o que contém nos livros veremos mais uma citação de Ellen White:</vt:lpstr>
      <vt:lpstr>Nota:</vt:lpstr>
      <vt:lpstr>Agora vamos usar um dos livros anteriores note o que ele diz sobre o Filho de Deus:</vt:lpstr>
      <vt:lpstr>Agora vamos usar um dos livros anteriores note o que ele diz sobre o Filho de Deus:</vt:lpstr>
      <vt:lpstr>O que Ellen G. White diz sobre isso? </vt:lpstr>
      <vt:lpstr>Materiais de 1888,pág.1633,veja o que ela diz:</vt:lpstr>
      <vt:lpstr>Agora antes de compara o próximo texto vamos relembrar o que Ellen White disse lá atrás:</vt:lpstr>
      <vt:lpstr>Citemos o texto:</vt:lpstr>
      <vt:lpstr>Você já viu esse argumento antes? Vamos relembrar:</vt:lpstr>
      <vt:lpstr>Veja que os argumentos são os mesmos para se sustentar a mesma doutrina!</vt:lpstr>
      <vt:lpstr>Citemos o texto:</vt:lpstr>
      <vt:lpstr>Citemos o texto:</vt:lpstr>
      <vt:lpstr>Mensagens Escolhidas vol.1 pág.200</vt:lpstr>
      <vt:lpstr>Life Sketches.pág.196 e Review and Herald,12 de outubro,1905</vt:lpstr>
      <vt:lpstr>Pontos Chaves:</vt:lpstr>
      <vt:lpstr>Vamos a Bíblia:</vt:lpstr>
      <vt:lpstr>Vamos a Bíblia:</vt:lpstr>
      <vt:lpstr>Infelizmente temos um grande problema:</vt:lpstr>
      <vt:lpstr>Vamos ver agora porque muitas pessoas não aceitam a luz:</vt:lpstr>
      <vt:lpstr>Considerações Finais:</vt:lpstr>
      <vt:lpstr>Considerações Finais:</vt:lpstr>
      <vt:lpstr>Apresentação do PowerPoint</vt:lpstr>
    </vt:vector>
  </TitlesOfParts>
  <Company>Jakel`s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Silas Jakel</dc:creator>
  <cp:lastModifiedBy>Silas Jakel</cp:lastModifiedBy>
  <cp:revision>3</cp:revision>
  <dcterms:created xsi:type="dcterms:W3CDTF">2011-03-06T22:07:41Z</dcterms:created>
  <dcterms:modified xsi:type="dcterms:W3CDTF">2012-03-10T00:26:11Z</dcterms:modified>
</cp:coreProperties>
</file>