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sldIdLst>
    <p:sldId id="256" r:id="rId2"/>
    <p:sldId id="263" r:id="rId3"/>
    <p:sldId id="299" r:id="rId4"/>
    <p:sldId id="300" r:id="rId5"/>
    <p:sldId id="301" r:id="rId6"/>
    <p:sldId id="302" r:id="rId7"/>
    <p:sldId id="303" r:id="rId8"/>
    <p:sldId id="304" r:id="rId9"/>
    <p:sldId id="305" r:id="rId10"/>
    <p:sldId id="258" r:id="rId11"/>
    <p:sldId id="257" r:id="rId12"/>
    <p:sldId id="259" r:id="rId13"/>
    <p:sldId id="260" r:id="rId14"/>
    <p:sldId id="264" r:id="rId15"/>
    <p:sldId id="269" r:id="rId16"/>
    <p:sldId id="261" r:id="rId17"/>
    <p:sldId id="262" r:id="rId18"/>
    <p:sldId id="265" r:id="rId19"/>
    <p:sldId id="266" r:id="rId20"/>
    <p:sldId id="268" r:id="rId21"/>
    <p:sldId id="270" r:id="rId22"/>
    <p:sldId id="271" r:id="rId23"/>
    <p:sldId id="275" r:id="rId24"/>
    <p:sldId id="298" r:id="rId25"/>
    <p:sldId id="277" r:id="rId26"/>
    <p:sldId id="329" r:id="rId27"/>
    <p:sldId id="331" r:id="rId28"/>
  </p:sldIdLst>
  <p:sldSz cx="9144000" cy="6858000" type="screen4x3"/>
  <p:notesSz cx="6858000" cy="9144000"/>
  <p:custShowLst>
    <p:custShow name="Apresentação personalizada 1" id="0">
      <p:sldLst>
        <p:sld r:id="rId2"/>
      </p:sldLst>
    </p:custShow>
  </p:custShow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FF3300"/>
    <a:srgbClr val="023B4A"/>
    <a:srgbClr val="03475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83" autoAdjust="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28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827E48D-5843-4237-BDD6-7D6EAEDD944D}" type="datetimeFigureOut">
              <a:rPr lang="pt-BR"/>
              <a:pPr>
                <a:defRPr/>
              </a:pPr>
              <a:t>09/06/2012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86B6637-4D99-4890-805D-51B5230708B4}" type="slidenum">
              <a:rPr lang="pt-BR"/>
              <a:pPr>
                <a:defRPr/>
              </a:pPr>
              <a:t>‹nº›</a:t>
            </a:fld>
            <a:endParaRPr lang="pt-BR"/>
          </a:p>
        </p:txBody>
      </p:sp>
    </p:spTree>
    <p:extLst>
      <p:ext uri="{BB962C8B-B14F-4D97-AF65-F5344CB8AC3E}">
        <p14:creationId xmlns:p14="http://schemas.microsoft.com/office/powerpoint/2010/main" val="13151109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198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A30E91-D6DD-4FC6-9578-9EF363EDE133}" type="slidenum">
              <a:rPr lang="pt-BR" smtClean="0"/>
              <a:pPr fontAlgn="base">
                <a:spcBef>
                  <a:spcPct val="0"/>
                </a:spcBef>
                <a:spcAft>
                  <a:spcPct val="0"/>
                </a:spcAft>
                <a:defRPr/>
              </a:pPr>
              <a:t>1</a:t>
            </a:fld>
            <a:endParaRPr lang="pt-B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4036"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D6DFDE-8116-4987-BBE8-C5375E530EE5}" type="slidenum">
              <a:rPr lang="pt-BR" smtClean="0"/>
              <a:pPr fontAlgn="base">
                <a:spcBef>
                  <a:spcPct val="0"/>
                </a:spcBef>
                <a:spcAft>
                  <a:spcPct val="0"/>
                </a:spcAft>
                <a:defRPr/>
              </a:pPr>
              <a:t>10</a:t>
            </a:fld>
            <a:endParaRPr lang="pt-B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3012"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CC1C8A-70A7-4368-87E3-8FA9F9BC9E50}" type="slidenum">
              <a:rPr lang="pt-BR" smtClean="0"/>
              <a:pPr fontAlgn="base">
                <a:spcBef>
                  <a:spcPct val="0"/>
                </a:spcBef>
                <a:spcAft>
                  <a:spcPct val="0"/>
                </a:spcAft>
                <a:defRPr/>
              </a:pPr>
              <a:t>11</a:t>
            </a:fld>
            <a:endParaRPr lang="pt-B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5060"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DE9172-4A69-4B63-9424-391F54297D62}" type="slidenum">
              <a:rPr lang="pt-BR" smtClean="0"/>
              <a:pPr fontAlgn="base">
                <a:spcBef>
                  <a:spcPct val="0"/>
                </a:spcBef>
                <a:spcAft>
                  <a:spcPct val="0"/>
                </a:spcAft>
                <a:defRPr/>
              </a:pPr>
              <a:t>12</a:t>
            </a:fld>
            <a:endParaRPr lang="pt-B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6084"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085975-5B18-4B51-84BA-26EA73951DE1}" type="slidenum">
              <a:rPr lang="pt-BR" smtClean="0"/>
              <a:pPr fontAlgn="base">
                <a:spcBef>
                  <a:spcPct val="0"/>
                </a:spcBef>
                <a:spcAft>
                  <a:spcPct val="0"/>
                </a:spcAft>
                <a:defRPr/>
              </a:pPr>
              <a:t>13</a:t>
            </a:fld>
            <a:endParaRPr lang="pt-B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0180"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7E672F-9996-42C0-A4A6-94877564B561}" type="slidenum">
              <a:rPr lang="pt-BR" smtClean="0"/>
              <a:pPr fontAlgn="base">
                <a:spcBef>
                  <a:spcPct val="0"/>
                </a:spcBef>
                <a:spcAft>
                  <a:spcPct val="0"/>
                </a:spcAft>
                <a:defRPr/>
              </a:pPr>
              <a:t>14</a:t>
            </a:fld>
            <a:endParaRPr lang="pt-B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1204"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3D0235-37EA-4155-B7DE-3C4187366AFA}" type="slidenum">
              <a:rPr lang="pt-BR" smtClean="0"/>
              <a:pPr fontAlgn="base">
                <a:spcBef>
                  <a:spcPct val="0"/>
                </a:spcBef>
                <a:spcAft>
                  <a:spcPct val="0"/>
                </a:spcAft>
                <a:defRPr/>
              </a:pPr>
              <a:t>15</a:t>
            </a:fld>
            <a:endParaRPr lang="pt-B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8132"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54648A-8D21-4657-9357-9632669F038F}" type="slidenum">
              <a:rPr lang="pt-BR" smtClean="0"/>
              <a:pPr fontAlgn="base">
                <a:spcBef>
                  <a:spcPct val="0"/>
                </a:spcBef>
                <a:spcAft>
                  <a:spcPct val="0"/>
                </a:spcAft>
                <a:defRPr/>
              </a:pPr>
              <a:t>16</a:t>
            </a:fld>
            <a:endParaRPr lang="pt-B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9156"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D68152-0D04-469D-BF93-11E95D63C8FA}" type="slidenum">
              <a:rPr lang="pt-BR" smtClean="0"/>
              <a:pPr fontAlgn="base">
                <a:spcBef>
                  <a:spcPct val="0"/>
                </a:spcBef>
                <a:spcAft>
                  <a:spcPct val="0"/>
                </a:spcAft>
                <a:defRPr/>
              </a:pPr>
              <a:t>17</a:t>
            </a:fld>
            <a:endParaRPr lang="pt-B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222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927D31-B4D3-4448-A13C-DB46DFDE5BD1}" type="slidenum">
              <a:rPr lang="pt-BR" smtClean="0"/>
              <a:pPr fontAlgn="base">
                <a:spcBef>
                  <a:spcPct val="0"/>
                </a:spcBef>
                <a:spcAft>
                  <a:spcPct val="0"/>
                </a:spcAft>
                <a:defRPr/>
              </a:pPr>
              <a:t>18</a:t>
            </a:fld>
            <a:endParaRPr lang="pt-B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3252"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24E328-8755-4133-BA46-740D4788715E}" type="slidenum">
              <a:rPr lang="pt-BR" smtClean="0"/>
              <a:pPr fontAlgn="base">
                <a:spcBef>
                  <a:spcPct val="0"/>
                </a:spcBef>
                <a:spcAft>
                  <a:spcPct val="0"/>
                </a:spcAft>
                <a:defRPr/>
              </a:pPr>
              <a:t>19</a:t>
            </a:fld>
            <a:endParaRPr lang="pt-B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18CE43-C895-417D-9FFC-B3175F9E6BB3}" type="slidenum">
              <a:rPr lang="pt-BR" smtClean="0"/>
              <a:pPr fontAlgn="base">
                <a:spcBef>
                  <a:spcPct val="0"/>
                </a:spcBef>
                <a:spcAft>
                  <a:spcPct val="0"/>
                </a:spcAft>
                <a:defRPr/>
              </a:pPr>
              <a:t>2</a:t>
            </a:fld>
            <a:endParaRPr lang="pt-B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4276"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40E8F2-EDC9-49C1-A139-1D7C73F5F45E}" type="slidenum">
              <a:rPr lang="pt-BR" smtClean="0"/>
              <a:pPr fontAlgn="base">
                <a:spcBef>
                  <a:spcPct val="0"/>
                </a:spcBef>
                <a:spcAft>
                  <a:spcPct val="0"/>
                </a:spcAft>
                <a:defRPr/>
              </a:pPr>
              <a:t>20</a:t>
            </a:fld>
            <a:endParaRPr lang="pt-B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6324"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4A238E-B907-45F2-960C-196885463C3C}" type="slidenum">
              <a:rPr lang="pt-BR" smtClean="0"/>
              <a:pPr fontAlgn="base">
                <a:spcBef>
                  <a:spcPct val="0"/>
                </a:spcBef>
                <a:spcAft>
                  <a:spcPct val="0"/>
                </a:spcAft>
                <a:defRPr/>
              </a:pPr>
              <a:t>21</a:t>
            </a:fld>
            <a:endParaRPr lang="pt-B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734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C042A9-493C-409C-A957-0CAD4DF9E333}" type="slidenum">
              <a:rPr lang="pt-BR" smtClean="0"/>
              <a:pPr fontAlgn="base">
                <a:spcBef>
                  <a:spcPct val="0"/>
                </a:spcBef>
                <a:spcAft>
                  <a:spcPct val="0"/>
                </a:spcAft>
                <a:defRPr/>
              </a:pPr>
              <a:t>22</a:t>
            </a:fld>
            <a:endParaRPr lang="pt-B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59396"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012502-CBF1-4CD8-9311-1DB79220ECD9}" type="slidenum">
              <a:rPr lang="pt-BR" smtClean="0"/>
              <a:pPr fontAlgn="base">
                <a:spcBef>
                  <a:spcPct val="0"/>
                </a:spcBef>
                <a:spcAft>
                  <a:spcPct val="0"/>
                </a:spcAft>
                <a:defRPr/>
              </a:pPr>
              <a:t>23</a:t>
            </a:fld>
            <a:endParaRPr lang="pt-B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61444"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C066B0-B9E8-45E6-8F46-75F70C58D18A}" type="slidenum">
              <a:rPr lang="pt-BR" smtClean="0"/>
              <a:pPr fontAlgn="base">
                <a:spcBef>
                  <a:spcPct val="0"/>
                </a:spcBef>
                <a:spcAft>
                  <a:spcPct val="0"/>
                </a:spcAft>
                <a:defRPr/>
              </a:pPr>
              <a:t>25</a:t>
            </a:fld>
            <a:endParaRPr lang="pt-B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6246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D05DB8-F763-4B44-B03D-72E6F668B36C}" type="slidenum">
              <a:rPr lang="pt-BR" smtClean="0"/>
              <a:pPr fontAlgn="base">
                <a:spcBef>
                  <a:spcPct val="0"/>
                </a:spcBef>
                <a:spcAft>
                  <a:spcPct val="0"/>
                </a:spcAft>
                <a:defRPr/>
              </a:pPr>
              <a:t>26</a:t>
            </a:fld>
            <a:endParaRPr lang="pt-B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6246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2813C0-E532-452E-89C1-8C5B92B84F93}" type="slidenum">
              <a:rPr lang="pt-BR" smtClean="0"/>
              <a:pPr fontAlgn="base">
                <a:spcBef>
                  <a:spcPct val="0"/>
                </a:spcBef>
                <a:spcAft>
                  <a:spcPct val="0"/>
                </a:spcAft>
                <a:defRPr/>
              </a:pPr>
              <a:t>27</a:t>
            </a:fld>
            <a:endParaRPr lang="pt-B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4B0399-2B3E-4DF2-88F1-0EDCAEF31013}" type="slidenum">
              <a:rPr lang="pt-BR" smtClean="0"/>
              <a:pPr fontAlgn="base">
                <a:spcBef>
                  <a:spcPct val="0"/>
                </a:spcBef>
                <a:spcAft>
                  <a:spcPct val="0"/>
                </a:spcAft>
                <a:defRPr/>
              </a:pPr>
              <a:t>3</a:t>
            </a:fld>
            <a:endParaRPr lang="pt-B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77D7B1-626B-47BF-8337-2FEBB5C08881}" type="slidenum">
              <a:rPr lang="pt-BR" smtClean="0"/>
              <a:pPr fontAlgn="base">
                <a:spcBef>
                  <a:spcPct val="0"/>
                </a:spcBef>
                <a:spcAft>
                  <a:spcPct val="0"/>
                </a:spcAft>
                <a:defRPr/>
              </a:pPr>
              <a:t>4</a:t>
            </a:fld>
            <a:endParaRPr lang="pt-B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DDEBC-E6AE-4CDC-9ED6-DADC1624D387}" type="slidenum">
              <a:rPr lang="pt-BR" smtClean="0"/>
              <a:pPr fontAlgn="base">
                <a:spcBef>
                  <a:spcPct val="0"/>
                </a:spcBef>
                <a:spcAft>
                  <a:spcPct val="0"/>
                </a:spcAft>
                <a:defRPr/>
              </a:pPr>
              <a:t>5</a:t>
            </a:fld>
            <a:endParaRPr lang="pt-B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B9B62F-3AE2-4F57-A26E-8624BDDB0523}" type="slidenum">
              <a:rPr lang="pt-BR" smtClean="0"/>
              <a:pPr fontAlgn="base">
                <a:spcBef>
                  <a:spcPct val="0"/>
                </a:spcBef>
                <a:spcAft>
                  <a:spcPct val="0"/>
                </a:spcAft>
                <a:defRPr/>
              </a:pPr>
              <a:t>6</a:t>
            </a:fld>
            <a:endParaRPr lang="pt-B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18F8B8-9245-40B7-A322-2D0E4F71F668}" type="slidenum">
              <a:rPr lang="pt-BR" smtClean="0"/>
              <a:pPr fontAlgn="base">
                <a:spcBef>
                  <a:spcPct val="0"/>
                </a:spcBef>
                <a:spcAft>
                  <a:spcPct val="0"/>
                </a:spcAft>
                <a:defRPr/>
              </a:pPr>
              <a:t>7</a:t>
            </a:fld>
            <a:endParaRPr lang="pt-B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9F6A64-0F8E-4188-8593-672E526331E9}" type="slidenum">
              <a:rPr lang="pt-BR" smtClean="0"/>
              <a:pPr fontAlgn="base">
                <a:spcBef>
                  <a:spcPct val="0"/>
                </a:spcBef>
                <a:spcAft>
                  <a:spcPct val="0"/>
                </a:spcAft>
                <a:defRPr/>
              </a:pPr>
              <a:t>8</a:t>
            </a:fld>
            <a:endParaRPr lang="pt-B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47108"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061853-7CD9-4A0B-AD82-559BFEEB54B6}" type="slidenum">
              <a:rPr lang="pt-BR" smtClean="0"/>
              <a:pPr fontAlgn="base">
                <a:spcBef>
                  <a:spcPct val="0"/>
                </a:spcBef>
                <a:spcAft>
                  <a:spcPct val="0"/>
                </a:spcAft>
                <a:defRPr/>
              </a:pPr>
              <a:t>9</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a:p>
        </p:txBody>
      </p:sp>
      <p:sp>
        <p:nvSpPr>
          <p:cNvPr id="4" name="Espaço Reservado para Data 9"/>
          <p:cNvSpPr>
            <a:spLocks noGrp="1"/>
          </p:cNvSpPr>
          <p:nvPr>
            <p:ph type="dt" sz="half" idx="10"/>
          </p:nvPr>
        </p:nvSpPr>
        <p:spPr/>
        <p:txBody>
          <a:bodyPr/>
          <a:lstStyle>
            <a:lvl1pPr>
              <a:defRPr/>
            </a:lvl1pPr>
          </a:lstStyle>
          <a:p>
            <a:pPr>
              <a:defRPr/>
            </a:pPr>
            <a:fld id="{78C21715-0520-4E69-A42B-567179FBBEBE}" type="datetimeFigureOut">
              <a:rPr lang="en-US"/>
              <a:pPr>
                <a:defRPr/>
              </a:pPr>
              <a:t>6/9/2012</a:t>
            </a:fld>
            <a:endParaRPr lang="en-US" dirty="0"/>
          </a:p>
        </p:txBody>
      </p:sp>
      <p:sp>
        <p:nvSpPr>
          <p:cNvPr id="5" name="Espaço Reservado para Rodapé 21"/>
          <p:cNvSpPr>
            <a:spLocks noGrp="1"/>
          </p:cNvSpPr>
          <p:nvPr>
            <p:ph type="ftr" sz="quarter" idx="11"/>
          </p:nvPr>
        </p:nvSpPr>
        <p:spPr/>
        <p:txBody>
          <a:bodyPr/>
          <a:lstStyle>
            <a:lvl1pPr>
              <a:defRPr/>
            </a:lvl1pPr>
          </a:lstStyle>
          <a:p>
            <a:pPr>
              <a:defRPr/>
            </a:pPr>
            <a:endParaRPr lang="en-US"/>
          </a:p>
        </p:txBody>
      </p:sp>
      <p:sp>
        <p:nvSpPr>
          <p:cNvPr id="6" name="Espaço Reservado para Número de Slide 17"/>
          <p:cNvSpPr>
            <a:spLocks noGrp="1"/>
          </p:cNvSpPr>
          <p:nvPr>
            <p:ph type="sldNum" sz="quarter" idx="12"/>
          </p:nvPr>
        </p:nvSpPr>
        <p:spPr/>
        <p:txBody>
          <a:bodyPr/>
          <a:lstStyle>
            <a:lvl1pPr>
              <a:defRPr/>
            </a:lvl1pPr>
          </a:lstStyle>
          <a:p>
            <a:pPr>
              <a:defRPr/>
            </a:pPr>
            <a:fld id="{676E4016-FEF9-4507-A7C8-17360B0F789D}" type="slidenum">
              <a:rPr lang="en-US"/>
              <a:pPr>
                <a:defRPr/>
              </a:pPr>
              <a:t>‹nº›</a:t>
            </a:fld>
            <a:endParaRPr lang="en-US" dirty="0"/>
          </a:p>
        </p:txBody>
      </p:sp>
    </p:spTree>
    <p:extLst>
      <p:ext uri="{BB962C8B-B14F-4D97-AF65-F5344CB8AC3E}">
        <p14:creationId xmlns:p14="http://schemas.microsoft.com/office/powerpoint/2010/main" val="1933846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6EE9DD08-6FD9-4F4D-8EF4-BB8E580BBD61}" type="datetimeFigureOut">
              <a:rPr lang="en-US"/>
              <a:pPr>
                <a:defRPr/>
              </a:pPr>
              <a:t>6/9/2012</a:t>
            </a:fld>
            <a:endParaRPr lang="en-US" dirty="0"/>
          </a:p>
        </p:txBody>
      </p:sp>
      <p:sp>
        <p:nvSpPr>
          <p:cNvPr id="5" name="Espaço Reservado para Rodapé 21"/>
          <p:cNvSpPr>
            <a:spLocks noGrp="1"/>
          </p:cNvSpPr>
          <p:nvPr>
            <p:ph type="ftr" sz="quarter" idx="11"/>
          </p:nvPr>
        </p:nvSpPr>
        <p:spPr/>
        <p:txBody>
          <a:bodyPr/>
          <a:lstStyle>
            <a:lvl1pPr>
              <a:defRPr/>
            </a:lvl1pPr>
          </a:lstStyle>
          <a:p>
            <a:pPr>
              <a:defRPr/>
            </a:pPr>
            <a:endParaRPr lang="en-US"/>
          </a:p>
        </p:txBody>
      </p:sp>
      <p:sp>
        <p:nvSpPr>
          <p:cNvPr id="6" name="Espaço Reservado para Número de Slide 17"/>
          <p:cNvSpPr>
            <a:spLocks noGrp="1"/>
          </p:cNvSpPr>
          <p:nvPr>
            <p:ph type="sldNum" sz="quarter" idx="12"/>
          </p:nvPr>
        </p:nvSpPr>
        <p:spPr/>
        <p:txBody>
          <a:bodyPr/>
          <a:lstStyle>
            <a:lvl1pPr>
              <a:defRPr/>
            </a:lvl1pPr>
          </a:lstStyle>
          <a:p>
            <a:pPr>
              <a:defRPr/>
            </a:pPr>
            <a:fld id="{44D8E3C3-F4DE-43B2-9D92-19F880FC0A2E}" type="slidenum">
              <a:rPr lang="en-US"/>
              <a:pPr>
                <a:defRPr/>
              </a:pPr>
              <a:t>‹nº›</a:t>
            </a:fld>
            <a:endParaRPr lang="en-US" dirty="0"/>
          </a:p>
        </p:txBody>
      </p:sp>
    </p:spTree>
    <p:extLst>
      <p:ext uri="{BB962C8B-B14F-4D97-AF65-F5344CB8AC3E}">
        <p14:creationId xmlns:p14="http://schemas.microsoft.com/office/powerpoint/2010/main" val="106744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BC35EEAA-D7E5-43FD-A753-FD4C20BB1AD2}" type="datetimeFigureOut">
              <a:rPr lang="en-US"/>
              <a:pPr>
                <a:defRPr/>
              </a:pPr>
              <a:t>6/9/2012</a:t>
            </a:fld>
            <a:endParaRPr lang="en-US" dirty="0"/>
          </a:p>
        </p:txBody>
      </p:sp>
      <p:sp>
        <p:nvSpPr>
          <p:cNvPr id="5" name="Espaço Reservado para Rodapé 21"/>
          <p:cNvSpPr>
            <a:spLocks noGrp="1"/>
          </p:cNvSpPr>
          <p:nvPr>
            <p:ph type="ftr" sz="quarter" idx="11"/>
          </p:nvPr>
        </p:nvSpPr>
        <p:spPr/>
        <p:txBody>
          <a:bodyPr/>
          <a:lstStyle>
            <a:lvl1pPr>
              <a:defRPr/>
            </a:lvl1pPr>
          </a:lstStyle>
          <a:p>
            <a:pPr>
              <a:defRPr/>
            </a:pPr>
            <a:endParaRPr lang="en-US"/>
          </a:p>
        </p:txBody>
      </p:sp>
      <p:sp>
        <p:nvSpPr>
          <p:cNvPr id="6" name="Espaço Reservado para Número de Slide 17"/>
          <p:cNvSpPr>
            <a:spLocks noGrp="1"/>
          </p:cNvSpPr>
          <p:nvPr>
            <p:ph type="sldNum" sz="quarter" idx="12"/>
          </p:nvPr>
        </p:nvSpPr>
        <p:spPr/>
        <p:txBody>
          <a:bodyPr/>
          <a:lstStyle>
            <a:lvl1pPr>
              <a:defRPr/>
            </a:lvl1pPr>
          </a:lstStyle>
          <a:p>
            <a:pPr>
              <a:defRPr/>
            </a:pPr>
            <a:fld id="{D9A26B23-72CA-4C3D-8669-F88095601C90}" type="slidenum">
              <a:rPr lang="en-US"/>
              <a:pPr>
                <a:defRPr/>
              </a:pPr>
              <a:t>‹nº›</a:t>
            </a:fld>
            <a:endParaRPr lang="en-US" dirty="0"/>
          </a:p>
        </p:txBody>
      </p:sp>
    </p:spTree>
    <p:extLst>
      <p:ext uri="{BB962C8B-B14F-4D97-AF65-F5344CB8AC3E}">
        <p14:creationId xmlns:p14="http://schemas.microsoft.com/office/powerpoint/2010/main" val="313923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
        <p:nvSpPr>
          <p:cNvPr id="4" name="Espaço Reservado para Data 9"/>
          <p:cNvSpPr>
            <a:spLocks noGrp="1"/>
          </p:cNvSpPr>
          <p:nvPr>
            <p:ph type="dt" sz="half" idx="10"/>
          </p:nvPr>
        </p:nvSpPr>
        <p:spPr/>
        <p:txBody>
          <a:bodyPr/>
          <a:lstStyle>
            <a:lvl1pPr>
              <a:defRPr/>
            </a:lvl1pPr>
          </a:lstStyle>
          <a:p>
            <a:pPr>
              <a:defRPr/>
            </a:pPr>
            <a:fld id="{A9003918-F958-46FB-A97B-A88CE17F80F7}" type="datetimeFigureOut">
              <a:rPr lang="en-US"/>
              <a:pPr>
                <a:defRPr/>
              </a:pPr>
              <a:t>6/9/2012</a:t>
            </a:fld>
            <a:endParaRPr lang="en-US" dirty="0"/>
          </a:p>
        </p:txBody>
      </p:sp>
      <p:sp>
        <p:nvSpPr>
          <p:cNvPr id="5" name="Espaço Reservado para Rodapé 21"/>
          <p:cNvSpPr>
            <a:spLocks noGrp="1"/>
          </p:cNvSpPr>
          <p:nvPr>
            <p:ph type="ftr" sz="quarter" idx="11"/>
          </p:nvPr>
        </p:nvSpPr>
        <p:spPr/>
        <p:txBody>
          <a:bodyPr/>
          <a:lstStyle>
            <a:lvl1pPr>
              <a:defRPr/>
            </a:lvl1pPr>
          </a:lstStyle>
          <a:p>
            <a:pPr>
              <a:defRPr/>
            </a:pPr>
            <a:endParaRPr lang="en-US"/>
          </a:p>
        </p:txBody>
      </p:sp>
      <p:sp>
        <p:nvSpPr>
          <p:cNvPr id="6" name="Espaço Reservado para Número de Slide 17"/>
          <p:cNvSpPr>
            <a:spLocks noGrp="1"/>
          </p:cNvSpPr>
          <p:nvPr>
            <p:ph type="sldNum" sz="quarter" idx="12"/>
          </p:nvPr>
        </p:nvSpPr>
        <p:spPr/>
        <p:txBody>
          <a:bodyPr/>
          <a:lstStyle>
            <a:lvl1pPr>
              <a:defRPr/>
            </a:lvl1pPr>
          </a:lstStyle>
          <a:p>
            <a:pPr>
              <a:defRPr/>
            </a:pPr>
            <a:fld id="{66644821-A2C1-4859-98E1-7E6ECA1AD6E9}" type="slidenum">
              <a:rPr lang="en-US"/>
              <a:pPr>
                <a:defRPr/>
              </a:pPr>
              <a:t>‹nº›</a:t>
            </a:fld>
            <a:endParaRPr lang="en-US" dirty="0"/>
          </a:p>
        </p:txBody>
      </p:sp>
    </p:spTree>
    <p:extLst>
      <p:ext uri="{BB962C8B-B14F-4D97-AF65-F5344CB8AC3E}">
        <p14:creationId xmlns:p14="http://schemas.microsoft.com/office/powerpoint/2010/main" val="1923703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72CC8BEA-1177-4FBB-BC6A-8E5AC9D4CD84}" type="datetimeFigureOut">
              <a:rPr lang="en-US"/>
              <a:pPr>
                <a:defRPr/>
              </a:pPr>
              <a:t>6/9/2012</a:t>
            </a:fld>
            <a:endParaRPr lang="en-US" dirty="0"/>
          </a:p>
        </p:txBody>
      </p:sp>
      <p:sp>
        <p:nvSpPr>
          <p:cNvPr id="6" name="Espaço Reservado para Rodapé 21"/>
          <p:cNvSpPr>
            <a:spLocks noGrp="1"/>
          </p:cNvSpPr>
          <p:nvPr>
            <p:ph type="ftr" sz="quarter" idx="11"/>
          </p:nvPr>
        </p:nvSpPr>
        <p:spPr/>
        <p:txBody>
          <a:bodyPr/>
          <a:lstStyle>
            <a:lvl1pPr>
              <a:defRPr/>
            </a:lvl1pPr>
          </a:lstStyle>
          <a:p>
            <a:pPr>
              <a:defRPr/>
            </a:pPr>
            <a:endParaRPr lang="en-US"/>
          </a:p>
        </p:txBody>
      </p:sp>
      <p:sp>
        <p:nvSpPr>
          <p:cNvPr id="7" name="Espaço Reservado para Número de Slide 17"/>
          <p:cNvSpPr>
            <a:spLocks noGrp="1"/>
          </p:cNvSpPr>
          <p:nvPr>
            <p:ph type="sldNum" sz="quarter" idx="12"/>
          </p:nvPr>
        </p:nvSpPr>
        <p:spPr/>
        <p:txBody>
          <a:bodyPr/>
          <a:lstStyle>
            <a:lvl1pPr>
              <a:defRPr/>
            </a:lvl1pPr>
          </a:lstStyle>
          <a:p>
            <a:pPr>
              <a:defRPr/>
            </a:pPr>
            <a:fld id="{116FCE40-D0FF-4E58-8A43-412981ADF34C}" type="slidenum">
              <a:rPr lang="en-US"/>
              <a:pPr>
                <a:defRPr/>
              </a:pPr>
              <a:t>‹nº›</a:t>
            </a:fld>
            <a:endParaRPr lang="en-US" dirty="0"/>
          </a:p>
        </p:txBody>
      </p:sp>
    </p:spTree>
    <p:extLst>
      <p:ext uri="{BB962C8B-B14F-4D97-AF65-F5344CB8AC3E}">
        <p14:creationId xmlns:p14="http://schemas.microsoft.com/office/powerpoint/2010/main" val="225634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9"/>
          <p:cNvSpPr>
            <a:spLocks noGrp="1"/>
          </p:cNvSpPr>
          <p:nvPr>
            <p:ph type="dt" sz="half" idx="10"/>
          </p:nvPr>
        </p:nvSpPr>
        <p:spPr/>
        <p:txBody>
          <a:bodyPr/>
          <a:lstStyle>
            <a:lvl1pPr>
              <a:defRPr/>
            </a:lvl1pPr>
          </a:lstStyle>
          <a:p>
            <a:pPr>
              <a:defRPr/>
            </a:pPr>
            <a:fld id="{71F41355-A010-4DDE-8C82-2806EC3A540D}" type="datetimeFigureOut">
              <a:rPr lang="en-US"/>
              <a:pPr>
                <a:defRPr/>
              </a:pPr>
              <a:t>6/9/2012</a:t>
            </a:fld>
            <a:endParaRPr lang="en-US" dirty="0"/>
          </a:p>
        </p:txBody>
      </p:sp>
      <p:sp>
        <p:nvSpPr>
          <p:cNvPr id="8" name="Espaço Reservado para Rodapé 21"/>
          <p:cNvSpPr>
            <a:spLocks noGrp="1"/>
          </p:cNvSpPr>
          <p:nvPr>
            <p:ph type="ftr" sz="quarter" idx="11"/>
          </p:nvPr>
        </p:nvSpPr>
        <p:spPr/>
        <p:txBody>
          <a:bodyPr/>
          <a:lstStyle>
            <a:lvl1pPr>
              <a:defRPr/>
            </a:lvl1pPr>
          </a:lstStyle>
          <a:p>
            <a:pPr>
              <a:defRPr/>
            </a:pPr>
            <a:endParaRPr lang="en-US"/>
          </a:p>
        </p:txBody>
      </p:sp>
      <p:sp>
        <p:nvSpPr>
          <p:cNvPr id="9" name="Espaço Reservado para Número de Slide 17"/>
          <p:cNvSpPr>
            <a:spLocks noGrp="1"/>
          </p:cNvSpPr>
          <p:nvPr>
            <p:ph type="sldNum" sz="quarter" idx="12"/>
          </p:nvPr>
        </p:nvSpPr>
        <p:spPr/>
        <p:txBody>
          <a:bodyPr/>
          <a:lstStyle>
            <a:lvl1pPr>
              <a:defRPr/>
            </a:lvl1pPr>
          </a:lstStyle>
          <a:p>
            <a:pPr>
              <a:defRPr/>
            </a:pPr>
            <a:fld id="{7A1B3D3A-9BB3-4C06-8A70-679EC5166EC8}" type="slidenum">
              <a:rPr lang="en-US"/>
              <a:pPr>
                <a:defRPr/>
              </a:pPr>
              <a:t>‹nº›</a:t>
            </a:fld>
            <a:endParaRPr lang="en-US" dirty="0"/>
          </a:p>
        </p:txBody>
      </p:sp>
    </p:spTree>
    <p:extLst>
      <p:ext uri="{BB962C8B-B14F-4D97-AF65-F5344CB8AC3E}">
        <p14:creationId xmlns:p14="http://schemas.microsoft.com/office/powerpoint/2010/main" val="168108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Data 9"/>
          <p:cNvSpPr>
            <a:spLocks noGrp="1"/>
          </p:cNvSpPr>
          <p:nvPr>
            <p:ph type="dt" sz="half" idx="10"/>
          </p:nvPr>
        </p:nvSpPr>
        <p:spPr/>
        <p:txBody>
          <a:bodyPr/>
          <a:lstStyle>
            <a:lvl1pPr>
              <a:defRPr/>
            </a:lvl1pPr>
          </a:lstStyle>
          <a:p>
            <a:pPr>
              <a:defRPr/>
            </a:pPr>
            <a:fld id="{D12B6915-D9A0-4279-BE69-B51BE1E73969}" type="datetimeFigureOut">
              <a:rPr lang="en-US"/>
              <a:pPr>
                <a:defRPr/>
              </a:pPr>
              <a:t>6/9/2012</a:t>
            </a:fld>
            <a:endParaRPr lang="en-US" dirty="0"/>
          </a:p>
        </p:txBody>
      </p:sp>
      <p:sp>
        <p:nvSpPr>
          <p:cNvPr id="4" name="Espaço Reservado para Rodapé 21"/>
          <p:cNvSpPr>
            <a:spLocks noGrp="1"/>
          </p:cNvSpPr>
          <p:nvPr>
            <p:ph type="ftr" sz="quarter" idx="11"/>
          </p:nvPr>
        </p:nvSpPr>
        <p:spPr/>
        <p:txBody>
          <a:bodyPr/>
          <a:lstStyle>
            <a:lvl1pPr>
              <a:defRPr/>
            </a:lvl1pPr>
          </a:lstStyle>
          <a:p>
            <a:pPr>
              <a:defRPr/>
            </a:pPr>
            <a:endParaRPr lang="en-US"/>
          </a:p>
        </p:txBody>
      </p:sp>
      <p:sp>
        <p:nvSpPr>
          <p:cNvPr id="5" name="Espaço Reservado para Número de Slide 17"/>
          <p:cNvSpPr>
            <a:spLocks noGrp="1"/>
          </p:cNvSpPr>
          <p:nvPr>
            <p:ph type="sldNum" sz="quarter" idx="12"/>
          </p:nvPr>
        </p:nvSpPr>
        <p:spPr/>
        <p:txBody>
          <a:bodyPr/>
          <a:lstStyle>
            <a:lvl1pPr>
              <a:defRPr/>
            </a:lvl1pPr>
          </a:lstStyle>
          <a:p>
            <a:pPr>
              <a:defRPr/>
            </a:pPr>
            <a:fld id="{6637A7B4-D289-4B1B-ABF3-B7B93A08EE34}" type="slidenum">
              <a:rPr lang="en-US"/>
              <a:pPr>
                <a:defRPr/>
              </a:pPr>
              <a:t>‹nº›</a:t>
            </a:fld>
            <a:endParaRPr lang="en-US" dirty="0"/>
          </a:p>
        </p:txBody>
      </p:sp>
    </p:spTree>
    <p:extLst>
      <p:ext uri="{BB962C8B-B14F-4D97-AF65-F5344CB8AC3E}">
        <p14:creationId xmlns:p14="http://schemas.microsoft.com/office/powerpoint/2010/main" val="51059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fld id="{6EB3FA00-516D-4627-A3D2-10FB6C55E650}" type="datetimeFigureOut">
              <a:rPr lang="en-US"/>
              <a:pPr>
                <a:defRPr/>
              </a:pPr>
              <a:t>6/9/2012</a:t>
            </a:fld>
            <a:endParaRPr lang="en-US" dirty="0"/>
          </a:p>
        </p:txBody>
      </p:sp>
      <p:sp>
        <p:nvSpPr>
          <p:cNvPr id="3" name="Espaço Reservado para Rodapé 21"/>
          <p:cNvSpPr>
            <a:spLocks noGrp="1"/>
          </p:cNvSpPr>
          <p:nvPr>
            <p:ph type="ftr" sz="quarter" idx="11"/>
          </p:nvPr>
        </p:nvSpPr>
        <p:spPr/>
        <p:txBody>
          <a:bodyPr/>
          <a:lstStyle>
            <a:lvl1pPr>
              <a:defRPr/>
            </a:lvl1pPr>
          </a:lstStyle>
          <a:p>
            <a:pPr>
              <a:defRPr/>
            </a:pPr>
            <a:endParaRPr lang="en-US"/>
          </a:p>
        </p:txBody>
      </p:sp>
      <p:sp>
        <p:nvSpPr>
          <p:cNvPr id="4" name="Espaço Reservado para Número de Slide 17"/>
          <p:cNvSpPr>
            <a:spLocks noGrp="1"/>
          </p:cNvSpPr>
          <p:nvPr>
            <p:ph type="sldNum" sz="quarter" idx="12"/>
          </p:nvPr>
        </p:nvSpPr>
        <p:spPr/>
        <p:txBody>
          <a:bodyPr/>
          <a:lstStyle>
            <a:lvl1pPr>
              <a:defRPr/>
            </a:lvl1pPr>
          </a:lstStyle>
          <a:p>
            <a:pPr>
              <a:defRPr/>
            </a:pPr>
            <a:fld id="{AF9B74A8-1184-4205-A4F4-159EA11F8707}" type="slidenum">
              <a:rPr lang="en-US"/>
              <a:pPr>
                <a:defRPr/>
              </a:pPr>
              <a:t>‹nº›</a:t>
            </a:fld>
            <a:endParaRPr lang="en-US" dirty="0"/>
          </a:p>
        </p:txBody>
      </p:sp>
    </p:spTree>
    <p:extLst>
      <p:ext uri="{BB962C8B-B14F-4D97-AF65-F5344CB8AC3E}">
        <p14:creationId xmlns:p14="http://schemas.microsoft.com/office/powerpoint/2010/main" val="257050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t-BR" smtClean="0"/>
              <a:t>Clique para editar o estilo do título mestre</a:t>
            </a:r>
            <a:endParaRPr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9"/>
          <p:cNvSpPr>
            <a:spLocks noGrp="1"/>
          </p:cNvSpPr>
          <p:nvPr>
            <p:ph type="dt" sz="half" idx="10"/>
          </p:nvPr>
        </p:nvSpPr>
        <p:spPr/>
        <p:txBody>
          <a:bodyPr/>
          <a:lstStyle>
            <a:lvl1pPr>
              <a:defRPr/>
            </a:lvl1pPr>
          </a:lstStyle>
          <a:p>
            <a:pPr>
              <a:defRPr/>
            </a:pPr>
            <a:fld id="{A8A6AB7C-5C95-4A06-9ACD-1CB29F38CE42}" type="datetimeFigureOut">
              <a:rPr lang="en-US"/>
              <a:pPr>
                <a:defRPr/>
              </a:pPr>
              <a:t>6/9/2012</a:t>
            </a:fld>
            <a:endParaRPr lang="en-US" dirty="0"/>
          </a:p>
        </p:txBody>
      </p:sp>
      <p:sp>
        <p:nvSpPr>
          <p:cNvPr id="6" name="Espaço Reservado para Rodapé 21"/>
          <p:cNvSpPr>
            <a:spLocks noGrp="1"/>
          </p:cNvSpPr>
          <p:nvPr>
            <p:ph type="ftr" sz="quarter" idx="11"/>
          </p:nvPr>
        </p:nvSpPr>
        <p:spPr/>
        <p:txBody>
          <a:bodyPr/>
          <a:lstStyle>
            <a:lvl1pPr>
              <a:defRPr/>
            </a:lvl1pPr>
          </a:lstStyle>
          <a:p>
            <a:pPr>
              <a:defRPr/>
            </a:pPr>
            <a:endParaRPr lang="en-US"/>
          </a:p>
        </p:txBody>
      </p:sp>
      <p:sp>
        <p:nvSpPr>
          <p:cNvPr id="7" name="Espaço Reservado para Número de Slide 17"/>
          <p:cNvSpPr>
            <a:spLocks noGrp="1"/>
          </p:cNvSpPr>
          <p:nvPr>
            <p:ph type="sldNum" sz="quarter" idx="12"/>
          </p:nvPr>
        </p:nvSpPr>
        <p:spPr/>
        <p:txBody>
          <a:bodyPr/>
          <a:lstStyle>
            <a:lvl1pPr>
              <a:defRPr/>
            </a:lvl1pPr>
          </a:lstStyle>
          <a:p>
            <a:pPr>
              <a:defRPr/>
            </a:pPr>
            <a:fld id="{85B2E96B-04A5-468D-AAA9-31DC77724616}" type="slidenum">
              <a:rPr lang="en-US"/>
              <a:pPr>
                <a:defRPr/>
              </a:pPr>
              <a:t>‹nº›</a:t>
            </a:fld>
            <a:endParaRPr lang="en-US" dirty="0"/>
          </a:p>
        </p:txBody>
      </p:sp>
    </p:spTree>
    <p:extLst>
      <p:ext uri="{BB962C8B-B14F-4D97-AF65-F5344CB8AC3E}">
        <p14:creationId xmlns:p14="http://schemas.microsoft.com/office/powerpoint/2010/main" val="2497745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3BA42FF9-A423-464B-A35A-67E9B0F052A9}" type="datetimeFigureOut">
              <a:rPr lang="en-US"/>
              <a:pPr>
                <a:defRPr/>
              </a:pPr>
              <a:t>6/9/2012</a:t>
            </a:fld>
            <a:endParaRPr lang="en-US" dirty="0"/>
          </a:p>
        </p:txBody>
      </p:sp>
      <p:sp>
        <p:nvSpPr>
          <p:cNvPr id="5" name="Espaço Reservado para Rodapé 21"/>
          <p:cNvSpPr>
            <a:spLocks noGrp="1"/>
          </p:cNvSpPr>
          <p:nvPr>
            <p:ph type="ftr" sz="quarter" idx="11"/>
          </p:nvPr>
        </p:nvSpPr>
        <p:spPr/>
        <p:txBody>
          <a:bodyPr/>
          <a:lstStyle>
            <a:lvl1pPr>
              <a:defRPr/>
            </a:lvl1pPr>
          </a:lstStyle>
          <a:p>
            <a:pPr>
              <a:defRPr/>
            </a:pPr>
            <a:endParaRPr lang="en-US"/>
          </a:p>
        </p:txBody>
      </p:sp>
      <p:sp>
        <p:nvSpPr>
          <p:cNvPr id="6" name="Espaço Reservado para Número de Slide 17"/>
          <p:cNvSpPr>
            <a:spLocks noGrp="1"/>
          </p:cNvSpPr>
          <p:nvPr>
            <p:ph type="sldNum" sz="quarter" idx="12"/>
          </p:nvPr>
        </p:nvSpPr>
        <p:spPr/>
        <p:txBody>
          <a:bodyPr/>
          <a:lstStyle>
            <a:lvl1pPr>
              <a:defRPr/>
            </a:lvl1pPr>
          </a:lstStyle>
          <a:p>
            <a:pPr>
              <a:defRPr/>
            </a:pPr>
            <a:fld id="{1653EE38-8ABC-4034-9CAB-BBF53F16FBA4}" type="slidenum">
              <a:rPr lang="en-US"/>
              <a:pPr>
                <a:defRPr/>
              </a:pPr>
              <a:t>‹nº›</a:t>
            </a:fld>
            <a:endParaRPr lang="en-US" dirty="0"/>
          </a:p>
        </p:txBody>
      </p:sp>
    </p:spTree>
    <p:extLst>
      <p:ext uri="{BB962C8B-B14F-4D97-AF65-F5344CB8AC3E}">
        <p14:creationId xmlns:p14="http://schemas.microsoft.com/office/powerpoint/2010/main" val="405856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23B4A"/>
        </a:solidFill>
        <a:effectLst/>
      </p:bgPr>
    </p:bg>
    <p:spTree>
      <p:nvGrpSpPr>
        <p:cNvPr id="1" name=""/>
        <p:cNvGrpSpPr/>
        <p:nvPr/>
      </p:nvGrpSpPr>
      <p:grpSpPr>
        <a:xfrm>
          <a:off x="0" y="0"/>
          <a:ext cx="0" cy="0"/>
          <a:chOff x="0" y="0"/>
          <a:chExt cx="0" cy="0"/>
        </a:xfrm>
      </p:grpSpPr>
      <p:sp>
        <p:nvSpPr>
          <p:cNvPr id="7" name="Forma liv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orma liv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Espaço Reservado para Título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pt-BR" smtClean="0"/>
              <a:t>Clique para editar o estilo do título mestre</a:t>
            </a:r>
            <a:endParaRPr lang="en-US" smtClean="0"/>
          </a:p>
        </p:txBody>
      </p:sp>
      <p:sp>
        <p:nvSpPr>
          <p:cNvPr id="1029" name="Espaço Reservado para Texto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58699E3-22B5-4E1D-9711-3D1F79DD611A}" type="datetimeFigureOut">
              <a:rPr lang="en-US"/>
              <a:pPr>
                <a:defRPr/>
              </a:pPr>
              <a:t>6/9/2012</a:t>
            </a:fld>
            <a:endParaRPr lang="en-US" dirty="0"/>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C3D55DCF-2C08-4AED-81A4-6D4C4964D1AB}" type="slidenum">
              <a:rPr lang="en-US"/>
              <a:pPr>
                <a:defRPr/>
              </a:pPr>
              <a:t>‹nº›</a:t>
            </a:fld>
            <a:endParaRPr lang="en-US" dirty="0"/>
          </a:p>
        </p:txBody>
      </p:sp>
      <p:grpSp>
        <p:nvGrpSpPr>
          <p:cNvPr id="1033" name="Grupo 1"/>
          <p:cNvGrpSpPr>
            <a:grpSpLocks/>
          </p:cNvGrpSpPr>
          <p:nvPr/>
        </p:nvGrpSpPr>
        <p:grpSpPr bwMode="auto">
          <a:xfrm>
            <a:off x="-19050" y="203200"/>
            <a:ext cx="9180513" cy="647700"/>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Lst>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chabad.org.br/interativo/FAQ/shema.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pt.wikipedia.org/wiki/Echad"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533400" y="952128"/>
            <a:ext cx="7851648" cy="1828800"/>
          </a:xfrm>
          <a:ln>
            <a:miter lim="800000"/>
            <a:headEnd/>
            <a:tailEnd/>
          </a:ln>
        </p:spPr>
        <p:txBody>
          <a:bodyPr>
            <a:noAutofit/>
          </a:bodyPr>
          <a:lstStyle/>
          <a:p>
            <a:pPr algn="ctr">
              <a:defRPr/>
            </a:pPr>
            <a:r>
              <a:rPr lang="pt-BR" sz="6600" dirty="0" smtClean="0"/>
              <a:t>A Verdade sobre </a:t>
            </a:r>
            <a:r>
              <a:rPr lang="pt-BR" sz="6600" dirty="0" err="1" smtClean="0"/>
              <a:t>Echad</a:t>
            </a:r>
            <a:r>
              <a:rPr lang="pt-BR" sz="6600" dirty="0" smtClean="0"/>
              <a:t> e </a:t>
            </a:r>
            <a:r>
              <a:rPr lang="pt-BR" sz="6600" dirty="0" err="1" smtClean="0"/>
              <a:t>Yachid</a:t>
            </a:r>
            <a:endParaRPr lang="pt-BR" sz="6600" dirty="0"/>
          </a:p>
        </p:txBody>
      </p:sp>
      <p:sp>
        <p:nvSpPr>
          <p:cNvPr id="2051" name="Subtítulo 4"/>
          <p:cNvSpPr>
            <a:spLocks noGrp="1"/>
          </p:cNvSpPr>
          <p:nvPr>
            <p:ph type="subTitle" idx="1"/>
          </p:nvPr>
        </p:nvSpPr>
        <p:spPr>
          <a:xfrm>
            <a:off x="357188" y="3002657"/>
            <a:ext cx="8501062" cy="2874615"/>
          </a:xfrm>
        </p:spPr>
        <p:txBody>
          <a:bodyPr/>
          <a:lstStyle/>
          <a:p>
            <a:pPr marR="0" algn="just"/>
            <a:r>
              <a:rPr lang="pt-BR" sz="3600" dirty="0" smtClean="0">
                <a:latin typeface="Verdana" pitchFamily="34" charset="0"/>
              </a:rPr>
              <a:t>Estas são duas palavras </a:t>
            </a:r>
            <a:r>
              <a:rPr lang="pt-BR" sz="3600" dirty="0" smtClean="0">
                <a:latin typeface="Verdana" pitchFamily="34" charset="0"/>
              </a:rPr>
              <a:t>hebraicas, </a:t>
            </a:r>
            <a:r>
              <a:rPr lang="pt-BR" sz="3600" dirty="0" smtClean="0">
                <a:latin typeface="Verdana" pitchFamily="34" charset="0"/>
              </a:rPr>
              <a:t>manipuladas pela teologia de igrejas a seu bel-prazer. Sim, estas duas palavras têm sido e ainda são, uma teologia muito </a:t>
            </a:r>
            <a:r>
              <a:rPr lang="pt-BR" sz="3600" dirty="0" smtClean="0">
                <a:latin typeface="Verdana" pitchFamily="34" charset="0"/>
              </a:rPr>
              <a:t>debatida.</a:t>
            </a:r>
            <a:endParaRPr lang="pt-BR" sz="3600" dirty="0" smtClean="0">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77675" y="1158999"/>
            <a:ext cx="878681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pt-BR" sz="3600" dirty="0"/>
              <a:t>A questão do </a:t>
            </a:r>
            <a:r>
              <a:rPr lang="pt-BR" sz="3600" dirty="0" err="1"/>
              <a:t>Shemá</a:t>
            </a:r>
            <a:r>
              <a:rPr lang="pt-BR" sz="3600" dirty="0"/>
              <a:t> não é nova, ela já foi feita por nossos Sábios no sagrado livro do </a:t>
            </a:r>
            <a:r>
              <a:rPr lang="pt-BR" sz="3600" dirty="0" err="1"/>
              <a:t>Zôhar</a:t>
            </a:r>
            <a:r>
              <a:rPr lang="pt-BR" sz="3600" dirty="0"/>
              <a:t>. Será que devemos chamar a Deus de "</a:t>
            </a:r>
            <a:r>
              <a:rPr lang="pt-BR" sz="3600" dirty="0" err="1"/>
              <a:t>echad</a:t>
            </a:r>
            <a:r>
              <a:rPr lang="pt-BR" sz="3600" dirty="0"/>
              <a:t>", palavra que pode ser erroneamente interpretado como uma unidade composta? Não seria um risco usá-la, afinal, o segundo mandamento é claro ao proibir qualquer forma de idolatria?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Conteúdo 2"/>
          <p:cNvSpPr>
            <a:spLocks noGrp="1"/>
          </p:cNvSpPr>
          <p:nvPr>
            <p:ph idx="1"/>
          </p:nvPr>
        </p:nvSpPr>
        <p:spPr>
          <a:xfrm>
            <a:off x="107504" y="1415827"/>
            <a:ext cx="8929687" cy="4389437"/>
          </a:xfrm>
        </p:spPr>
        <p:txBody>
          <a:bodyPr/>
          <a:lstStyle/>
          <a:p>
            <a:pPr algn="just">
              <a:buFont typeface="Wingdings 2" pitchFamily="18" charset="2"/>
              <a:buNone/>
            </a:pPr>
            <a:r>
              <a:rPr lang="pt-BR" sz="3600" dirty="0" err="1" smtClean="0">
                <a:latin typeface="Verdana" pitchFamily="34" charset="0"/>
              </a:rPr>
              <a:t>Chassidut</a:t>
            </a:r>
            <a:r>
              <a:rPr lang="pt-BR" sz="3600" dirty="0" smtClean="0">
                <a:latin typeface="Verdana" pitchFamily="34" charset="0"/>
              </a:rPr>
              <a:t> e </a:t>
            </a:r>
            <a:r>
              <a:rPr lang="pt-BR" sz="3600" dirty="0" smtClean="0">
                <a:latin typeface="Verdana" pitchFamily="34" charset="0"/>
              </a:rPr>
              <a:t>a </a:t>
            </a:r>
            <a:r>
              <a:rPr lang="pt-BR" sz="3600" dirty="0" err="1" smtClean="0">
                <a:latin typeface="Verdana" pitchFamily="34" charset="0"/>
              </a:rPr>
              <a:t>Cabalá</a:t>
            </a:r>
            <a:r>
              <a:rPr lang="pt-BR" sz="3600" dirty="0" smtClean="0">
                <a:latin typeface="Verdana" pitchFamily="34" charset="0"/>
              </a:rPr>
              <a:t> </a:t>
            </a:r>
            <a:r>
              <a:rPr lang="pt-BR" sz="3600" dirty="0" smtClean="0">
                <a:latin typeface="Verdana" pitchFamily="34" charset="0"/>
              </a:rPr>
              <a:t>dão uma explicação mais profunda do assunto. Claro que Deus não pode ser chamado por "</a:t>
            </a:r>
            <a:r>
              <a:rPr lang="pt-BR" sz="3600" dirty="0" err="1" smtClean="0">
                <a:latin typeface="Verdana" pitchFamily="34" charset="0"/>
              </a:rPr>
              <a:t>echad</a:t>
            </a:r>
            <a:r>
              <a:rPr lang="pt-BR" sz="3600" dirty="0" smtClean="0">
                <a:latin typeface="Verdana" pitchFamily="34" charset="0"/>
              </a:rPr>
              <a:t>" (que pode significar uma unidade composta), e somente poderia ser chamado por "</a:t>
            </a:r>
            <a:r>
              <a:rPr lang="pt-BR" sz="3600" dirty="0" err="1" smtClean="0">
                <a:latin typeface="Verdana" pitchFamily="34" charset="0"/>
              </a:rPr>
              <a:t>yachid</a:t>
            </a:r>
            <a:r>
              <a:rPr lang="pt-BR" sz="3600" dirty="0" smtClean="0">
                <a:latin typeface="Verdana" pitchFamily="34" charset="0"/>
              </a:rPr>
              <a:t>" (que significa único absoluto).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tângulo 1"/>
          <p:cNvSpPr>
            <a:spLocks noChangeArrowheads="1"/>
          </p:cNvSpPr>
          <p:nvPr/>
        </p:nvSpPr>
        <p:spPr bwMode="auto">
          <a:xfrm>
            <a:off x="178246" y="1556990"/>
            <a:ext cx="88582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Porém neste caso do versículo "</a:t>
            </a:r>
            <a:r>
              <a:rPr lang="pt-BR" sz="3200" dirty="0" err="1"/>
              <a:t>Shemá</a:t>
            </a:r>
            <a:r>
              <a:rPr lang="pt-BR" sz="3200" dirty="0"/>
              <a:t> </a:t>
            </a:r>
            <a:r>
              <a:rPr lang="pt-BR" sz="3200" dirty="0" err="1"/>
              <a:t>Yisrael</a:t>
            </a:r>
            <a:r>
              <a:rPr lang="pt-BR" sz="3200" dirty="0"/>
              <a:t>, </a:t>
            </a:r>
            <a:r>
              <a:rPr lang="pt-BR" sz="3200" dirty="0" err="1"/>
              <a:t>A-do-nai</a:t>
            </a:r>
            <a:r>
              <a:rPr lang="pt-BR" sz="3200" dirty="0"/>
              <a:t> E-</a:t>
            </a:r>
            <a:r>
              <a:rPr lang="pt-BR" sz="3200" dirty="0" err="1"/>
              <a:t>lo</a:t>
            </a:r>
            <a:r>
              <a:rPr lang="pt-BR" sz="3200" dirty="0"/>
              <a:t>-</a:t>
            </a:r>
            <a:r>
              <a:rPr lang="pt-BR" sz="3200" dirty="0" err="1"/>
              <a:t>hê</a:t>
            </a:r>
            <a:r>
              <a:rPr lang="pt-BR" sz="3200" dirty="0"/>
              <a:t>-nu, </a:t>
            </a:r>
            <a:r>
              <a:rPr lang="pt-BR" sz="3200" dirty="0" err="1"/>
              <a:t>A-do-nai</a:t>
            </a:r>
            <a:r>
              <a:rPr lang="pt-BR" sz="3200" dirty="0"/>
              <a:t> </a:t>
            </a:r>
            <a:r>
              <a:rPr lang="pt-BR" sz="3200" dirty="0" err="1"/>
              <a:t>Echad</a:t>
            </a:r>
            <a:r>
              <a:rPr lang="pt-BR" sz="3200" dirty="0"/>
              <a:t>" a palavra "</a:t>
            </a:r>
            <a:r>
              <a:rPr lang="pt-BR" sz="3200" dirty="0" err="1"/>
              <a:t>echad</a:t>
            </a:r>
            <a:r>
              <a:rPr lang="pt-BR" sz="3200" dirty="0"/>
              <a:t>" é proposital: Ao proferir o </a:t>
            </a:r>
            <a:r>
              <a:rPr lang="pt-BR" sz="3200" dirty="0" err="1"/>
              <a:t>Shemá</a:t>
            </a:r>
            <a:r>
              <a:rPr lang="pt-BR" sz="3200" dirty="0"/>
              <a:t> estamos dizendo que não somente Deus é único (</a:t>
            </a:r>
            <a:r>
              <a:rPr lang="pt-BR" sz="3200" dirty="0" err="1"/>
              <a:t>yachid</a:t>
            </a:r>
            <a:r>
              <a:rPr lang="pt-BR" sz="3200" dirty="0"/>
              <a:t>) mas que também não há outra coisa além do um, pois todas as criaturas do universo não estão separadas d'Ele, mas estão anuladas perante Ele.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tângulo 1"/>
          <p:cNvSpPr>
            <a:spLocks noChangeArrowheads="1"/>
          </p:cNvSpPr>
          <p:nvPr/>
        </p:nvSpPr>
        <p:spPr bwMode="auto">
          <a:xfrm>
            <a:off x="106808" y="1556990"/>
            <a:ext cx="8929688"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Esta </a:t>
            </a:r>
            <a:r>
              <a:rPr lang="pt-BR" sz="3200" dirty="0" smtClean="0"/>
              <a:t>ideia </a:t>
            </a:r>
            <a:r>
              <a:rPr lang="pt-BR" sz="3200" dirty="0"/>
              <a:t>está explícita na palavra "</a:t>
            </a:r>
            <a:r>
              <a:rPr lang="pt-BR" sz="3200" dirty="0" err="1"/>
              <a:t>echad</a:t>
            </a:r>
            <a:r>
              <a:rPr lang="pt-BR" sz="3200" dirty="0"/>
              <a:t>", que em hebraico é formada por três letras: </a:t>
            </a:r>
            <a:r>
              <a:rPr lang="pt-BR" sz="3200" dirty="0" err="1"/>
              <a:t>alef</a:t>
            </a:r>
            <a:r>
              <a:rPr lang="pt-BR" sz="3200" dirty="0"/>
              <a:t>, </a:t>
            </a:r>
            <a:r>
              <a:rPr lang="pt-BR" sz="3200" dirty="0" err="1"/>
              <a:t>chet</a:t>
            </a:r>
            <a:r>
              <a:rPr lang="pt-BR" sz="3200" dirty="0"/>
              <a:t>, </a:t>
            </a:r>
            <a:r>
              <a:rPr lang="pt-BR" sz="3200" dirty="0" err="1"/>
              <a:t>dalet</a:t>
            </a:r>
            <a:r>
              <a:rPr lang="pt-BR" sz="3200" dirty="0"/>
              <a:t>. a primeira letra, </a:t>
            </a:r>
            <a:r>
              <a:rPr lang="pt-BR" sz="3200" dirty="0" err="1"/>
              <a:t>alef</a:t>
            </a:r>
            <a:r>
              <a:rPr lang="pt-BR" sz="3200" dirty="0"/>
              <a:t>, com valor numérico 1, diz respeito ao Deus Único; a segunda, </a:t>
            </a:r>
            <a:r>
              <a:rPr lang="pt-BR" sz="3200" dirty="0" err="1"/>
              <a:t>chet</a:t>
            </a:r>
            <a:r>
              <a:rPr lang="pt-BR" sz="3200" dirty="0"/>
              <a:t>, com valor numérico 8, significa que Ele tem soberania absoluta sobre os Sete Céus e a Terra e lembra que Ele também domina os quatro pontos cardeais.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tângulo 1"/>
          <p:cNvSpPr>
            <a:spLocks noChangeArrowheads="1"/>
          </p:cNvSpPr>
          <p:nvPr/>
        </p:nvSpPr>
        <p:spPr bwMode="auto">
          <a:xfrm>
            <a:off x="71438" y="949325"/>
            <a:ext cx="9001125"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2800"/>
              <a:t>Sendo assim, devemos dar ênfase especial na última palavra do Shemá, refletir sobre seu significado, e perceber como toda a criação está anulada perante este Um Único.</a:t>
            </a:r>
          </a:p>
          <a:p>
            <a:endParaRPr lang="pt-BR" sz="2800"/>
          </a:p>
          <a:p>
            <a:r>
              <a:rPr lang="pt-BR" sz="2800" b="1"/>
              <a:t>Fonte:</a:t>
            </a:r>
            <a:r>
              <a:rPr lang="pt-BR" sz="2800"/>
              <a:t> </a:t>
            </a:r>
            <a:r>
              <a:rPr lang="pt-BR" sz="2800" u="sng">
                <a:hlinkClick r:id="rId3"/>
              </a:rPr>
              <a:t>http://www.chabad.org.br/interativo/FAQ/shema.html</a:t>
            </a:r>
            <a:endParaRPr lang="pt-BR" sz="2800" u="sng"/>
          </a:p>
          <a:p>
            <a:endParaRPr lang="pt-BR" sz="2800" u="sng"/>
          </a:p>
          <a:p>
            <a:r>
              <a:rPr lang="pt-BR" sz="2800"/>
              <a:t>ECHAD = </a:t>
            </a:r>
            <a:r>
              <a:rPr lang="he-IL" sz="2800">
                <a:cs typeface="Arial" pitchFamily="34" charset="0"/>
              </a:rPr>
              <a:t>אחד</a:t>
            </a:r>
            <a:endParaRPr lang="pt-BR" sz="2800"/>
          </a:p>
          <a:p>
            <a:endParaRPr lang="pt-BR" sz="2800"/>
          </a:p>
          <a:p>
            <a:r>
              <a:rPr lang="pt-BR" sz="2800"/>
              <a:t>Echad é uma palavra hebraica que corresponde a palavra UM na língua portuguesa.</a:t>
            </a:r>
          </a:p>
          <a:p>
            <a:r>
              <a:rPr lang="pt-BR" sz="2800" u="sng">
                <a:hlinkClick r:id="rId4"/>
              </a:rPr>
              <a:t>http://pt.wikipedia.org/wiki/Echad</a:t>
            </a:r>
            <a:endParaRPr lang="pt-BR" sz="2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tângulo 1"/>
          <p:cNvSpPr>
            <a:spLocks noChangeArrowheads="1"/>
          </p:cNvSpPr>
          <p:nvPr/>
        </p:nvSpPr>
        <p:spPr bwMode="auto">
          <a:xfrm>
            <a:off x="71438" y="1238250"/>
            <a:ext cx="9072562"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2800" dirty="0">
                <a:cs typeface="Arial" pitchFamily="34" charset="0"/>
              </a:rPr>
              <a:t>Há mais de 3000 anos, o povo hebreu recita duas vezes por dia:</a:t>
            </a:r>
          </a:p>
          <a:p>
            <a:r>
              <a:rPr lang="pt-BR" sz="2800" dirty="0">
                <a:cs typeface="Arial" pitchFamily="34" charset="0"/>
              </a:rPr>
              <a:t/>
            </a:r>
            <a:br>
              <a:rPr lang="pt-BR" sz="2800" dirty="0">
                <a:cs typeface="Arial" pitchFamily="34" charset="0"/>
              </a:rPr>
            </a:br>
            <a:r>
              <a:rPr lang="he-IL" sz="2800" b="1" dirty="0">
                <a:cs typeface="Arial" pitchFamily="34" charset="0"/>
              </a:rPr>
              <a:t>שמע ישראל הי אלוקינו הי אחד</a:t>
            </a:r>
            <a:endParaRPr lang="he-IL" sz="2800" dirty="0">
              <a:cs typeface="Arial" pitchFamily="34" charset="0"/>
            </a:endParaRPr>
          </a:p>
          <a:p>
            <a:r>
              <a:rPr lang="he-IL" sz="2800" dirty="0">
                <a:cs typeface="Arial" pitchFamily="34" charset="0"/>
              </a:rPr>
              <a:t>"</a:t>
            </a:r>
            <a:r>
              <a:rPr lang="pt-BR" sz="2800" dirty="0" err="1">
                <a:cs typeface="Arial" pitchFamily="34" charset="0"/>
              </a:rPr>
              <a:t>Shemá</a:t>
            </a:r>
            <a:r>
              <a:rPr lang="pt-BR" sz="2800" dirty="0">
                <a:cs typeface="Arial" pitchFamily="34" charset="0"/>
              </a:rPr>
              <a:t> Israel </a:t>
            </a:r>
            <a:r>
              <a:rPr lang="pt-BR" sz="2800" dirty="0" err="1" smtClean="0">
                <a:cs typeface="Arial" pitchFamily="34" charset="0"/>
              </a:rPr>
              <a:t>Ado-nai</a:t>
            </a:r>
            <a:r>
              <a:rPr lang="pt-BR" sz="2800" dirty="0" smtClean="0">
                <a:cs typeface="Arial" pitchFamily="34" charset="0"/>
              </a:rPr>
              <a:t> </a:t>
            </a:r>
            <a:r>
              <a:rPr lang="pt-BR" sz="2800" dirty="0" err="1">
                <a:cs typeface="Arial" pitchFamily="34" charset="0"/>
              </a:rPr>
              <a:t>Elokeinu</a:t>
            </a:r>
            <a:r>
              <a:rPr lang="pt-BR" sz="2800" dirty="0">
                <a:cs typeface="Arial" pitchFamily="34" charset="0"/>
              </a:rPr>
              <a:t> </a:t>
            </a:r>
            <a:r>
              <a:rPr lang="pt-BR" sz="2800" dirty="0" err="1" smtClean="0">
                <a:cs typeface="Arial" pitchFamily="34" charset="0"/>
              </a:rPr>
              <a:t>Ado-nai</a:t>
            </a:r>
            <a:r>
              <a:rPr lang="pt-BR" sz="2800" dirty="0" smtClean="0">
                <a:cs typeface="Arial" pitchFamily="34" charset="0"/>
              </a:rPr>
              <a:t> </a:t>
            </a:r>
            <a:r>
              <a:rPr lang="pt-BR" sz="2800" dirty="0" err="1">
                <a:cs typeface="Arial" pitchFamily="34" charset="0"/>
              </a:rPr>
              <a:t>Echad</a:t>
            </a:r>
            <a:r>
              <a:rPr lang="pt-BR" sz="2800" dirty="0">
                <a:cs typeface="Arial" pitchFamily="34" charset="0"/>
              </a:rPr>
              <a:t>"</a:t>
            </a:r>
            <a:br>
              <a:rPr lang="pt-BR" sz="2800" dirty="0">
                <a:cs typeface="Arial" pitchFamily="34" charset="0"/>
              </a:rPr>
            </a:br>
            <a:r>
              <a:rPr lang="pt-BR" sz="2800" dirty="0">
                <a:cs typeface="Arial" pitchFamily="34" charset="0"/>
              </a:rPr>
              <a:t/>
            </a:r>
            <a:br>
              <a:rPr lang="pt-BR" sz="2800" dirty="0">
                <a:cs typeface="Arial" pitchFamily="34" charset="0"/>
              </a:rPr>
            </a:br>
            <a:r>
              <a:rPr lang="pt-BR" sz="2800" dirty="0">
                <a:cs typeface="Arial" pitchFamily="34" charset="0"/>
              </a:rPr>
              <a:t>"Ouve Israel, </a:t>
            </a:r>
            <a:r>
              <a:rPr lang="pt-BR" sz="2800" dirty="0" err="1" smtClean="0">
                <a:cs typeface="Arial" pitchFamily="34" charset="0"/>
              </a:rPr>
              <a:t>Ado-nai</a:t>
            </a:r>
            <a:r>
              <a:rPr lang="pt-BR" sz="2800" dirty="0" smtClean="0">
                <a:cs typeface="Arial" pitchFamily="34" charset="0"/>
              </a:rPr>
              <a:t> </a:t>
            </a:r>
            <a:r>
              <a:rPr lang="pt-BR" sz="2800" dirty="0">
                <a:cs typeface="Arial" pitchFamily="34" charset="0"/>
              </a:rPr>
              <a:t>é nosso </a:t>
            </a:r>
            <a:r>
              <a:rPr lang="pt-BR" sz="2800" dirty="0" smtClean="0">
                <a:cs typeface="Arial" pitchFamily="34" charset="0"/>
              </a:rPr>
              <a:t>Deus</a:t>
            </a:r>
            <a:r>
              <a:rPr lang="pt-BR" sz="2800" dirty="0">
                <a:cs typeface="Arial" pitchFamily="34" charset="0"/>
              </a:rPr>
              <a:t>, </a:t>
            </a:r>
            <a:r>
              <a:rPr lang="pt-BR" sz="2800" dirty="0" err="1" smtClean="0">
                <a:cs typeface="Arial" pitchFamily="34" charset="0"/>
              </a:rPr>
              <a:t>Ado-nai</a:t>
            </a:r>
            <a:r>
              <a:rPr lang="pt-BR" sz="2800" dirty="0" smtClean="0">
                <a:cs typeface="Arial" pitchFamily="34" charset="0"/>
              </a:rPr>
              <a:t> </a:t>
            </a:r>
            <a:r>
              <a:rPr lang="pt-BR" sz="2800" dirty="0">
                <a:cs typeface="Arial" pitchFamily="34" charset="0"/>
              </a:rPr>
              <a:t>é UM" - Deuteronômio 6:4. - Traduzido do original hebraico.</a:t>
            </a:r>
            <a:br>
              <a:rPr lang="pt-BR" sz="2800" dirty="0">
                <a:cs typeface="Arial" pitchFamily="34" charset="0"/>
              </a:rPr>
            </a:br>
            <a:r>
              <a:rPr lang="pt-BR" sz="2800" dirty="0">
                <a:cs typeface="Arial" pitchFamily="34" charset="0"/>
              </a:rPr>
              <a:t/>
            </a:r>
            <a:br>
              <a:rPr lang="pt-BR" sz="2800" dirty="0">
                <a:cs typeface="Arial" pitchFamily="34" charset="0"/>
              </a:rPr>
            </a:br>
            <a:r>
              <a:rPr lang="pt-BR" sz="2800" dirty="0">
                <a:cs typeface="Arial" pitchFamily="34" charset="0"/>
              </a:rPr>
              <a:t>Essas palavras foram reveladas a Moisés pelo próprio </a:t>
            </a:r>
            <a:r>
              <a:rPr lang="pt-BR" sz="2800" dirty="0" smtClean="0">
                <a:cs typeface="Arial" pitchFamily="34" charset="0"/>
              </a:rPr>
              <a:t>Jeová, </a:t>
            </a:r>
            <a:r>
              <a:rPr lang="pt-BR" sz="2800" dirty="0">
                <a:cs typeface="Arial" pitchFamily="34" charset="0"/>
              </a:rPr>
              <a:t>e ordenadas ao povo de Israel.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ângulo 1"/>
          <p:cNvSpPr>
            <a:spLocks noChangeArrowheads="1"/>
          </p:cNvSpPr>
          <p:nvPr/>
        </p:nvSpPr>
        <p:spPr bwMode="auto">
          <a:xfrm>
            <a:off x="71438" y="1063625"/>
            <a:ext cx="9001125"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No hebraico a palavra “</a:t>
            </a:r>
            <a:r>
              <a:rPr lang="pt-BR" sz="3200" dirty="0" err="1"/>
              <a:t>yachid</a:t>
            </a:r>
            <a:r>
              <a:rPr lang="pt-BR" sz="3200" dirty="0"/>
              <a:t>” significa absoluto, unidade indivisível, enquanto “</a:t>
            </a:r>
            <a:r>
              <a:rPr lang="pt-BR" sz="3200" dirty="0" err="1"/>
              <a:t>echad</a:t>
            </a:r>
            <a:r>
              <a:rPr lang="pt-BR" sz="3200" dirty="0"/>
              <a:t>” significa unidade composta. Moisés usou a palavra “</a:t>
            </a:r>
            <a:r>
              <a:rPr lang="pt-BR" sz="3200" dirty="0" err="1"/>
              <a:t>echad</a:t>
            </a:r>
            <a:r>
              <a:rPr lang="pt-BR" sz="3200" dirty="0"/>
              <a:t>”, o que suporta perfeitamente o conceito de um Deus na unidade de duas pessoas. Essa mesma palavra “</a:t>
            </a:r>
            <a:r>
              <a:rPr lang="pt-BR" sz="3200" dirty="0" err="1"/>
              <a:t>echad</a:t>
            </a:r>
            <a:r>
              <a:rPr lang="pt-BR" sz="3200" dirty="0"/>
              <a:t>” é usada em Génesis 2.24 para significar a união composta de um homem com uma mulher (“Jesus citou essas palavras quando foi indagado sobre qual era o maior dos mandamentos (Marcus / Marcos 12:28-30).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ângulo 1"/>
          <p:cNvSpPr>
            <a:spLocks noChangeArrowheads="1"/>
          </p:cNvSpPr>
          <p:nvPr/>
        </p:nvSpPr>
        <p:spPr bwMode="auto">
          <a:xfrm>
            <a:off x="71438" y="1424905"/>
            <a:ext cx="90011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O Eterno não criaria uma confusão tão grande como o pensamento da trindade. </a:t>
            </a:r>
          </a:p>
          <a:p>
            <a:pPr algn="just"/>
            <a:endParaRPr lang="pt-BR" sz="3200" dirty="0"/>
          </a:p>
          <a:p>
            <a:pPr algn="just"/>
            <a:r>
              <a:rPr lang="pt-BR" sz="3200" dirty="0"/>
              <a:t>O que diz a trindade </a:t>
            </a:r>
            <a:r>
              <a:rPr lang="pt-BR" sz="3200" dirty="0" smtClean="0"/>
              <a:t>?</a:t>
            </a:r>
          </a:p>
          <a:p>
            <a:pPr algn="just"/>
            <a:r>
              <a:rPr lang="pt-BR" sz="3200" dirty="0"/>
              <a:t/>
            </a:r>
            <a:br>
              <a:rPr lang="pt-BR" sz="3200" dirty="0"/>
            </a:br>
            <a:r>
              <a:rPr lang="pt-BR" sz="3200" dirty="0"/>
              <a:t>Deus é um ser que tem 3 pessoas. Essas pessoas são: "Pai", "Filho", e "Espírito Santo", e todas essas 3 pessoas compartilham da mesma "substância".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tângulo 2"/>
          <p:cNvSpPr>
            <a:spLocks noChangeArrowheads="1"/>
          </p:cNvSpPr>
          <p:nvPr/>
        </p:nvSpPr>
        <p:spPr bwMode="auto">
          <a:xfrm>
            <a:off x="39688" y="949325"/>
            <a:ext cx="9104312"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2800" dirty="0"/>
              <a:t>Um dos maiores problemas desse pensamento é que existe uma hierarquia entre o Pai e o Filho. O Pai é maior do que o Filho, como o próprio Jesus afirmou (João 14:28). Então vemos que essas pessoas não compartilham do mesmo "status", sendo uma subordinada à outra, o que quer dizer que "Deus Filho" teria um "chefe", digamos assim. Então já vemos que não são 3 pessoas iguais, o que cai no politeísmo. </a:t>
            </a:r>
          </a:p>
          <a:p>
            <a:pPr algn="just"/>
            <a:r>
              <a:rPr lang="pt-BR" sz="2800" dirty="0"/>
              <a:t>Jesus também afirmou que só faz o que o Pai ensina     ( João 5:19), ou seja, ele só tem poder porque o Pai deu poder a ele, ou seja, Jesus não tem poder se o Pai não der. Se Jesus não tem poder, então ele não pode ter o mesmo "status" de Deus.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tângulo 1"/>
          <p:cNvSpPr>
            <a:spLocks noChangeArrowheads="1"/>
          </p:cNvSpPr>
          <p:nvPr/>
        </p:nvSpPr>
        <p:spPr bwMode="auto">
          <a:xfrm>
            <a:off x="0" y="1135063"/>
            <a:ext cx="91440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O que as pessoas confundem é que quando </a:t>
            </a:r>
            <a:r>
              <a:rPr lang="pt-BR" sz="3200" dirty="0" err="1"/>
              <a:t>Yeshua</a:t>
            </a:r>
            <a:r>
              <a:rPr lang="pt-BR" sz="3200" dirty="0"/>
              <a:t> diz "eu e o Pai somos um", ele não quis dizer que os 2 eram </a:t>
            </a:r>
            <a:r>
              <a:rPr lang="pt-BR" sz="3200" dirty="0" smtClean="0"/>
              <a:t>Deus</a:t>
            </a:r>
            <a:r>
              <a:rPr lang="pt-BR" sz="3200" dirty="0"/>
              <a:t>, que aliás ele quase foi apedrejado porque entenderam dessa forma (</a:t>
            </a:r>
            <a:r>
              <a:rPr lang="pt-BR" sz="3200" dirty="0" err="1"/>
              <a:t>Yochanan</a:t>
            </a:r>
            <a:r>
              <a:rPr lang="pt-BR" sz="3200" dirty="0"/>
              <a:t> / João 5.18). O que ele quis dizer é que ele e o Pai estavam unidos em um propósito. Do mesmo jeito que o Eterno disse em </a:t>
            </a:r>
            <a:r>
              <a:rPr lang="pt-BR" sz="3200" dirty="0" err="1"/>
              <a:t>Bereshit</a:t>
            </a:r>
            <a:r>
              <a:rPr lang="pt-BR" sz="3200" dirty="0"/>
              <a:t> (Gênesis) "Deixará portanto o homem seu pai e sua mãe e se unirá à sua mulher, e serão ambos </a:t>
            </a:r>
            <a:r>
              <a:rPr lang="pt-BR" sz="3200" b="1" dirty="0"/>
              <a:t>uma só carne</a:t>
            </a:r>
            <a:r>
              <a:rPr lang="pt-BR" sz="3200" dirty="0"/>
              <a:t>" - </a:t>
            </a:r>
            <a:r>
              <a:rPr lang="pt-BR" sz="3200" dirty="0" err="1"/>
              <a:t>Bereshit</a:t>
            </a:r>
            <a:r>
              <a:rPr lang="pt-BR" sz="3200" dirty="0"/>
              <a:t> (Gênesis) 2:24 , </a:t>
            </a:r>
            <a:r>
              <a:rPr lang="pt-BR" sz="3200" dirty="0" err="1"/>
              <a:t>Matitiyahu</a:t>
            </a:r>
            <a:r>
              <a:rPr lang="pt-BR" sz="3200" dirty="0"/>
              <a:t> (Mateus) 19:5-6</a:t>
            </a:r>
            <a:endParaRPr lang="pt-BR"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tângulo 1"/>
          <p:cNvSpPr>
            <a:spLocks noChangeArrowheads="1"/>
          </p:cNvSpPr>
          <p:nvPr/>
        </p:nvSpPr>
        <p:spPr bwMode="auto">
          <a:xfrm>
            <a:off x="142875" y="1100138"/>
            <a:ext cx="8786813"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4400" b="1" dirty="0">
                <a:solidFill>
                  <a:srgbClr val="FF0000"/>
                </a:solidFill>
              </a:rPr>
              <a:t>PERGUNTA:</a:t>
            </a:r>
          </a:p>
          <a:p>
            <a:pPr algn="just"/>
            <a:endParaRPr lang="pt-BR" sz="2800" b="1" dirty="0"/>
          </a:p>
          <a:p>
            <a:pPr algn="just"/>
            <a:r>
              <a:rPr lang="pt-BR" sz="2800" i="1" dirty="0">
                <a:latin typeface="Verdana" pitchFamily="34" charset="0"/>
              </a:rPr>
              <a:t>Gostaria que comentasse sobre o texto do </a:t>
            </a:r>
            <a:r>
              <a:rPr lang="pt-BR" sz="2800" i="1" dirty="0" err="1">
                <a:latin typeface="Verdana" pitchFamily="34" charset="0"/>
              </a:rPr>
              <a:t>Shemá</a:t>
            </a:r>
            <a:r>
              <a:rPr lang="pt-BR" sz="2800" i="1" dirty="0">
                <a:latin typeface="Verdana" pitchFamily="34" charset="0"/>
              </a:rPr>
              <a:t> </a:t>
            </a:r>
            <a:r>
              <a:rPr lang="pt-BR" sz="2800" i="1" dirty="0" err="1">
                <a:latin typeface="Verdana" pitchFamily="34" charset="0"/>
              </a:rPr>
              <a:t>Yisrael</a:t>
            </a:r>
            <a:r>
              <a:rPr lang="pt-BR" sz="2800" i="1" dirty="0">
                <a:latin typeface="Verdana" pitchFamily="34" charset="0"/>
              </a:rPr>
              <a:t>, </a:t>
            </a:r>
            <a:r>
              <a:rPr lang="pt-BR" sz="2800" i="1" dirty="0" err="1">
                <a:latin typeface="Verdana" pitchFamily="34" charset="0"/>
              </a:rPr>
              <a:t>A-do-nai</a:t>
            </a:r>
            <a:r>
              <a:rPr lang="pt-BR" sz="2800" i="1" dirty="0">
                <a:latin typeface="Verdana" pitchFamily="34" charset="0"/>
              </a:rPr>
              <a:t> E-</a:t>
            </a:r>
            <a:r>
              <a:rPr lang="pt-BR" sz="2800" i="1" dirty="0" err="1">
                <a:latin typeface="Verdana" pitchFamily="34" charset="0"/>
              </a:rPr>
              <a:t>lo</a:t>
            </a:r>
            <a:r>
              <a:rPr lang="pt-BR" sz="2800" i="1" dirty="0">
                <a:latin typeface="Verdana" pitchFamily="34" charset="0"/>
              </a:rPr>
              <a:t>-</a:t>
            </a:r>
            <a:r>
              <a:rPr lang="pt-BR" sz="2800" i="1" dirty="0" err="1">
                <a:latin typeface="Verdana" pitchFamily="34" charset="0"/>
              </a:rPr>
              <a:t>hê</a:t>
            </a:r>
            <a:r>
              <a:rPr lang="pt-BR" sz="2800" i="1" dirty="0">
                <a:latin typeface="Verdana" pitchFamily="34" charset="0"/>
              </a:rPr>
              <a:t>-nu, </a:t>
            </a:r>
            <a:r>
              <a:rPr lang="pt-BR" sz="2800" i="1" dirty="0" err="1">
                <a:latin typeface="Verdana" pitchFamily="34" charset="0"/>
              </a:rPr>
              <a:t>A-do-nai</a:t>
            </a:r>
            <a:r>
              <a:rPr lang="pt-BR" sz="2800" i="1" dirty="0">
                <a:latin typeface="Verdana" pitchFamily="34" charset="0"/>
              </a:rPr>
              <a:t> </a:t>
            </a:r>
            <a:r>
              <a:rPr lang="pt-BR" sz="2800" i="1" dirty="0" err="1">
                <a:latin typeface="Verdana" pitchFamily="34" charset="0"/>
              </a:rPr>
              <a:t>Echad</a:t>
            </a:r>
            <a:r>
              <a:rPr lang="pt-BR" sz="2800" i="1" dirty="0">
                <a:latin typeface="Verdana" pitchFamily="34" charset="0"/>
              </a:rPr>
              <a:t> - "Ouve, Israel, </a:t>
            </a:r>
            <a:r>
              <a:rPr lang="pt-BR" sz="2800" i="1" dirty="0" err="1">
                <a:latin typeface="Verdana" pitchFamily="34" charset="0"/>
              </a:rPr>
              <a:t>A-do-nai</a:t>
            </a:r>
            <a:r>
              <a:rPr lang="pt-BR" sz="2800" i="1" dirty="0">
                <a:latin typeface="Verdana" pitchFamily="34" charset="0"/>
              </a:rPr>
              <a:t> é nosso </a:t>
            </a:r>
            <a:r>
              <a:rPr lang="pt-BR" sz="2800" i="1" dirty="0" smtClean="0">
                <a:latin typeface="Verdana" pitchFamily="34" charset="0"/>
              </a:rPr>
              <a:t>Deus</a:t>
            </a:r>
            <a:r>
              <a:rPr lang="pt-BR" sz="2800" i="1" dirty="0">
                <a:latin typeface="Verdana" pitchFamily="34" charset="0"/>
              </a:rPr>
              <a:t>, </a:t>
            </a:r>
            <a:r>
              <a:rPr lang="pt-BR" sz="2800" i="1" dirty="0" err="1">
                <a:latin typeface="Verdana" pitchFamily="34" charset="0"/>
              </a:rPr>
              <a:t>A-do-nai</a:t>
            </a:r>
            <a:r>
              <a:rPr lang="pt-BR" sz="2800" i="1" dirty="0">
                <a:latin typeface="Verdana" pitchFamily="34" charset="0"/>
              </a:rPr>
              <a:t> é Um." A palavra hebraica aqui empregada para Um - "</a:t>
            </a:r>
            <a:r>
              <a:rPr lang="pt-BR" sz="2800" i="1" dirty="0" err="1">
                <a:latin typeface="Verdana" pitchFamily="34" charset="0"/>
              </a:rPr>
              <a:t>echad</a:t>
            </a:r>
            <a:r>
              <a:rPr lang="pt-BR" sz="2800" i="1" dirty="0">
                <a:latin typeface="Verdana" pitchFamily="34" charset="0"/>
              </a:rPr>
              <a:t>" significa uma unidade composta e, portanto, não excluía o conceito cristão de uma Trindade de Pessoas dentro daquela unicidade. A palavra hebraica que expressa unidade absoluta é "</a:t>
            </a:r>
            <a:r>
              <a:rPr lang="pt-BR" sz="2800" i="1" dirty="0" err="1">
                <a:latin typeface="Verdana" pitchFamily="34" charset="0"/>
              </a:rPr>
              <a:t>yachid</a:t>
            </a:r>
            <a:r>
              <a:rPr lang="pt-BR" sz="2800" i="1" dirty="0">
                <a:latin typeface="Verdana" pitchFamily="34" charset="0"/>
              </a:rPr>
              <a:t>". </a:t>
            </a:r>
            <a:endParaRPr lang="pt-BR" sz="2800" dirty="0">
              <a:latin typeface="Verdan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tângulo 1"/>
          <p:cNvSpPr>
            <a:spLocks noChangeArrowheads="1"/>
          </p:cNvSpPr>
          <p:nvPr/>
        </p:nvSpPr>
        <p:spPr bwMode="auto">
          <a:xfrm>
            <a:off x="142875" y="733425"/>
            <a:ext cx="8929688"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2800" dirty="0"/>
              <a:t>Em hebraico:</a:t>
            </a:r>
          </a:p>
          <a:p>
            <a:pPr algn="just"/>
            <a:r>
              <a:rPr lang="pt-BR" sz="2800" dirty="0"/>
              <a:t/>
            </a:r>
            <a:br>
              <a:rPr lang="pt-BR" sz="2800" dirty="0"/>
            </a:br>
            <a:r>
              <a:rPr lang="he-IL" sz="2800" b="1" dirty="0"/>
              <a:t>לבשר אחד</a:t>
            </a:r>
            <a:r>
              <a:rPr lang="he-IL" sz="2800" dirty="0"/>
              <a:t> - "</a:t>
            </a:r>
            <a:r>
              <a:rPr lang="pt-BR" sz="2800" dirty="0" err="1"/>
              <a:t>lebassar</a:t>
            </a:r>
            <a:r>
              <a:rPr lang="pt-BR" sz="2800" dirty="0"/>
              <a:t> </a:t>
            </a:r>
            <a:r>
              <a:rPr lang="pt-BR" sz="2800" dirty="0" err="1" smtClean="0"/>
              <a:t>echad</a:t>
            </a:r>
            <a:r>
              <a:rPr lang="pt-BR" sz="2800" dirty="0" smtClean="0"/>
              <a:t>“</a:t>
            </a:r>
          </a:p>
          <a:p>
            <a:pPr algn="just"/>
            <a:r>
              <a:rPr lang="pt-BR" sz="2800" dirty="0"/>
              <a:t/>
            </a:r>
            <a:br>
              <a:rPr lang="pt-BR" sz="2800" dirty="0"/>
            </a:br>
            <a:r>
              <a:rPr lang="pt-BR" sz="2800" dirty="0"/>
              <a:t>A palavra "uma" nesse versículo é a mesma usada por </a:t>
            </a:r>
            <a:r>
              <a:rPr lang="pt-BR" sz="2800" dirty="0" err="1"/>
              <a:t>Yeshua</a:t>
            </a:r>
            <a:r>
              <a:rPr lang="pt-BR" sz="2800" dirty="0"/>
              <a:t> em </a:t>
            </a:r>
            <a:r>
              <a:rPr lang="pt-BR" sz="2800" dirty="0" err="1"/>
              <a:t>Yochanan</a:t>
            </a:r>
            <a:r>
              <a:rPr lang="pt-BR" sz="2800" dirty="0"/>
              <a:t> (João) 10.30 no texto hebraico, </a:t>
            </a:r>
            <a:r>
              <a:rPr lang="he-IL" sz="2800" b="1" dirty="0"/>
              <a:t>אחד</a:t>
            </a:r>
            <a:r>
              <a:rPr lang="he-IL" sz="2800" dirty="0"/>
              <a:t> - "</a:t>
            </a:r>
            <a:r>
              <a:rPr lang="pt-BR" sz="2800" dirty="0" err="1"/>
              <a:t>echad</a:t>
            </a:r>
            <a:r>
              <a:rPr lang="pt-BR" sz="2800" dirty="0"/>
              <a:t>" - "um". Ao contrário do que ensinam muitos [enganadores] por aí, essa palavra não quer dizer "unidade composta", e uma prova disso é que quando vamos dizer em hebraico, por exemplo:</a:t>
            </a:r>
            <a:br>
              <a:rPr lang="pt-BR" sz="2800" dirty="0"/>
            </a:br>
            <a:r>
              <a:rPr lang="pt-BR" sz="2800" dirty="0"/>
              <a:t/>
            </a:r>
            <a:br>
              <a:rPr lang="pt-BR" sz="2800" dirty="0"/>
            </a:br>
            <a:r>
              <a:rPr lang="pt-BR" sz="2800" dirty="0"/>
              <a:t>"E disse Deus: Ajuntem-se </a:t>
            </a:r>
            <a:r>
              <a:rPr lang="pt-BR" sz="2800" b="1" dirty="0"/>
              <a:t>num só lugar</a:t>
            </a:r>
            <a:r>
              <a:rPr lang="pt-BR" sz="2800" dirty="0"/>
              <a:t> as águas que estão debaixo do céu, e apareça o elemento seco. E assim foi." - </a:t>
            </a:r>
            <a:r>
              <a:rPr lang="pt-BR" sz="2800" dirty="0" err="1"/>
              <a:t>Bereshit</a:t>
            </a:r>
            <a:r>
              <a:rPr lang="pt-BR" sz="2800" dirty="0"/>
              <a:t> (Gênesis) 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tângulo 1"/>
          <p:cNvSpPr>
            <a:spLocks noChangeArrowheads="1"/>
          </p:cNvSpPr>
          <p:nvPr/>
        </p:nvSpPr>
        <p:spPr bwMode="auto">
          <a:xfrm>
            <a:off x="142875" y="301625"/>
            <a:ext cx="8929688"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2800" dirty="0"/>
              <a:t>Em hebraico:</a:t>
            </a:r>
            <a:br>
              <a:rPr lang="pt-BR" sz="2800" dirty="0"/>
            </a:br>
            <a:r>
              <a:rPr lang="pt-BR" sz="2800" dirty="0"/>
              <a:t/>
            </a:r>
            <a:br>
              <a:rPr lang="pt-BR" sz="2800" dirty="0"/>
            </a:br>
            <a:r>
              <a:rPr lang="he-IL" sz="2800" b="1" dirty="0"/>
              <a:t>אל-מקום אחד</a:t>
            </a:r>
            <a:r>
              <a:rPr lang="he-IL" sz="2800" dirty="0"/>
              <a:t> - "</a:t>
            </a:r>
            <a:r>
              <a:rPr lang="pt-BR" sz="2800" dirty="0" err="1"/>
              <a:t>el-maqom</a:t>
            </a:r>
            <a:r>
              <a:rPr lang="pt-BR" sz="2800" dirty="0"/>
              <a:t> </a:t>
            </a:r>
            <a:r>
              <a:rPr lang="pt-BR" sz="2800" dirty="0" err="1" smtClean="0"/>
              <a:t>echad</a:t>
            </a:r>
            <a:r>
              <a:rPr lang="pt-BR" sz="2800" dirty="0" smtClean="0"/>
              <a:t>“</a:t>
            </a:r>
          </a:p>
          <a:p>
            <a:pPr algn="just"/>
            <a:r>
              <a:rPr lang="pt-BR" sz="2800" dirty="0"/>
              <a:t/>
            </a:r>
            <a:br>
              <a:rPr lang="pt-BR" sz="2800" dirty="0"/>
            </a:br>
            <a:r>
              <a:rPr lang="pt-BR" sz="2800" dirty="0"/>
              <a:t>Pergunto eu: onde existe "unidade composta" na palavra "lugar" ? Simplesmente não existe.</a:t>
            </a:r>
          </a:p>
          <a:p>
            <a:pPr algn="just"/>
            <a:r>
              <a:rPr lang="pt-BR" sz="2800" dirty="0"/>
              <a:t>A palavra "</a:t>
            </a:r>
            <a:r>
              <a:rPr lang="pt-BR" sz="2800" dirty="0" err="1"/>
              <a:t>echad</a:t>
            </a:r>
            <a:r>
              <a:rPr lang="pt-BR" sz="2800" dirty="0"/>
              <a:t>" no hebraico funciona como a palavra "um" no português, que define tanto "unidades compostas" como "unidades absolutas", que essas mesmas pessoas afirmam ser em hebraico a palavra </a:t>
            </a:r>
            <a:r>
              <a:rPr lang="he-IL" sz="2800" b="1" dirty="0"/>
              <a:t>יחיד</a:t>
            </a:r>
            <a:r>
              <a:rPr lang="he-IL" sz="2800" dirty="0"/>
              <a:t> - "</a:t>
            </a:r>
            <a:r>
              <a:rPr lang="pt-BR" sz="2800" dirty="0" err="1"/>
              <a:t>yachid</a:t>
            </a:r>
            <a:r>
              <a:rPr lang="pt-BR" sz="2800" dirty="0"/>
              <a:t>". Só que a palavra "</a:t>
            </a:r>
            <a:r>
              <a:rPr lang="pt-BR" sz="2800" dirty="0" err="1"/>
              <a:t>yachid</a:t>
            </a:r>
            <a:r>
              <a:rPr lang="pt-BR" sz="2800" dirty="0"/>
              <a:t>" em hebraico significa "único", como por exemplo na frase:</a:t>
            </a:r>
          </a:p>
          <a:p>
            <a:pPr algn="just"/>
            <a:endParaRPr lang="pt-BR" sz="2800" dirty="0"/>
          </a:p>
          <a:p>
            <a:pPr algn="just"/>
            <a:r>
              <a:rPr lang="pt-BR" sz="2800" dirty="0"/>
              <a:t>"um homem tinha </a:t>
            </a:r>
            <a:r>
              <a:rPr lang="pt-BR" sz="2800" b="1" dirty="0"/>
              <a:t>um único filho</a:t>
            </a:r>
            <a:r>
              <a:rPr lang="pt-BR" sz="2800" dirty="0"/>
              <a:t>”</a:t>
            </a:r>
            <a:br>
              <a:rPr lang="pt-BR" sz="2800" dirty="0"/>
            </a:br>
            <a:r>
              <a:rPr lang="he-IL" sz="2800" b="1" dirty="0"/>
              <a:t>היה לאיש בן יחיד</a:t>
            </a:r>
            <a:endParaRPr lang="pt-B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tângulo 1"/>
          <p:cNvSpPr>
            <a:spLocks noChangeArrowheads="1"/>
          </p:cNvSpPr>
          <p:nvPr/>
        </p:nvSpPr>
        <p:spPr bwMode="auto">
          <a:xfrm>
            <a:off x="107950" y="1095375"/>
            <a:ext cx="8893175"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2800" dirty="0"/>
              <a:t>"</a:t>
            </a:r>
            <a:r>
              <a:rPr lang="pt-BR" sz="2800" dirty="0" err="1"/>
              <a:t>hayah</a:t>
            </a:r>
            <a:r>
              <a:rPr lang="pt-BR" sz="2800" dirty="0"/>
              <a:t> </a:t>
            </a:r>
            <a:r>
              <a:rPr lang="pt-BR" sz="2800" dirty="0" err="1"/>
              <a:t>leish</a:t>
            </a:r>
            <a:r>
              <a:rPr lang="pt-BR" sz="2800" dirty="0"/>
              <a:t> </a:t>
            </a:r>
            <a:r>
              <a:rPr lang="pt-BR" sz="2800" b="1" dirty="0" err="1"/>
              <a:t>ben</a:t>
            </a:r>
            <a:r>
              <a:rPr lang="pt-BR" sz="2800" b="1" dirty="0"/>
              <a:t> </a:t>
            </a:r>
            <a:r>
              <a:rPr lang="pt-BR" sz="2800" b="1" dirty="0" err="1"/>
              <a:t>yachid</a:t>
            </a:r>
            <a:r>
              <a:rPr lang="pt-BR" sz="2800" dirty="0"/>
              <a:t>"</a:t>
            </a:r>
            <a:br>
              <a:rPr lang="pt-BR" sz="2800" dirty="0"/>
            </a:br>
            <a:r>
              <a:rPr lang="pt-BR" sz="2800" dirty="0"/>
              <a:t/>
            </a:r>
            <a:br>
              <a:rPr lang="pt-BR" sz="2800" dirty="0"/>
            </a:br>
            <a:r>
              <a:rPr lang="pt-BR" sz="2800" dirty="0"/>
              <a:t>Portanto, quando </a:t>
            </a:r>
            <a:r>
              <a:rPr lang="pt-BR" sz="2800" dirty="0" smtClean="0"/>
              <a:t>Jeová </a:t>
            </a:r>
            <a:r>
              <a:rPr lang="pt-BR" sz="2800" dirty="0"/>
              <a:t>diz:</a:t>
            </a:r>
            <a:br>
              <a:rPr lang="pt-BR" sz="2800" dirty="0"/>
            </a:br>
            <a:r>
              <a:rPr lang="pt-BR" sz="2800" dirty="0"/>
              <a:t/>
            </a:r>
            <a:br>
              <a:rPr lang="pt-BR" sz="2800" dirty="0"/>
            </a:br>
            <a:r>
              <a:rPr lang="he-IL" sz="2800" b="1" dirty="0"/>
              <a:t>שמע ישראל הי אלוקינו הי אחד</a:t>
            </a:r>
            <a:r>
              <a:rPr lang="he-IL" sz="2800" dirty="0"/>
              <a:t/>
            </a:r>
            <a:br>
              <a:rPr lang="he-IL" sz="2800" dirty="0"/>
            </a:br>
            <a:r>
              <a:rPr lang="he-IL" sz="2800" dirty="0"/>
              <a:t/>
            </a:r>
            <a:br>
              <a:rPr lang="he-IL" sz="2800" dirty="0"/>
            </a:br>
            <a:r>
              <a:rPr lang="he-IL" sz="2800" dirty="0"/>
              <a:t>"</a:t>
            </a:r>
            <a:r>
              <a:rPr lang="pt-BR" sz="2800" dirty="0" err="1"/>
              <a:t>Shemá</a:t>
            </a:r>
            <a:r>
              <a:rPr lang="pt-BR" sz="2800" dirty="0"/>
              <a:t> Israel </a:t>
            </a:r>
            <a:r>
              <a:rPr lang="pt-BR" sz="2800" dirty="0" err="1" smtClean="0"/>
              <a:t>Ado-nai</a:t>
            </a:r>
            <a:r>
              <a:rPr lang="pt-BR" sz="2800" dirty="0" smtClean="0"/>
              <a:t> </a:t>
            </a:r>
            <a:r>
              <a:rPr lang="pt-BR" sz="2800" dirty="0" err="1"/>
              <a:t>Elokeinu</a:t>
            </a:r>
            <a:r>
              <a:rPr lang="pt-BR" sz="2800" dirty="0"/>
              <a:t> </a:t>
            </a:r>
            <a:r>
              <a:rPr lang="pt-BR" sz="2800" dirty="0" err="1" smtClean="0"/>
              <a:t>Ado-nai</a:t>
            </a:r>
            <a:r>
              <a:rPr lang="pt-BR" sz="2800" dirty="0" smtClean="0"/>
              <a:t> </a:t>
            </a:r>
            <a:r>
              <a:rPr lang="pt-BR" sz="2800" b="1" dirty="0" err="1"/>
              <a:t>Echad</a:t>
            </a:r>
            <a:r>
              <a:rPr lang="pt-BR" sz="2800" dirty="0"/>
              <a:t>"</a:t>
            </a:r>
            <a:br>
              <a:rPr lang="pt-BR" sz="2800" dirty="0"/>
            </a:br>
            <a:r>
              <a:rPr lang="pt-BR" sz="2800" dirty="0"/>
              <a:t/>
            </a:r>
            <a:br>
              <a:rPr lang="pt-BR" sz="2800" dirty="0"/>
            </a:br>
            <a:r>
              <a:rPr lang="pt-BR" sz="2800" dirty="0"/>
              <a:t>Ele quer dizer que Ele é </a:t>
            </a:r>
            <a:r>
              <a:rPr lang="pt-BR" sz="2800" b="1" dirty="0"/>
              <a:t>UM</a:t>
            </a:r>
            <a:r>
              <a:rPr lang="pt-BR" sz="2800" dirty="0"/>
              <a:t>, que não existe ninguém, nem uma pessoa que seja junto com Ele, que compartilhe Seu status de Deus único e verdadeiro (João 17.3)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tângulo 1"/>
          <p:cNvSpPr>
            <a:spLocks noChangeArrowheads="1"/>
          </p:cNvSpPr>
          <p:nvPr/>
        </p:nvSpPr>
        <p:spPr bwMode="auto">
          <a:xfrm>
            <a:off x="214313" y="1063625"/>
            <a:ext cx="8748712"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2800" dirty="0"/>
              <a:t>Então, como todos podem ver, é mentira dizer que "</a:t>
            </a:r>
            <a:r>
              <a:rPr lang="pt-BR" sz="2800" dirty="0" err="1"/>
              <a:t>echad</a:t>
            </a:r>
            <a:r>
              <a:rPr lang="pt-BR" sz="2800" dirty="0"/>
              <a:t>" significa "unidade composta" e que "</a:t>
            </a:r>
            <a:r>
              <a:rPr lang="pt-BR" sz="2800" dirty="0" err="1"/>
              <a:t>yachid</a:t>
            </a:r>
            <a:r>
              <a:rPr lang="pt-BR" sz="2800" dirty="0"/>
              <a:t>" significa "unidade absoluta", e não acreditem nessas pessoas, procure um estudioso do hebraico ou um Rabino para tirar essa dúvida, caso ainda </a:t>
            </a:r>
            <a:r>
              <a:rPr lang="pt-BR" sz="2800" dirty="0" smtClean="0"/>
              <a:t>exista</a:t>
            </a:r>
            <a:r>
              <a:rPr lang="pt-BR" sz="2800" dirty="0"/>
              <a:t>.</a:t>
            </a:r>
          </a:p>
          <a:p>
            <a:pPr algn="just"/>
            <a:r>
              <a:rPr lang="pt-BR" sz="2800" dirty="0"/>
              <a:t>Então depois de ter explicado as palavras "</a:t>
            </a:r>
            <a:r>
              <a:rPr lang="pt-BR" sz="2800" dirty="0" err="1"/>
              <a:t>echad</a:t>
            </a:r>
            <a:r>
              <a:rPr lang="pt-BR" sz="2800" dirty="0"/>
              <a:t>" e "</a:t>
            </a:r>
            <a:r>
              <a:rPr lang="pt-BR" sz="2800" dirty="0" err="1"/>
              <a:t>yachid</a:t>
            </a:r>
            <a:r>
              <a:rPr lang="pt-BR" sz="2800" dirty="0"/>
              <a:t>", podemos agora retornar ao objetivo principal do estudo</a:t>
            </a:r>
            <a:r>
              <a:rPr lang="pt-BR" sz="2800" dirty="0" smtClean="0"/>
              <a:t>.</a:t>
            </a:r>
          </a:p>
          <a:p>
            <a:pPr algn="just"/>
            <a:r>
              <a:rPr lang="pt-BR" sz="2800" dirty="0"/>
              <a:t/>
            </a:r>
            <a:br>
              <a:rPr lang="pt-BR" sz="2800" dirty="0"/>
            </a:br>
            <a:r>
              <a:rPr lang="pt-BR" sz="2800" dirty="0"/>
              <a:t>Eu não sou mulher e nem minha esposa é um homem, mas estamos unidos pelo amor, e caminhamos em um só propósito, portanto é dessa forma que somos "</a:t>
            </a:r>
            <a:r>
              <a:rPr lang="pt-BR" sz="2800" dirty="0" err="1"/>
              <a:t>echad</a:t>
            </a:r>
            <a:r>
              <a:rPr lang="pt-BR" sz="2800" dirty="0"/>
              <a:t>" - "um".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tângulo 1"/>
          <p:cNvSpPr>
            <a:spLocks noChangeArrowheads="1"/>
          </p:cNvSpPr>
          <p:nvPr/>
        </p:nvSpPr>
        <p:spPr bwMode="auto">
          <a:xfrm>
            <a:off x="109538" y="1690910"/>
            <a:ext cx="8748712"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Como vimos, </a:t>
            </a:r>
            <a:r>
              <a:rPr lang="pt-BR" sz="3200" dirty="0" err="1"/>
              <a:t>Deuteronómio</a:t>
            </a:r>
            <a:r>
              <a:rPr lang="pt-BR" sz="3200" dirty="0"/>
              <a:t> 6.4, fala de Deus como único. Aqui a palavra “único” é definida pela palavra hebraica “</a:t>
            </a:r>
            <a:r>
              <a:rPr lang="pt-BR" sz="3200" dirty="0" err="1"/>
              <a:t>echad</a:t>
            </a:r>
            <a:r>
              <a:rPr lang="pt-BR" sz="3200" dirty="0"/>
              <a:t>”, a qual é usada, na maior parte dos casos, para a unidade conjunta e não para o “um” absoluto. Ou seja, o “um” determinado por esta palavra pode ser composto de várias partes. </a:t>
            </a:r>
          </a:p>
          <a:p>
            <a:pPr algn="just"/>
            <a:endParaRPr lang="pt-BR"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tângulo 2"/>
          <p:cNvSpPr>
            <a:spLocks noChangeArrowheads="1"/>
          </p:cNvSpPr>
          <p:nvPr/>
        </p:nvSpPr>
        <p:spPr bwMode="auto">
          <a:xfrm>
            <a:off x="35496" y="1568921"/>
            <a:ext cx="907256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No hebraico a palavra “</a:t>
            </a:r>
            <a:r>
              <a:rPr lang="pt-BR" sz="3200" dirty="0" err="1"/>
              <a:t>yachid</a:t>
            </a:r>
            <a:r>
              <a:rPr lang="pt-BR" sz="3200" dirty="0"/>
              <a:t>” significa absoluto, unidade indivisível, enquanto “</a:t>
            </a:r>
            <a:r>
              <a:rPr lang="pt-BR" sz="3200" dirty="0" err="1"/>
              <a:t>echad</a:t>
            </a:r>
            <a:r>
              <a:rPr lang="pt-BR" sz="3200" dirty="0"/>
              <a:t>” significa unidade composta. Moisés usou a palavra “</a:t>
            </a:r>
            <a:r>
              <a:rPr lang="pt-BR" sz="3200" dirty="0" err="1"/>
              <a:t>echad</a:t>
            </a:r>
            <a:r>
              <a:rPr lang="pt-BR" sz="3200" dirty="0"/>
              <a:t>”, o que suporta perfeitamente o conceito de um Deus na unidade de duas pessoas. Essa mesma palavra “</a:t>
            </a:r>
            <a:r>
              <a:rPr lang="pt-BR" sz="3200" dirty="0" err="1"/>
              <a:t>echad</a:t>
            </a:r>
            <a:r>
              <a:rPr lang="pt-BR" sz="3200" dirty="0"/>
              <a:t>” é usada em </a:t>
            </a:r>
            <a:r>
              <a:rPr lang="pt-BR" sz="3200" dirty="0" smtClean="0"/>
              <a:t>Genesis </a:t>
            </a:r>
            <a:r>
              <a:rPr lang="pt-BR" sz="3200" dirty="0"/>
              <a:t>2.24 para significar a união composta de um homem com uma mulher (“serão ambos uma só carne”).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tângulo 1"/>
          <p:cNvSpPr>
            <a:spLocks noChangeArrowheads="1"/>
          </p:cNvSpPr>
          <p:nvPr/>
        </p:nvSpPr>
        <p:spPr bwMode="auto">
          <a:xfrm>
            <a:off x="106808" y="2398812"/>
            <a:ext cx="8929688"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Caro leitor, diante de tantos argumentos, e dos testemunhos que a própria Escritura nos </a:t>
            </a:r>
            <a:r>
              <a:rPr lang="pt-BR" sz="3200" dirty="0" smtClean="0"/>
              <a:t>dá sobre </a:t>
            </a:r>
            <a:r>
              <a:rPr lang="pt-BR" sz="3200" dirty="0"/>
              <a:t>este assunto de tamanha importância, você mesmo pode tirar suas </a:t>
            </a:r>
            <a:r>
              <a:rPr lang="pt-BR" sz="3200" dirty="0" smtClean="0"/>
              <a:t>próprias conclusões</a:t>
            </a:r>
            <a:r>
              <a:rPr lang="pt-BR" sz="3200" dirty="0"/>
              <a:t>. </a:t>
            </a:r>
            <a:r>
              <a:rPr lang="pt-BR" sz="3200" b="1" dirty="0"/>
              <a:t>Examinai as escrituras, porque julgais ter nelas a vida eterna!</a:t>
            </a:r>
          </a:p>
        </p:txBody>
      </p:sp>
      <p:sp>
        <p:nvSpPr>
          <p:cNvPr id="27651" name="Retângulo 1"/>
          <p:cNvSpPr>
            <a:spLocks noChangeArrowheads="1"/>
          </p:cNvSpPr>
          <p:nvPr/>
        </p:nvSpPr>
        <p:spPr bwMode="auto">
          <a:xfrm>
            <a:off x="0" y="1116608"/>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pt-BR" sz="3200" b="1" dirty="0">
                <a:solidFill>
                  <a:srgbClr val="FF0000"/>
                </a:solidFill>
              </a:rPr>
              <a:t>CONCLUSÃO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tângulo 1"/>
          <p:cNvSpPr>
            <a:spLocks noChangeArrowheads="1"/>
          </p:cNvSpPr>
          <p:nvPr/>
        </p:nvSpPr>
        <p:spPr bwMode="auto">
          <a:xfrm>
            <a:off x="0" y="1515021"/>
            <a:ext cx="91440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4000" dirty="0"/>
              <a:t>“Assim diz o Senhor: Ponde-vos nos caminhos, e vede, e </a:t>
            </a:r>
            <a:r>
              <a:rPr lang="pt-BR" sz="4000" dirty="0" smtClean="0"/>
              <a:t>perguntai antigas</a:t>
            </a:r>
            <a:r>
              <a:rPr lang="pt-BR" sz="4000" dirty="0"/>
              <a:t>, qual é o bom caminho, e andai por ele; e achareis </a:t>
            </a:r>
            <a:r>
              <a:rPr lang="pt-BR" sz="4000" dirty="0" smtClean="0"/>
              <a:t>descanso almas</a:t>
            </a:r>
            <a:r>
              <a:rPr lang="pt-BR" sz="4000" dirty="0"/>
              <a:t>. Mas eles disseram: Não andaremos nele”. </a:t>
            </a:r>
            <a:r>
              <a:rPr lang="pt-BR" sz="4000" b="1" dirty="0"/>
              <a:t>Jeremias 6:16</a:t>
            </a:r>
          </a:p>
        </p:txBody>
      </p:sp>
      <p:sp>
        <p:nvSpPr>
          <p:cNvPr id="28675" name="Retângulo 1"/>
          <p:cNvSpPr>
            <a:spLocks noChangeArrowheads="1"/>
          </p:cNvSpPr>
          <p:nvPr/>
        </p:nvSpPr>
        <p:spPr bwMode="auto">
          <a:xfrm>
            <a:off x="0" y="5622339"/>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pt-BR" sz="2400" dirty="0" smtClean="0">
                <a:solidFill>
                  <a:srgbClr val="FFFF00"/>
                </a:solidFill>
              </a:rPr>
              <a:t>Colaboração</a:t>
            </a:r>
            <a:endParaRPr lang="pt-BR" sz="2400" dirty="0">
              <a:solidFill>
                <a:srgbClr val="FFFF00"/>
              </a:solidFill>
            </a:endParaRPr>
          </a:p>
          <a:p>
            <a:pPr algn="ctr"/>
            <a:r>
              <a:rPr lang="pt-BR" sz="2400" b="1" dirty="0">
                <a:solidFill>
                  <a:srgbClr val="FFFF00"/>
                </a:solidFill>
              </a:rPr>
              <a:t>www.pioneirosadventistas.com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tângulo 1"/>
          <p:cNvSpPr>
            <a:spLocks noChangeArrowheads="1"/>
          </p:cNvSpPr>
          <p:nvPr/>
        </p:nvSpPr>
        <p:spPr bwMode="auto">
          <a:xfrm>
            <a:off x="142875" y="928688"/>
            <a:ext cx="8715375"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3600" b="1" dirty="0">
                <a:solidFill>
                  <a:srgbClr val="FF0000"/>
                </a:solidFill>
              </a:rPr>
              <a:t>RESPOSTA:</a:t>
            </a:r>
          </a:p>
          <a:p>
            <a:endParaRPr lang="pt-BR" sz="2800" dirty="0"/>
          </a:p>
          <a:p>
            <a:pPr algn="just"/>
            <a:r>
              <a:rPr lang="pt-BR" sz="2800" dirty="0"/>
              <a:t>Fiquei muito contente por você ter feito esta pergunta, porque estou certo de que alguns de nossos leitores judeus ficarão confusos com seu dilema. Como posso estar tão certo de que eles ficarão desorientados pela simples leitura de sua pergunta? Tente imaginar a reação de espanto de um judeu (que tem seu monoteísmo intacto) ao descobrir por sua pergunta que missionários usam seu querido credo nacional "Ouve, Israel, </a:t>
            </a:r>
            <a:r>
              <a:rPr lang="pt-BR" sz="2800" dirty="0" err="1"/>
              <a:t>A-do-nai</a:t>
            </a:r>
            <a:r>
              <a:rPr lang="pt-BR" sz="2800" dirty="0"/>
              <a:t> é nosso </a:t>
            </a:r>
            <a:r>
              <a:rPr lang="pt-BR" sz="2800" dirty="0" smtClean="0"/>
              <a:t>Deus</a:t>
            </a:r>
            <a:r>
              <a:rPr lang="pt-BR" sz="2800" dirty="0"/>
              <a:t>, </a:t>
            </a:r>
            <a:r>
              <a:rPr lang="pt-BR" sz="2800" dirty="0" err="1"/>
              <a:t>A-do-nai</a:t>
            </a:r>
            <a:r>
              <a:rPr lang="pt-BR" sz="2800" dirty="0"/>
              <a:t> é Um" (em hebraico, </a:t>
            </a:r>
            <a:r>
              <a:rPr lang="pt-BR" sz="2800" i="1" dirty="0" err="1"/>
              <a:t>echad</a:t>
            </a:r>
            <a:r>
              <a:rPr lang="pt-BR" sz="2800" dirty="0"/>
              <a:t>) para provar a doutrina da Trindade.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tângulo 1"/>
          <p:cNvSpPr>
            <a:spLocks noChangeArrowheads="1"/>
          </p:cNvSpPr>
          <p:nvPr/>
        </p:nvSpPr>
        <p:spPr bwMode="auto">
          <a:xfrm>
            <a:off x="71438" y="928688"/>
            <a:ext cx="90011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000" dirty="0"/>
              <a:t>Para surpresa de muitos, os crentes na Trindade usarão </a:t>
            </a:r>
            <a:r>
              <a:rPr lang="pt-BR" sz="3000" dirty="0" smtClean="0"/>
              <a:t>frequentemente </a:t>
            </a:r>
            <a:r>
              <a:rPr lang="pt-BR" sz="3000" dirty="0"/>
              <a:t>este celebrado versículo para apoiar a crença em uma natureza </a:t>
            </a:r>
            <a:r>
              <a:rPr lang="pt-BR" sz="3000" dirty="0" err="1"/>
              <a:t>tri-una</a:t>
            </a:r>
            <a:r>
              <a:rPr lang="pt-BR" sz="3000" dirty="0"/>
              <a:t> de </a:t>
            </a:r>
            <a:r>
              <a:rPr lang="pt-BR" sz="3000" dirty="0" smtClean="0"/>
              <a:t>Deus</a:t>
            </a:r>
            <a:r>
              <a:rPr lang="pt-BR" sz="3000" dirty="0"/>
              <a:t>. Examinemos mais detidamente este argumento. Para apoiar esta afirmação de que há múltiplas pessoas dentro do deus, os missionários insistem que a palavra hebraica "</a:t>
            </a:r>
            <a:r>
              <a:rPr lang="pt-BR" sz="3000" dirty="0" err="1"/>
              <a:t>echad</a:t>
            </a:r>
            <a:r>
              <a:rPr lang="pt-BR" sz="3000" dirty="0"/>
              <a:t>" (um) ao final de </a:t>
            </a:r>
            <a:r>
              <a:rPr lang="pt-BR" sz="3000" b="1" dirty="0"/>
              <a:t>Deuteronômio </a:t>
            </a:r>
            <a:r>
              <a:rPr lang="pt-BR" sz="3000" dirty="0"/>
              <a:t>6:4 não significa um </a:t>
            </a:r>
            <a:r>
              <a:rPr lang="pt-BR" sz="3000" dirty="0" err="1"/>
              <a:t>UM</a:t>
            </a:r>
            <a:r>
              <a:rPr lang="pt-BR" sz="3000" dirty="0"/>
              <a:t> absoluto, mas ao contrário, pode apenas significar uma unidade composta, ou muitas coisas em uma. Citarão </a:t>
            </a:r>
            <a:r>
              <a:rPr lang="pt-BR" sz="3000" dirty="0" smtClean="0"/>
              <a:t>frequentemente </a:t>
            </a:r>
            <a:r>
              <a:rPr lang="pt-BR" sz="3000" dirty="0"/>
              <a:t>dois versículos para apoiar esta afirmação.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tângulo 1"/>
          <p:cNvSpPr>
            <a:spLocks noChangeArrowheads="1"/>
          </p:cNvSpPr>
          <p:nvPr/>
        </p:nvSpPr>
        <p:spPr bwMode="auto">
          <a:xfrm>
            <a:off x="0" y="928688"/>
            <a:ext cx="9001125"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2800"/>
              <a:t>O primeiro é Bamidbar</a:t>
            </a:r>
            <a:r>
              <a:rPr lang="pt-BR" sz="2800" b="1"/>
              <a:t> [Números] </a:t>
            </a:r>
            <a:r>
              <a:rPr lang="pt-BR" sz="2800"/>
              <a:t>13:23, que diz:</a:t>
            </a:r>
          </a:p>
          <a:p>
            <a:endParaRPr lang="pt-BR" sz="2800"/>
          </a:p>
          <a:p>
            <a:r>
              <a:rPr lang="pt-BR" sz="2800"/>
              <a:t> "Então eles foram ao Vale de Eshcol, e cortaram um galho com um (echad) cacho de uvas; carregaram-no entre dois deles, numa vara. Levaram também alguns dos figos e das romãs.“</a:t>
            </a:r>
          </a:p>
          <a:p>
            <a:endParaRPr lang="pt-BR" sz="2800"/>
          </a:p>
          <a:p>
            <a:r>
              <a:rPr lang="pt-BR" sz="2800"/>
              <a:t>O segundo é </a:t>
            </a:r>
            <a:r>
              <a:rPr lang="pt-BR" sz="2800" b="1"/>
              <a:t>Gênesis </a:t>
            </a:r>
            <a:r>
              <a:rPr lang="pt-BR" sz="2800"/>
              <a:t>1:5, que diz: "... e houve a noite e houve a manhã, um (echad) dia.“</a:t>
            </a:r>
          </a:p>
          <a:p>
            <a:endParaRPr lang="pt-BR" sz="2800"/>
          </a:p>
          <a:p>
            <a:r>
              <a:rPr lang="pt-BR" sz="2800"/>
              <a:t>Destes versículos, discutem eles, fica claro que a palavra hebraica "echad" pode apenas significar uma fusão de várias coisas em uma.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tângulo 1"/>
          <p:cNvSpPr>
            <a:spLocks noChangeArrowheads="1"/>
          </p:cNvSpPr>
          <p:nvPr/>
        </p:nvSpPr>
        <p:spPr bwMode="auto">
          <a:xfrm>
            <a:off x="71438" y="855663"/>
            <a:ext cx="90011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600" dirty="0"/>
              <a:t>A palavra "</a:t>
            </a:r>
            <a:r>
              <a:rPr lang="pt-BR" sz="3600" dirty="0" err="1"/>
              <a:t>echad</a:t>
            </a:r>
            <a:r>
              <a:rPr lang="pt-BR" sz="3600" dirty="0"/>
              <a:t>" em hebraico funciona exatamente da mesma maneira que a palavra "um" em português. Em português, pode-se dizer: "estas quatro cadeiras e a mesa formam uma mobília de jantar," ou então: "Há um centavo em minha mão." Desses dois exemplos, é fácil ver como a palavra "um" pode significar várias coisas em uma, como é o caso da mobília, ou apenas uma, no caso do centavo.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tângulo 1"/>
          <p:cNvSpPr>
            <a:spLocks noChangeArrowheads="1"/>
          </p:cNvSpPr>
          <p:nvPr/>
        </p:nvSpPr>
        <p:spPr bwMode="auto">
          <a:xfrm>
            <a:off x="142875" y="1000125"/>
            <a:ext cx="892968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Embora a palavra hebraica "</a:t>
            </a:r>
            <a:r>
              <a:rPr lang="pt-BR" sz="3200" dirty="0" err="1"/>
              <a:t>echad</a:t>
            </a:r>
            <a:r>
              <a:rPr lang="pt-BR" sz="3200" dirty="0"/>
              <a:t>" funcione exatamente da mesma maneira, outras religiões jamais oferecerão exemplos bíblicos onde a palavra "</a:t>
            </a:r>
            <a:r>
              <a:rPr lang="pt-BR" sz="3200" dirty="0" err="1"/>
              <a:t>echad</a:t>
            </a:r>
            <a:r>
              <a:rPr lang="pt-BR" sz="3200" dirty="0"/>
              <a:t>" signifique "somente um." Assim, apenas apresentando versículos das Escrituras como </a:t>
            </a:r>
            <a:r>
              <a:rPr lang="pt-BR" sz="3200" b="1" dirty="0"/>
              <a:t>Gênesis</a:t>
            </a:r>
            <a:r>
              <a:rPr lang="pt-BR" sz="3200" dirty="0"/>
              <a:t>1:5 e </a:t>
            </a:r>
            <a:r>
              <a:rPr lang="pt-BR" sz="3200" b="1" dirty="0"/>
              <a:t>Números </a:t>
            </a:r>
            <a:r>
              <a:rPr lang="pt-BR" sz="3200" dirty="0"/>
              <a:t>23:13, isso cria para o novato a ilusão de que a palavra "</a:t>
            </a:r>
            <a:r>
              <a:rPr lang="pt-BR" sz="3200" dirty="0" err="1"/>
              <a:t>echad</a:t>
            </a:r>
            <a:r>
              <a:rPr lang="pt-BR" sz="3200" dirty="0"/>
              <a:t>" é de alguma forma sinônimo de uma unidade composta. Nada, é claro, poderia estar mais longe da verdade.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tângulo 1"/>
          <p:cNvSpPr>
            <a:spLocks noChangeArrowheads="1"/>
          </p:cNvSpPr>
          <p:nvPr/>
        </p:nvSpPr>
        <p:spPr bwMode="auto">
          <a:xfrm>
            <a:off x="71438" y="1166813"/>
            <a:ext cx="900112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2800"/>
              <a:t>Por exemplo, pode-se ler em </a:t>
            </a:r>
            <a:r>
              <a:rPr lang="pt-BR" sz="2800" b="1"/>
              <a:t>Deuteronômio</a:t>
            </a:r>
            <a:r>
              <a:rPr lang="pt-BR" sz="2800"/>
              <a:t> 17:6: "Pela boca de duas testemunhas, ou três testemunhas, aquele que merece a morte deve ser posto à morte; mas pela boca de uma (echad) testemunha, ele não deve ser posto à morte.“</a:t>
            </a:r>
          </a:p>
          <a:p>
            <a:endParaRPr lang="pt-BR" sz="2800"/>
          </a:p>
          <a:p>
            <a:r>
              <a:rPr lang="pt-BR" sz="2800"/>
              <a:t>Ou </a:t>
            </a:r>
            <a:r>
              <a:rPr lang="pt-BR" sz="2800" b="1"/>
              <a:t>Eclesiastes</a:t>
            </a:r>
            <a:r>
              <a:rPr lang="pt-BR" sz="2800"/>
              <a:t> 4:8: "Há apenas um (echad), sem uma companhia; sim, ele nem tem filho...“</a:t>
            </a:r>
          </a:p>
          <a:p>
            <a:endParaRPr lang="pt-BR" sz="2800"/>
          </a:p>
          <a:p>
            <a:r>
              <a:rPr lang="pt-BR" sz="2800"/>
              <a:t>Nos dois versículos acima a mesma palavra hebraica é usada, e a palavra "echad" está claramente referindo-se a apenas um, não a uma unidade composta.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tângulo 1"/>
          <p:cNvSpPr>
            <a:spLocks noChangeArrowheads="1"/>
          </p:cNvSpPr>
          <p:nvPr/>
        </p:nvSpPr>
        <p:spPr bwMode="auto">
          <a:xfrm>
            <a:off x="0" y="857250"/>
            <a:ext cx="8786813"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pt-BR" sz="3200" dirty="0"/>
              <a:t>A dúvida que imediatamente nos vem à mente é: se a palavra hebraica "</a:t>
            </a:r>
            <a:r>
              <a:rPr lang="pt-BR" sz="3200" dirty="0" err="1"/>
              <a:t>echad</a:t>
            </a:r>
            <a:r>
              <a:rPr lang="pt-BR" sz="3200" dirty="0"/>
              <a:t>" pode significar tanto uma unidade composta como apenas a unidade, como se pode dizer qual definição é válida ao estudarmos um versículo? A resposta é: exatamente da mesma maneira que a palavra "um" é entendida em português, ou seja, pelo contexto. "Quatro cadeiras e uma mesa fazem uma mobília de sala de jantar" é uma unidade composta, e "Ouve, Israel, </a:t>
            </a:r>
            <a:r>
              <a:rPr lang="pt-BR" sz="3200" dirty="0" err="1"/>
              <a:t>A-do-nai</a:t>
            </a:r>
            <a:r>
              <a:rPr lang="pt-BR" sz="3200" dirty="0"/>
              <a:t> é nosso </a:t>
            </a:r>
            <a:r>
              <a:rPr lang="pt-BR" sz="3200" dirty="0" smtClean="0"/>
              <a:t>Deus</a:t>
            </a:r>
            <a:r>
              <a:rPr lang="pt-BR" sz="3200" dirty="0"/>
              <a:t>, </a:t>
            </a:r>
            <a:r>
              <a:rPr lang="pt-BR" sz="3200" dirty="0" err="1"/>
              <a:t>A-do-nai</a:t>
            </a:r>
            <a:r>
              <a:rPr lang="pt-BR" sz="3200" dirty="0"/>
              <a:t> é Um" é puro monoteísmo.</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2557</TotalTime>
  <Words>1808</Words>
  <Application>Microsoft Office PowerPoint</Application>
  <PresentationFormat>Apresentação na tela (4:3)</PresentationFormat>
  <Paragraphs>92</Paragraphs>
  <Slides>27</Slides>
  <Notes>26</Notes>
  <HiddenSlides>0</HiddenSlides>
  <MMClips>0</MMClips>
  <ScaleCrop>false</ScaleCrop>
  <HeadingPairs>
    <vt:vector size="8" baseType="variant">
      <vt:variant>
        <vt:lpstr>Fontes usadas</vt:lpstr>
      </vt:variant>
      <vt:variant>
        <vt:i4>6</vt:i4>
      </vt:variant>
      <vt:variant>
        <vt:lpstr>Tema</vt:lpstr>
      </vt:variant>
      <vt:variant>
        <vt:i4>1</vt:i4>
      </vt:variant>
      <vt:variant>
        <vt:lpstr>Títulos de slides</vt:lpstr>
      </vt:variant>
      <vt:variant>
        <vt:i4>27</vt:i4>
      </vt:variant>
      <vt:variant>
        <vt:lpstr>Apresentações personalizadas</vt:lpstr>
      </vt:variant>
      <vt:variant>
        <vt:i4>1</vt:i4>
      </vt:variant>
    </vt:vector>
  </HeadingPairs>
  <TitlesOfParts>
    <vt:vector size="35" baseType="lpstr">
      <vt:lpstr>Arial</vt:lpstr>
      <vt:lpstr>Calibri</vt:lpstr>
      <vt:lpstr>Constantia</vt:lpstr>
      <vt:lpstr>Wingdings 2</vt:lpstr>
      <vt:lpstr>Verdana</vt:lpstr>
      <vt:lpstr>David</vt:lpstr>
      <vt:lpstr>Fluxo</vt:lpstr>
      <vt:lpstr>A Verdade sobre Echad e Yachid</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personalizada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Leigos</dc:title>
  <dc:creator>Joab de Almeida Araújo</dc:creator>
  <cp:lastModifiedBy>Silas Jakel</cp:lastModifiedBy>
  <cp:revision>104</cp:revision>
  <dcterms:created xsi:type="dcterms:W3CDTF">2009-05-08T23:59:43Z</dcterms:created>
  <dcterms:modified xsi:type="dcterms:W3CDTF">2012-06-09T11:31:21Z</dcterms:modified>
</cp:coreProperties>
</file>