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64" r:id="rId6"/>
    <p:sldId id="268" r:id="rId7"/>
    <p:sldId id="269" r:id="rId8"/>
    <p:sldId id="270" r:id="rId9"/>
    <p:sldId id="272" r:id="rId10"/>
    <p:sldId id="273" r:id="rId11"/>
    <p:sldId id="274" r:id="rId12"/>
    <p:sldId id="275" r:id="rId13"/>
    <p:sldId id="271" r:id="rId14"/>
    <p:sldId id="276" r:id="rId15"/>
    <p:sldId id="277" r:id="rId16"/>
    <p:sldId id="278" r:id="rId17"/>
    <p:sldId id="280" r:id="rId18"/>
    <p:sldId id="279" r:id="rId19"/>
    <p:sldId id="281" r:id="rId20"/>
    <p:sldId id="282" r:id="rId21"/>
    <p:sldId id="283" r:id="rId22"/>
    <p:sldId id="285" r:id="rId23"/>
    <p:sldId id="284" r:id="rId24"/>
    <p:sldId id="286" r:id="rId25"/>
    <p:sldId id="287" r:id="rId26"/>
    <p:sldId id="288" r:id="rId27"/>
    <p:sldId id="289" r:id="rId28"/>
    <p:sldId id="290" r:id="rId29"/>
    <p:sldId id="295" r:id="rId30"/>
    <p:sldId id="296" r:id="rId31"/>
    <p:sldId id="297" r:id="rId32"/>
    <p:sldId id="298" r:id="rId33"/>
    <p:sldId id="299" r:id="rId34"/>
    <p:sldId id="300" r:id="rId35"/>
    <p:sldId id="262" r:id="rId36"/>
    <p:sldId id="301" r:id="rId37"/>
    <p:sldId id="302" r:id="rId38"/>
    <p:sldId id="303" r:id="rId39"/>
    <p:sldId id="304" r:id="rId40"/>
    <p:sldId id="305" r:id="rId41"/>
    <p:sldId id="306" r:id="rId42"/>
    <p:sldId id="308" r:id="rId43"/>
    <p:sldId id="307" r:id="rId44"/>
    <p:sldId id="309" r:id="rId45"/>
    <p:sldId id="310" r:id="rId46"/>
    <p:sldId id="266" r:id="rId47"/>
    <p:sldId id="311" r:id="rId48"/>
    <p:sldId id="312" r:id="rId49"/>
    <p:sldId id="316" r:id="rId50"/>
    <p:sldId id="313" r:id="rId51"/>
    <p:sldId id="314" r:id="rId52"/>
    <p:sldId id="315" r:id="rId53"/>
    <p:sldId id="267" r:id="rId54"/>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6" d="100"/>
          <a:sy n="86" d="100"/>
        </p:scale>
        <p:origin x="-68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CCC62D74-1692-4506-92A5-A73549632BF8}" type="datetimeFigureOut">
              <a:rPr lang="pt-BR" smtClean="0"/>
              <a:pPr/>
              <a:t>11/3/2016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0BEA5DA-4BEB-46CE-8B9E-16804C96BF39}"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CC62D74-1692-4506-92A5-A73549632BF8}" type="datetimeFigureOut">
              <a:rPr lang="pt-BR" smtClean="0"/>
              <a:pPr/>
              <a:t>11/3/2016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0BEA5DA-4BEB-46CE-8B9E-16804C96BF39}"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CC62D74-1692-4506-92A5-A73549632BF8}" type="datetimeFigureOut">
              <a:rPr lang="pt-BR" smtClean="0"/>
              <a:pPr/>
              <a:t>11/3/2016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0BEA5DA-4BEB-46CE-8B9E-16804C96BF39}"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CC62D74-1692-4506-92A5-A73549632BF8}" type="datetimeFigureOut">
              <a:rPr lang="pt-BR" smtClean="0"/>
              <a:pPr/>
              <a:t>11/3/2016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0BEA5DA-4BEB-46CE-8B9E-16804C96BF39}"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CCC62D74-1692-4506-92A5-A73549632BF8}" type="datetimeFigureOut">
              <a:rPr lang="pt-BR" smtClean="0"/>
              <a:pPr/>
              <a:t>11/3/2016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0BEA5DA-4BEB-46CE-8B9E-16804C96BF39}"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CCC62D74-1692-4506-92A5-A73549632BF8}" type="datetimeFigureOut">
              <a:rPr lang="pt-BR" smtClean="0"/>
              <a:pPr/>
              <a:t>11/3/2016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0BEA5DA-4BEB-46CE-8B9E-16804C96BF39}"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CCC62D74-1692-4506-92A5-A73549632BF8}" type="datetimeFigureOut">
              <a:rPr lang="pt-BR" smtClean="0"/>
              <a:pPr/>
              <a:t>11/3/2016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0BEA5DA-4BEB-46CE-8B9E-16804C96BF39}"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CCC62D74-1692-4506-92A5-A73549632BF8}" type="datetimeFigureOut">
              <a:rPr lang="pt-BR" smtClean="0"/>
              <a:pPr/>
              <a:t>11/3/2016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0BEA5DA-4BEB-46CE-8B9E-16804C96BF39}"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CCC62D74-1692-4506-92A5-A73549632BF8}" type="datetimeFigureOut">
              <a:rPr lang="pt-BR" smtClean="0"/>
              <a:pPr/>
              <a:t>11/3/2016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0BEA5DA-4BEB-46CE-8B9E-16804C96BF39}"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CCC62D74-1692-4506-92A5-A73549632BF8}" type="datetimeFigureOut">
              <a:rPr lang="pt-BR" smtClean="0"/>
              <a:pPr/>
              <a:t>11/3/2016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0BEA5DA-4BEB-46CE-8B9E-16804C96BF39}"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CCC62D74-1692-4506-92A5-A73549632BF8}" type="datetimeFigureOut">
              <a:rPr lang="pt-BR" smtClean="0"/>
              <a:pPr/>
              <a:t>11/3/2016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0BEA5DA-4BEB-46CE-8B9E-16804C96BF39}"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C62D74-1692-4506-92A5-A73549632BF8}" type="datetimeFigureOut">
              <a:rPr lang="pt-BR" smtClean="0"/>
              <a:pPr/>
              <a:t>11/3/2016</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BEA5DA-4BEB-46CE-8B9E-16804C96BF39}"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mailto:restaurandoaverdade@gmail.com"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SABADO\untitledaqnhjm.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6" name="Retângulo 5"/>
          <p:cNvSpPr/>
          <p:nvPr/>
        </p:nvSpPr>
        <p:spPr>
          <a:xfrm>
            <a:off x="0" y="1285860"/>
            <a:ext cx="9143999" cy="4893647"/>
          </a:xfrm>
          <a:prstGeom prst="rect">
            <a:avLst/>
          </a:prstGeom>
        </p:spPr>
        <p:txBody>
          <a:bodyPr wrap="square">
            <a:spAutoFit/>
          </a:bodyPr>
          <a:lstStyle/>
          <a:p>
            <a:r>
              <a:rPr lang="pt-BR" sz="7200" b="1" dirty="0" smtClean="0">
                <a:ln w="11430"/>
                <a:solidFill>
                  <a:srgbClr val="FFFF00"/>
                </a:solidFill>
                <a:effectLst>
                  <a:glow rad="228600">
                    <a:srgbClr val="000000"/>
                  </a:glow>
                  <a:outerShdw blurRad="50800" dist="39000" dir="5460000" algn="tl">
                    <a:srgbClr val="000000">
                      <a:alpha val="38000"/>
                    </a:srgbClr>
                  </a:outerShdw>
                </a:effectLst>
              </a:rPr>
              <a:t>  A Verdade Sobre o</a:t>
            </a:r>
          </a:p>
          <a:p>
            <a:pPr algn="ctr"/>
            <a:r>
              <a:rPr lang="pt-BR" sz="9600" b="1" dirty="0" smtClean="0">
                <a:ln w="11430"/>
                <a:solidFill>
                  <a:srgbClr val="FF0000"/>
                </a:solidFill>
                <a:effectLst>
                  <a:glow rad="228600">
                    <a:srgbClr val="000000"/>
                  </a:glow>
                  <a:outerShdw blurRad="50800" dist="39000" dir="5460000" algn="tl">
                    <a:srgbClr val="000000">
                      <a:alpha val="38000"/>
                    </a:srgbClr>
                  </a:outerShdw>
                </a:effectLst>
              </a:rPr>
              <a:t>      SÁBADO</a:t>
            </a:r>
          </a:p>
          <a:p>
            <a:pPr algn="ctr"/>
            <a:endParaRPr lang="pt-BR" sz="4800" b="1" dirty="0" smtClean="0">
              <a:ln w="11430"/>
              <a:solidFill>
                <a:srgbClr val="FF0000"/>
              </a:solidFill>
              <a:effectLst>
                <a:glow rad="228600">
                  <a:srgbClr val="000000"/>
                </a:glow>
                <a:outerShdw blurRad="50800" dist="39000" dir="5460000" algn="tl">
                  <a:srgbClr val="000000">
                    <a:alpha val="38000"/>
                  </a:srgbClr>
                </a:outerShdw>
              </a:effectLst>
            </a:endParaRPr>
          </a:p>
          <a:p>
            <a:pPr algn="ctr"/>
            <a:endParaRPr lang="pt-BR" sz="4800" b="1" dirty="0">
              <a:ln w="11430"/>
              <a:solidFill>
                <a:srgbClr val="FF0000"/>
              </a:solidFill>
              <a:effectLst>
                <a:glow rad="228600">
                  <a:srgbClr val="000000"/>
                </a:glow>
                <a:outerShdw blurRad="50800" dist="39000" dir="5460000" algn="tl">
                  <a:srgbClr val="000000">
                    <a:alpha val="38000"/>
                  </a:srgbClr>
                </a:outerShdw>
              </a:effectLst>
            </a:endParaRPr>
          </a:p>
          <a:p>
            <a:pPr algn="ctr"/>
            <a:r>
              <a:rPr lang="pt-BR" sz="4800" b="1" dirty="0" smtClean="0">
                <a:ln w="11430"/>
                <a:solidFill>
                  <a:srgbClr val="FFFF00"/>
                </a:solidFill>
                <a:effectLst>
                  <a:glow rad="228600">
                    <a:srgbClr val="000000"/>
                  </a:glow>
                  <a:outerShdw blurRad="50800" dist="39000" dir="5460000" algn="tl">
                    <a:srgbClr val="000000">
                      <a:alpha val="38000"/>
                    </a:srgbClr>
                  </a:outerShdw>
                </a:effectLst>
              </a:rPr>
              <a:t>O Memorial da Criação</a:t>
            </a:r>
            <a:endParaRPr lang="pt-BR" sz="4800"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2050" name="Picture 2" descr="E:\SABADO\translação%20da%20terra1.jpg"/>
          <p:cNvPicPr>
            <a:picLocks noChangeAspect="1" noChangeArrowheads="1"/>
          </p:cNvPicPr>
          <p:nvPr/>
        </p:nvPicPr>
        <p:blipFill>
          <a:blip r:embed="rId2"/>
          <a:srcRect/>
          <a:stretch>
            <a:fillRect/>
          </a:stretch>
        </p:blipFill>
        <p:spPr bwMode="auto">
          <a:xfrm>
            <a:off x="1500166" y="2357430"/>
            <a:ext cx="5943600" cy="4178300"/>
          </a:xfrm>
          <a:prstGeom prst="rect">
            <a:avLst/>
          </a:prstGeom>
          <a:noFill/>
        </p:spPr>
      </p:pic>
      <p:sp>
        <p:nvSpPr>
          <p:cNvPr id="5" name="Retângulo 4"/>
          <p:cNvSpPr/>
          <p:nvPr/>
        </p:nvSpPr>
        <p:spPr>
          <a:xfrm>
            <a:off x="428596" y="428604"/>
            <a:ext cx="8286807" cy="1815882"/>
          </a:xfrm>
          <a:prstGeom prst="rect">
            <a:avLst/>
          </a:prstGeom>
        </p:spPr>
        <p:txBody>
          <a:bodyPr wrap="square">
            <a:spAutoFit/>
          </a:bodyPr>
          <a:lstStyle/>
          <a:p>
            <a:pPr algn="just"/>
            <a:r>
              <a:rPr lang="pt-BR" sz="2800" b="1" dirty="0" smtClean="0">
                <a:ln w="11430"/>
                <a:solidFill>
                  <a:schemeClr val="bg1"/>
                </a:solidFill>
                <a:effectLst>
                  <a:glow rad="228600">
                    <a:srgbClr val="000000"/>
                  </a:glow>
                  <a:outerShdw blurRad="50800" dist="39000" dir="5460000" algn="tl">
                    <a:srgbClr val="000000">
                      <a:alpha val="38000"/>
                    </a:srgbClr>
                  </a:outerShdw>
                </a:effectLst>
              </a:rPr>
              <a:t>O ano tem 365 dias e depende de que movimento astronômico?  Da translação da Terra em torno do Sol, que leva + ou – 365 dias para a Terra fazer esse movimento.</a:t>
            </a:r>
            <a:endParaRPr lang="pt-BR"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pic>
        <p:nvPicPr>
          <p:cNvPr id="3074" name="Picture 2" descr="E:\SABADO\untitledmovimento lunar.png"/>
          <p:cNvPicPr>
            <a:picLocks noChangeAspect="1" noChangeArrowheads="1"/>
          </p:cNvPicPr>
          <p:nvPr/>
        </p:nvPicPr>
        <p:blipFill>
          <a:blip r:embed="rId2"/>
          <a:srcRect/>
          <a:stretch>
            <a:fillRect/>
          </a:stretch>
        </p:blipFill>
        <p:spPr bwMode="auto">
          <a:xfrm>
            <a:off x="642910" y="2000240"/>
            <a:ext cx="7786742" cy="4514857"/>
          </a:xfrm>
          <a:prstGeom prst="rect">
            <a:avLst/>
          </a:prstGeom>
          <a:noFill/>
        </p:spPr>
      </p:pic>
      <p:sp>
        <p:nvSpPr>
          <p:cNvPr id="5" name="Retângulo 4"/>
          <p:cNvSpPr/>
          <p:nvPr/>
        </p:nvSpPr>
        <p:spPr>
          <a:xfrm>
            <a:off x="500034" y="500042"/>
            <a:ext cx="8143932" cy="954107"/>
          </a:xfrm>
          <a:prstGeom prst="rect">
            <a:avLst/>
          </a:prstGeom>
        </p:spPr>
        <p:txBody>
          <a:bodyPr wrap="square">
            <a:spAutoFit/>
          </a:bodyPr>
          <a:lstStyle/>
          <a:p>
            <a:r>
              <a:rPr lang="pt-BR" sz="2800" b="1" dirty="0" smtClean="0">
                <a:ln w="11430"/>
                <a:solidFill>
                  <a:schemeClr val="bg1"/>
                </a:solidFill>
                <a:effectLst>
                  <a:glow rad="228600">
                    <a:srgbClr val="000000"/>
                  </a:glow>
                  <a:outerShdw blurRad="50800" dist="39000" dir="5460000" algn="tl">
                    <a:srgbClr val="000000">
                      <a:alpha val="38000"/>
                    </a:srgbClr>
                  </a:outerShdw>
                </a:effectLst>
              </a:rPr>
              <a:t>E o ciclo mensal (30 dias) depende de que movimento astronômico?  Do movimento lunar.</a:t>
            </a:r>
            <a:endParaRPr lang="pt-BR" sz="2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sp>
        <p:nvSpPr>
          <p:cNvPr id="5" name="Retângulo 4"/>
          <p:cNvSpPr/>
          <p:nvPr/>
        </p:nvSpPr>
        <p:spPr>
          <a:xfrm>
            <a:off x="357158" y="357166"/>
            <a:ext cx="8358246" cy="4524315"/>
          </a:xfrm>
          <a:prstGeom prst="rect">
            <a:avLst/>
          </a:prstGeom>
        </p:spPr>
        <p:txBody>
          <a:bodyPr wrap="square">
            <a:spAutoFit/>
          </a:bodyPr>
          <a:lstStyle/>
          <a:p>
            <a:pPr algn="just"/>
            <a:r>
              <a:rPr lang="pt-BR" sz="3200" b="1" dirty="0" smtClean="0">
                <a:ln w="11430"/>
                <a:solidFill>
                  <a:schemeClr val="bg1"/>
                </a:solidFill>
                <a:effectLst>
                  <a:glow rad="228600">
                    <a:srgbClr val="000000"/>
                  </a:glow>
                  <a:outerShdw blurRad="50800" dist="39000" dir="5460000" algn="tl">
                    <a:srgbClr val="000000">
                      <a:alpha val="38000"/>
                    </a:srgbClr>
                  </a:outerShdw>
                </a:effectLst>
              </a:rPr>
              <a:t>E o ciclo semanal de 7 dias, depende de qual movimento astronômico?  Nenhum.  A origem do ciclo semanal de 7 dias está ligada a semana da criação.  Mesmo as pessoas que não guardam o sábado, não se deram conta que ao seguirem esse costume de 7 dias, estão  se remetendo inconscientemente a semana da criação.  Deus preservou essa semana de 7 dias na história universal.</a:t>
            </a:r>
            <a:endParaRPr lang="pt-BR" sz="3200" dirty="0"/>
          </a:p>
        </p:txBody>
      </p:sp>
      <p:pic>
        <p:nvPicPr>
          <p:cNvPr id="4099" name="Picture 3" descr="E:\SABADO\dias.png"/>
          <p:cNvPicPr>
            <a:picLocks noChangeAspect="1" noChangeArrowheads="1"/>
          </p:cNvPicPr>
          <p:nvPr/>
        </p:nvPicPr>
        <p:blipFill>
          <a:blip r:embed="rId2"/>
          <a:srcRect/>
          <a:stretch>
            <a:fillRect/>
          </a:stretch>
        </p:blipFill>
        <p:spPr bwMode="auto">
          <a:xfrm>
            <a:off x="1714480" y="4857760"/>
            <a:ext cx="6002337" cy="168592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SABADO\_criação-111_222_33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3929058" y="857232"/>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sp>
        <p:nvSpPr>
          <p:cNvPr id="5" name="Retângulo 4"/>
          <p:cNvSpPr/>
          <p:nvPr/>
        </p:nvSpPr>
        <p:spPr>
          <a:xfrm>
            <a:off x="428596" y="571480"/>
            <a:ext cx="8215370" cy="5816977"/>
          </a:xfrm>
          <a:prstGeom prst="rect">
            <a:avLst/>
          </a:prstGeom>
        </p:spPr>
        <p:txBody>
          <a:bodyPr wrap="square">
            <a:spAutoFit/>
          </a:bodyPr>
          <a:lstStyle/>
          <a:p>
            <a:pPr algn="just"/>
            <a:r>
              <a:rPr lang="pt-BR" sz="2800" b="1" dirty="0" smtClean="0">
                <a:ln w="11430"/>
                <a:solidFill>
                  <a:schemeClr val="bg1"/>
                </a:solidFill>
                <a:effectLst>
                  <a:glow rad="228600">
                    <a:srgbClr val="000000"/>
                  </a:glow>
                  <a:outerShdw blurRad="50800" dist="39000" dir="5460000" algn="tl">
                    <a:srgbClr val="000000">
                      <a:alpha val="38000"/>
                    </a:srgbClr>
                  </a:outerShdw>
                </a:effectLst>
              </a:rPr>
              <a:t>Será que esse relato da criação: Adão e Eva, dias literais de 24 horas e o dilúvio, seriam literais ou alegóricos?  Muitos cristãos pensam que não são literais esses relatos.</a:t>
            </a:r>
          </a:p>
          <a:p>
            <a:endParaRPr lang="pt-BR" sz="2800" b="1" dirty="0" smtClean="0">
              <a:ln w="11430"/>
              <a:solidFill>
                <a:schemeClr val="bg1"/>
              </a:solidFill>
              <a:effectLst>
                <a:glow rad="228600">
                  <a:srgbClr val="000000"/>
                </a:glow>
                <a:outerShdw blurRad="50800" dist="39000" dir="5460000" algn="tl">
                  <a:srgbClr val="000000">
                    <a:alpha val="38000"/>
                  </a:srgbClr>
                </a:outerShdw>
              </a:effectLst>
            </a:endParaRPr>
          </a:p>
          <a:p>
            <a:pPr algn="ctr"/>
            <a:r>
              <a:rPr lang="pt-BR" sz="3600" b="1" dirty="0" smtClean="0">
                <a:ln w="11430"/>
                <a:solidFill>
                  <a:srgbClr val="FFFF00"/>
                </a:solidFill>
                <a:effectLst>
                  <a:glow rad="228600">
                    <a:srgbClr val="000000"/>
                  </a:glow>
                  <a:outerShdw blurRad="50800" dist="39000" dir="5460000" algn="tl">
                    <a:srgbClr val="000000">
                      <a:alpha val="38000"/>
                    </a:srgbClr>
                  </a:outerShdw>
                </a:effectLst>
              </a:rPr>
              <a:t>O RELATO DA CRIAÇÃO É LITERAL?</a:t>
            </a:r>
          </a:p>
          <a:p>
            <a:endParaRPr lang="pt-BR" sz="2800" b="1" dirty="0" smtClean="0">
              <a:ln w="11430"/>
              <a:solidFill>
                <a:schemeClr val="bg1"/>
              </a:solidFill>
              <a:effectLst>
                <a:glow rad="228600">
                  <a:srgbClr val="000000"/>
                </a:glow>
                <a:outerShdw blurRad="50800" dist="39000" dir="5460000" algn="tl">
                  <a:srgbClr val="000000">
                    <a:alpha val="38000"/>
                  </a:srgbClr>
                </a:outerShdw>
              </a:effectLst>
            </a:endParaRPr>
          </a:p>
          <a:p>
            <a:pPr>
              <a:buFont typeface="Wingdings" pitchFamily="2" charset="2"/>
              <a:buChar char="Ø"/>
            </a:pPr>
            <a:r>
              <a:rPr lang="pt-BR" sz="2800" b="1" dirty="0" smtClean="0">
                <a:ln w="11430"/>
                <a:solidFill>
                  <a:schemeClr val="bg1"/>
                </a:solidFill>
                <a:effectLst>
                  <a:glow rad="228600">
                    <a:srgbClr val="000000"/>
                  </a:glow>
                  <a:outerShdw blurRad="50800" dist="39000" dir="5460000" algn="tl">
                    <a:srgbClr val="000000">
                      <a:alpha val="38000"/>
                    </a:srgbClr>
                  </a:outerShdw>
                </a:effectLst>
              </a:rPr>
              <a:t> O quarto mandamento: Êxodo 20:11.</a:t>
            </a:r>
          </a:p>
          <a:p>
            <a:pPr>
              <a:buFont typeface="Wingdings" pitchFamily="2" charset="2"/>
              <a:buChar char="Ø"/>
            </a:pPr>
            <a:r>
              <a:rPr lang="pt-BR" sz="2800" b="1" dirty="0" smtClean="0">
                <a:ln w="11430"/>
                <a:solidFill>
                  <a:schemeClr val="bg1"/>
                </a:solidFill>
                <a:effectLst>
                  <a:glow rad="228600">
                    <a:srgbClr val="000000"/>
                  </a:glow>
                  <a:outerShdw blurRad="50800" dist="39000" dir="5460000" algn="tl">
                    <a:srgbClr val="000000">
                      <a:alpha val="38000"/>
                    </a:srgbClr>
                  </a:outerShdw>
                </a:effectLst>
              </a:rPr>
              <a:t> “... Deus os fez homem e mulher”: Marcos 10:06.</a:t>
            </a:r>
          </a:p>
          <a:p>
            <a:pPr>
              <a:buFont typeface="Wingdings" pitchFamily="2" charset="2"/>
              <a:buChar char="Ø"/>
            </a:pPr>
            <a:r>
              <a:rPr lang="pt-BR" sz="2800" b="1" dirty="0" smtClean="0">
                <a:ln w="11430"/>
                <a:solidFill>
                  <a:schemeClr val="bg1"/>
                </a:solidFill>
                <a:effectLst>
                  <a:glow rad="228600">
                    <a:srgbClr val="000000"/>
                  </a:glow>
                  <a:outerShdw blurRad="50800" dist="39000" dir="5460000" algn="tl">
                    <a:srgbClr val="000000">
                      <a:alpha val="38000"/>
                    </a:srgbClr>
                  </a:outerShdw>
                </a:effectLst>
              </a:rPr>
              <a:t> “por um só homem [Adão]...”: Romanos 5:12.</a:t>
            </a:r>
          </a:p>
          <a:p>
            <a:pPr>
              <a:buFont typeface="Wingdings" pitchFamily="2" charset="2"/>
              <a:buChar char="Ø"/>
            </a:pPr>
            <a:r>
              <a:rPr lang="pt-BR" sz="2800" b="1" dirty="0" smtClean="0">
                <a:ln w="11430"/>
                <a:solidFill>
                  <a:schemeClr val="bg1"/>
                </a:solidFill>
                <a:effectLst>
                  <a:glow rad="228600">
                    <a:srgbClr val="000000"/>
                  </a:glow>
                  <a:outerShdw blurRad="50800" dist="39000" dir="5460000" algn="tl">
                    <a:srgbClr val="000000">
                      <a:alpha val="38000"/>
                    </a:srgbClr>
                  </a:outerShdw>
                </a:effectLst>
              </a:rPr>
              <a:t> Noé e o dilúvio; Mateus 24:37-39.</a:t>
            </a:r>
          </a:p>
          <a:p>
            <a:pPr>
              <a:buFont typeface="Wingdings" pitchFamily="2" charset="2"/>
              <a:buChar char="Ø"/>
            </a:pPr>
            <a:r>
              <a:rPr lang="pt-BR" sz="2800" b="1" dirty="0" smtClean="0">
                <a:ln w="11430"/>
                <a:solidFill>
                  <a:schemeClr val="bg1"/>
                </a:solidFill>
                <a:effectLst>
                  <a:glow rad="228600">
                    <a:srgbClr val="000000"/>
                  </a:glow>
                  <a:outerShdw blurRad="50800" dist="39000" dir="5460000" algn="tl">
                    <a:srgbClr val="000000">
                      <a:alpha val="38000"/>
                    </a:srgbClr>
                  </a:outerShdw>
                </a:effectLst>
              </a:rPr>
              <a:t> Genealogias: Lucas 3:23-38.</a:t>
            </a:r>
          </a:p>
          <a:p>
            <a:pPr>
              <a:buFont typeface="Wingdings" pitchFamily="2" charset="2"/>
              <a:buChar char="Ø"/>
            </a:pPr>
            <a:r>
              <a:rPr lang="pt-BR" sz="2800" b="1" dirty="0" smtClean="0">
                <a:ln w="11430"/>
                <a:solidFill>
                  <a:schemeClr val="bg1"/>
                </a:solidFill>
                <a:effectLst>
                  <a:glow rad="228600">
                    <a:srgbClr val="000000"/>
                  </a:glow>
                  <a:outerShdw blurRad="50800" dist="39000" dir="5460000" algn="tl">
                    <a:srgbClr val="000000">
                      <a:alpha val="38000"/>
                    </a:srgbClr>
                  </a:outerShdw>
                </a:effectLst>
              </a:rPr>
              <a:t> “... fez o céu, e a terra, e o mar...”  </a:t>
            </a:r>
            <a:r>
              <a:rPr lang="pt-BR" sz="2800" b="1" dirty="0" err="1" smtClean="0">
                <a:ln w="11430"/>
                <a:solidFill>
                  <a:schemeClr val="bg1"/>
                </a:solidFill>
                <a:effectLst>
                  <a:glow rad="228600">
                    <a:srgbClr val="000000"/>
                  </a:glow>
                  <a:outerShdw blurRad="50800" dist="39000" dir="5460000" algn="tl">
                    <a:srgbClr val="000000">
                      <a:alpha val="38000"/>
                    </a:srgbClr>
                  </a:outerShdw>
                </a:effectLst>
              </a:rPr>
              <a:t>Apoc</a:t>
            </a:r>
            <a:r>
              <a:rPr lang="pt-BR" sz="2800" b="1" dirty="0" smtClean="0">
                <a:ln w="11430"/>
                <a:solidFill>
                  <a:schemeClr val="bg1"/>
                </a:solidFill>
                <a:effectLst>
                  <a:glow rad="228600">
                    <a:srgbClr val="000000"/>
                  </a:glow>
                  <a:outerShdw blurRad="50800" dist="39000" dir="5460000" algn="tl">
                    <a:srgbClr val="000000">
                      <a:alpha val="38000"/>
                    </a:srgbClr>
                  </a:outerShdw>
                </a:effectLst>
              </a:rPr>
              <a:t>. 14:07.</a:t>
            </a:r>
            <a:endParaRPr lang="pt-BR"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sp>
        <p:nvSpPr>
          <p:cNvPr id="5" name="Retângulo 4"/>
          <p:cNvSpPr/>
          <p:nvPr/>
        </p:nvSpPr>
        <p:spPr>
          <a:xfrm>
            <a:off x="428596" y="357166"/>
            <a:ext cx="8286808" cy="1692771"/>
          </a:xfrm>
          <a:prstGeom prst="rect">
            <a:avLst/>
          </a:prstGeom>
        </p:spPr>
        <p:txBody>
          <a:bodyPr wrap="square">
            <a:spAutoFit/>
          </a:bodyPr>
          <a:lstStyle/>
          <a:p>
            <a:pPr algn="ctr"/>
            <a:r>
              <a:rPr lang="pt-BR" sz="3200" b="1" dirty="0" smtClean="0">
                <a:ln w="11430"/>
                <a:solidFill>
                  <a:srgbClr val="FFFF00"/>
                </a:solidFill>
                <a:effectLst>
                  <a:glow rad="228600">
                    <a:srgbClr val="000000"/>
                  </a:glow>
                  <a:outerShdw blurRad="50800" dist="39000" dir="5460000" algn="tl">
                    <a:srgbClr val="000000">
                      <a:alpha val="38000"/>
                    </a:srgbClr>
                  </a:outerShdw>
                </a:effectLst>
              </a:rPr>
              <a:t>OS DIAS DA CRIAÇÃO</a:t>
            </a:r>
          </a:p>
          <a:p>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Cada dia (hebraico YON = dia e não AEON = era) deve ser entendido em Gênesis cap. 1 como um dia literal de 24 horas.</a:t>
            </a:r>
            <a:endParaRPr lang="pt-BR" sz="2400" dirty="0"/>
          </a:p>
        </p:txBody>
      </p:sp>
      <p:pic>
        <p:nvPicPr>
          <p:cNvPr id="5122" name="Picture 2" descr="E:\SABADO\as-horas-do-dia-e-o-inicio-do-sbado-8-638.jpg"/>
          <p:cNvPicPr>
            <a:picLocks noChangeAspect="1" noChangeArrowheads="1"/>
          </p:cNvPicPr>
          <p:nvPr/>
        </p:nvPicPr>
        <p:blipFill>
          <a:blip r:embed="rId2"/>
          <a:srcRect/>
          <a:stretch>
            <a:fillRect/>
          </a:stretch>
        </p:blipFill>
        <p:spPr bwMode="auto">
          <a:xfrm>
            <a:off x="1500166" y="2071678"/>
            <a:ext cx="6076950" cy="4491037"/>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pic>
        <p:nvPicPr>
          <p:cNvPr id="6146" name="Picture 2" descr="E:\SABADO\abelhas.jpg"/>
          <p:cNvPicPr>
            <a:picLocks noChangeAspect="1" noChangeArrowheads="1"/>
          </p:cNvPicPr>
          <p:nvPr/>
        </p:nvPicPr>
        <p:blipFill>
          <a:blip r:embed="rId2"/>
          <a:srcRect/>
          <a:stretch>
            <a:fillRect/>
          </a:stretch>
        </p:blipFill>
        <p:spPr bwMode="auto">
          <a:xfrm>
            <a:off x="5357818" y="3286124"/>
            <a:ext cx="3357586" cy="3143272"/>
          </a:xfrm>
          <a:prstGeom prst="rect">
            <a:avLst/>
          </a:prstGeom>
          <a:noFill/>
        </p:spPr>
      </p:pic>
      <p:sp>
        <p:nvSpPr>
          <p:cNvPr id="5" name="Retângulo 4"/>
          <p:cNvSpPr/>
          <p:nvPr/>
        </p:nvSpPr>
        <p:spPr>
          <a:xfrm>
            <a:off x="500034" y="500043"/>
            <a:ext cx="8143932" cy="6144520"/>
          </a:xfrm>
          <a:prstGeom prst="rect">
            <a:avLst/>
          </a:prstGeom>
        </p:spPr>
        <p:txBody>
          <a:bodyPr wrap="square">
            <a:spAutoFit/>
          </a:bodyPr>
          <a:lstStyle/>
          <a:p>
            <a:pPr algn="just"/>
            <a:r>
              <a:rPr lang="pt-BR" sz="3200" b="1" dirty="0" smtClean="0">
                <a:ln w="11430"/>
                <a:solidFill>
                  <a:schemeClr val="bg1"/>
                </a:solidFill>
                <a:effectLst>
                  <a:glow rad="228600">
                    <a:srgbClr val="000000"/>
                  </a:glow>
                  <a:outerShdw blurRad="50800" dist="39000" dir="5460000" algn="tl">
                    <a:srgbClr val="000000">
                      <a:alpha val="38000"/>
                    </a:srgbClr>
                  </a:outerShdw>
                </a:effectLst>
              </a:rPr>
              <a:t>As plantas foram criadas no terceiro dia, e os animais polinizadores foram criados no quinto dia.  Tem plantas que não sobrevivem sem as abelhas, pois elas são animais polinizadores.  Se os dias da criação fossem mil anos, por exemplo, muitas plantas não existiriam hoje, porque não haveria tempo</a:t>
            </a:r>
          </a:p>
          <a:p>
            <a:r>
              <a:rPr lang="pt-BR" sz="3200" b="1" dirty="0" smtClean="0">
                <a:ln w="11430"/>
                <a:solidFill>
                  <a:schemeClr val="bg1"/>
                </a:solidFill>
                <a:effectLst>
                  <a:glow rad="228600">
                    <a:srgbClr val="000000"/>
                  </a:glow>
                  <a:outerShdw blurRad="50800" dist="39000" dir="5460000" algn="tl">
                    <a:srgbClr val="000000">
                      <a:alpha val="38000"/>
                    </a:srgbClr>
                  </a:outerShdw>
                </a:effectLst>
              </a:rPr>
              <a:t>dos polinizadores chegar</a:t>
            </a:r>
          </a:p>
          <a:p>
            <a:r>
              <a:rPr lang="pt-BR" sz="3200" b="1" dirty="0" smtClean="0">
                <a:ln w="11430"/>
                <a:solidFill>
                  <a:schemeClr val="bg1"/>
                </a:solidFill>
                <a:effectLst>
                  <a:glow rad="228600">
                    <a:srgbClr val="000000"/>
                  </a:glow>
                  <a:outerShdw blurRad="50800" dist="39000" dir="5460000" algn="tl">
                    <a:srgbClr val="000000">
                      <a:alpha val="38000"/>
                    </a:srgbClr>
                  </a:outerShdw>
                </a:effectLst>
              </a:rPr>
              <a:t>para que as plantas se </a:t>
            </a:r>
          </a:p>
          <a:p>
            <a:r>
              <a:rPr lang="pt-BR" sz="3200" b="1" dirty="0" smtClean="0">
                <a:ln w="11430"/>
                <a:solidFill>
                  <a:schemeClr val="bg1"/>
                </a:solidFill>
                <a:effectLst>
                  <a:glow rad="228600">
                    <a:srgbClr val="000000"/>
                  </a:glow>
                  <a:outerShdw blurRad="50800" dist="39000" dir="5460000" algn="tl">
                    <a:srgbClr val="000000">
                      <a:alpha val="38000"/>
                    </a:srgbClr>
                  </a:outerShdw>
                </a:effectLst>
              </a:rPr>
              <a:t>multiplicassem.  Então</a:t>
            </a:r>
          </a:p>
          <a:p>
            <a:r>
              <a:rPr lang="pt-BR" sz="3200" b="1" dirty="0" smtClean="0">
                <a:ln w="11430"/>
                <a:solidFill>
                  <a:schemeClr val="bg1"/>
                </a:solidFill>
                <a:effectLst>
                  <a:glow rad="228600">
                    <a:srgbClr val="000000"/>
                  </a:glow>
                  <a:outerShdw blurRad="50800" dist="39000" dir="5460000" algn="tl">
                    <a:srgbClr val="000000">
                      <a:alpha val="38000"/>
                    </a:srgbClr>
                  </a:outerShdw>
                </a:effectLst>
              </a:rPr>
              <a:t>tinha que ser dias </a:t>
            </a:r>
          </a:p>
          <a:p>
            <a:r>
              <a:rPr lang="pt-BR" sz="3200" b="1" dirty="0" smtClean="0">
                <a:ln w="11430"/>
                <a:solidFill>
                  <a:schemeClr val="bg1"/>
                </a:solidFill>
                <a:effectLst>
                  <a:glow rad="228600">
                    <a:srgbClr val="000000"/>
                  </a:glow>
                  <a:outerShdw blurRad="50800" dist="39000" dir="5460000" algn="tl">
                    <a:srgbClr val="000000">
                      <a:alpha val="38000"/>
                    </a:srgbClr>
                  </a:outerShdw>
                </a:effectLst>
              </a:rPr>
              <a:t>de 24 horas.</a:t>
            </a:r>
            <a:endParaRPr lang="pt-BR" sz="3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religião e a maçonaria\home-bg.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tângulo 2"/>
          <p:cNvSpPr/>
          <p:nvPr/>
        </p:nvSpPr>
        <p:spPr>
          <a:xfrm>
            <a:off x="0" y="642918"/>
            <a:ext cx="9144000" cy="2554545"/>
          </a:xfrm>
          <a:prstGeom prst="rect">
            <a:avLst/>
          </a:prstGeom>
        </p:spPr>
        <p:txBody>
          <a:bodyPr wrap="square">
            <a:spAutoFit/>
          </a:bodyPr>
          <a:lstStyle/>
          <a:p>
            <a:pPr algn="ctr"/>
            <a:r>
              <a:rPr lang="pt-BR" sz="4800" b="1" dirty="0" smtClean="0">
                <a:ln w="11430"/>
                <a:solidFill>
                  <a:srgbClr val="FFFF00"/>
                </a:solidFill>
                <a:effectLst>
                  <a:glow rad="228600">
                    <a:srgbClr val="000000"/>
                  </a:glow>
                  <a:outerShdw blurRad="50800" dist="39000" dir="5460000" algn="tl">
                    <a:srgbClr val="000000">
                      <a:alpha val="38000"/>
                    </a:srgbClr>
                  </a:outerShdw>
                </a:effectLst>
              </a:rPr>
              <a:t>SÓ PARA OS JUDEUS?</a:t>
            </a:r>
          </a:p>
          <a:p>
            <a:pPr algn="ctr"/>
            <a:endParaRPr lang="pt-BR" sz="3200" b="1" dirty="0" smtClean="0">
              <a:ln w="11430"/>
              <a:solidFill>
                <a:schemeClr val="bg1"/>
              </a:solidFill>
              <a:effectLst>
                <a:glow rad="228600">
                  <a:srgbClr val="000000"/>
                </a:glow>
                <a:outerShdw blurRad="50800" dist="39000" dir="5460000" algn="tl">
                  <a:srgbClr val="000000">
                    <a:alpha val="38000"/>
                  </a:srgbClr>
                </a:outerShdw>
              </a:effectLst>
            </a:endParaRPr>
          </a:p>
          <a:p>
            <a:pPr algn="ctr"/>
            <a:r>
              <a:rPr lang="pt-BR" sz="4000" b="1" dirty="0" smtClean="0">
                <a:ln w="11430"/>
                <a:solidFill>
                  <a:schemeClr val="bg1"/>
                </a:solidFill>
                <a:effectLst>
                  <a:glow rad="228600">
                    <a:srgbClr val="000000"/>
                  </a:glow>
                  <a:outerShdw blurRad="50800" dist="39000" dir="5460000" algn="tl">
                    <a:srgbClr val="000000">
                      <a:alpha val="38000"/>
                    </a:srgbClr>
                  </a:outerShdw>
                </a:effectLst>
              </a:rPr>
              <a:t>Adão e Eva não eram judeus.</a:t>
            </a:r>
          </a:p>
          <a:p>
            <a:pPr algn="ctr"/>
            <a:r>
              <a:rPr lang="pt-BR" sz="4000" b="1" dirty="0" smtClean="0">
                <a:ln w="11430"/>
                <a:solidFill>
                  <a:schemeClr val="bg1"/>
                </a:solidFill>
                <a:effectLst>
                  <a:glow rad="228600">
                    <a:srgbClr val="000000"/>
                  </a:glow>
                  <a:outerShdw blurRad="50800" dist="39000" dir="5460000" algn="tl">
                    <a:srgbClr val="000000">
                      <a:alpha val="38000"/>
                    </a:srgbClr>
                  </a:outerShdw>
                </a:effectLst>
              </a:rPr>
              <a:t>Marcos 2:27.</a:t>
            </a:r>
            <a:endParaRPr lang="pt-BR" sz="4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pic>
        <p:nvPicPr>
          <p:cNvPr id="7171" name="Picture 3" descr="E:\SABADO\227-selo_Deus.png"/>
          <p:cNvPicPr>
            <a:picLocks noChangeAspect="1" noChangeArrowheads="1"/>
          </p:cNvPicPr>
          <p:nvPr/>
        </p:nvPicPr>
        <p:blipFill>
          <a:blip r:embed="rId2" cstate="print"/>
          <a:srcRect/>
          <a:stretch>
            <a:fillRect/>
          </a:stretch>
        </p:blipFill>
        <p:spPr bwMode="auto">
          <a:xfrm>
            <a:off x="6500826" y="2071678"/>
            <a:ext cx="2076444" cy="2000264"/>
          </a:xfrm>
          <a:prstGeom prst="rect">
            <a:avLst/>
          </a:prstGeom>
          <a:noFill/>
        </p:spPr>
      </p:pic>
      <p:sp>
        <p:nvSpPr>
          <p:cNvPr id="7" name="Retângulo 6"/>
          <p:cNvSpPr/>
          <p:nvPr/>
        </p:nvSpPr>
        <p:spPr>
          <a:xfrm>
            <a:off x="428596" y="500042"/>
            <a:ext cx="8286808" cy="5016758"/>
          </a:xfrm>
          <a:prstGeom prst="rect">
            <a:avLst/>
          </a:prstGeom>
        </p:spPr>
        <p:txBody>
          <a:bodyPr wrap="square">
            <a:spAutoFit/>
          </a:bodyPr>
          <a:lstStyle/>
          <a:p>
            <a:pPr algn="ctr"/>
            <a:r>
              <a:rPr lang="pt-BR" sz="4000" b="1" dirty="0" smtClean="0">
                <a:ln w="11430"/>
                <a:solidFill>
                  <a:srgbClr val="FFFF00"/>
                </a:solidFill>
                <a:effectLst>
                  <a:glow rad="228600">
                    <a:srgbClr val="000000"/>
                  </a:glow>
                  <a:outerShdw blurRad="50800" dist="39000" dir="5460000" algn="tl">
                    <a:srgbClr val="000000">
                      <a:alpha val="38000"/>
                    </a:srgbClr>
                  </a:outerShdw>
                </a:effectLst>
              </a:rPr>
              <a:t>“CATEDRAL” UNIVERSAL NO TEMPO</a:t>
            </a:r>
          </a:p>
          <a:p>
            <a:endParaRPr lang="pt-BR" sz="2800" b="1" dirty="0" smtClean="0">
              <a:ln w="11430"/>
              <a:solidFill>
                <a:schemeClr val="bg1"/>
              </a:solidFill>
              <a:effectLst>
                <a:glow rad="228600">
                  <a:srgbClr val="000000"/>
                </a:glow>
                <a:outerShdw blurRad="50800" dist="39000" dir="5460000" algn="tl">
                  <a:srgbClr val="000000">
                    <a:alpha val="38000"/>
                  </a:srgbClr>
                </a:outerShdw>
              </a:effectLst>
            </a:endParaRPr>
          </a:p>
          <a:p>
            <a:r>
              <a:rPr lang="pt-BR" sz="2800" b="1" dirty="0" smtClean="0">
                <a:ln w="11430"/>
                <a:solidFill>
                  <a:schemeClr val="bg1"/>
                </a:solidFill>
                <a:effectLst>
                  <a:glow rad="228600">
                    <a:srgbClr val="000000"/>
                  </a:glow>
                  <a:outerShdw blurRad="50800" dist="39000" dir="5460000" algn="tl">
                    <a:srgbClr val="000000">
                      <a:alpha val="38000"/>
                    </a:srgbClr>
                  </a:outerShdw>
                </a:effectLst>
              </a:rPr>
              <a:t>O sábado é um presente para o ser humano.  O sábado é   democrático, o  homem  não  precisa</a:t>
            </a:r>
          </a:p>
          <a:p>
            <a:r>
              <a:rPr lang="pt-BR" sz="2800" b="1" dirty="0" smtClean="0">
                <a:ln w="11430"/>
                <a:solidFill>
                  <a:schemeClr val="bg1"/>
                </a:solidFill>
                <a:effectLst>
                  <a:glow rad="228600">
                    <a:srgbClr val="000000"/>
                  </a:glow>
                  <a:outerShdw blurRad="50800" dist="39000" dir="5460000" algn="tl">
                    <a:srgbClr val="000000">
                      <a:alpha val="38000"/>
                    </a:srgbClr>
                  </a:outerShdw>
                </a:effectLst>
              </a:rPr>
              <a:t>sair de um local para outro para adorar</a:t>
            </a:r>
          </a:p>
          <a:p>
            <a:r>
              <a:rPr lang="pt-BR" sz="2800" b="1" dirty="0" smtClean="0">
                <a:ln w="11430"/>
                <a:solidFill>
                  <a:schemeClr val="bg1"/>
                </a:solidFill>
                <a:effectLst>
                  <a:glow rad="228600">
                    <a:srgbClr val="000000"/>
                  </a:glow>
                  <a:outerShdw blurRad="50800" dist="39000" dir="5460000" algn="tl">
                    <a:srgbClr val="000000">
                      <a:alpha val="38000"/>
                    </a:srgbClr>
                  </a:outerShdw>
                </a:effectLst>
              </a:rPr>
              <a:t>ao Deus Eterno.  Pois o tempo sagrado</a:t>
            </a:r>
          </a:p>
          <a:p>
            <a:r>
              <a:rPr lang="pt-BR" sz="2800" b="1" dirty="0" smtClean="0">
                <a:ln w="11430"/>
                <a:solidFill>
                  <a:schemeClr val="bg1"/>
                </a:solidFill>
                <a:effectLst>
                  <a:glow rad="228600">
                    <a:srgbClr val="000000"/>
                  </a:glow>
                  <a:outerShdw blurRad="50800" dist="39000" dir="5460000" algn="tl">
                    <a:srgbClr val="000000">
                      <a:alpha val="38000"/>
                    </a:srgbClr>
                  </a:outerShdw>
                </a:effectLst>
              </a:rPr>
              <a:t>nos alcança toda a semana.  É como se</a:t>
            </a:r>
          </a:p>
          <a:p>
            <a:r>
              <a:rPr lang="pt-BR" sz="2800" b="1" dirty="0" smtClean="0">
                <a:ln w="11430"/>
                <a:solidFill>
                  <a:schemeClr val="bg1"/>
                </a:solidFill>
                <a:effectLst>
                  <a:glow rad="228600">
                    <a:srgbClr val="000000"/>
                  </a:glow>
                  <a:outerShdw blurRad="50800" dist="39000" dir="5460000" algn="tl">
                    <a:srgbClr val="000000">
                      <a:alpha val="38000"/>
                    </a:srgbClr>
                  </a:outerShdw>
                </a:effectLst>
              </a:rPr>
              <a:t>fosse uma catedral no tempo.  O sábado </a:t>
            </a:r>
          </a:p>
          <a:p>
            <a:r>
              <a:rPr lang="pt-BR" sz="2800" b="1" dirty="0" smtClean="0">
                <a:ln w="11430"/>
                <a:solidFill>
                  <a:schemeClr val="bg1"/>
                </a:solidFill>
                <a:effectLst>
                  <a:glow rad="228600">
                    <a:srgbClr val="000000"/>
                  </a:glow>
                  <a:outerShdw blurRad="50800" dist="39000" dir="5460000" algn="tl">
                    <a:srgbClr val="000000">
                      <a:alpha val="38000"/>
                    </a:srgbClr>
                  </a:outerShdw>
                </a:effectLst>
              </a:rPr>
              <a:t>é   democrático,  esse   dia  alcança  todas  as  pessoas.  Você  não  precisa  viajar  para  alcançar  esse  dia,  ele alcança você!</a:t>
            </a:r>
            <a:endParaRPr lang="pt-BR"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SABADO\PergaminhosMarMortoCorpo.jpg"/>
          <p:cNvPicPr>
            <a:picLocks noChangeAspect="1" noChangeArrowheads="1"/>
          </p:cNvPicPr>
          <p:nvPr/>
        </p:nvPicPr>
        <p:blipFill>
          <a:blip r:embed="rId2"/>
          <a:srcRect/>
          <a:stretch>
            <a:fillRect/>
          </a:stretch>
        </p:blipFill>
        <p:spPr bwMode="auto">
          <a:xfrm>
            <a:off x="762000" y="1414463"/>
            <a:ext cx="7620000" cy="4029075"/>
          </a:xfrm>
          <a:prstGeom prst="rect">
            <a:avLst/>
          </a:prstGeom>
          <a:noFill/>
        </p:spPr>
      </p:pic>
      <p:sp>
        <p:nvSpPr>
          <p:cNvPr id="3" name="Retângulo 2"/>
          <p:cNvSpPr/>
          <p:nvPr/>
        </p:nvSpPr>
        <p:spPr>
          <a:xfrm>
            <a:off x="142844" y="3244334"/>
            <a:ext cx="8858312" cy="707886"/>
          </a:xfrm>
          <a:prstGeom prst="rect">
            <a:avLst/>
          </a:prstGeom>
        </p:spPr>
        <p:txBody>
          <a:bodyPr wrap="square">
            <a:spAutoFit/>
          </a:bodyPr>
          <a:lstStyle/>
          <a:p>
            <a:pPr algn="ctr"/>
            <a:r>
              <a:rPr lang="pt-BR" sz="4000" b="1" dirty="0" smtClean="0">
                <a:ln w="11430"/>
                <a:solidFill>
                  <a:srgbClr val="FFFF00"/>
                </a:solidFill>
                <a:effectLst>
                  <a:glow rad="228600">
                    <a:srgbClr val="000000"/>
                  </a:glow>
                  <a:outerShdw blurRad="50800" dist="39000" dir="5460000" algn="tl">
                    <a:srgbClr val="000000">
                      <a:alpha val="38000"/>
                    </a:srgbClr>
                  </a:outerShdw>
                </a:effectLst>
              </a:rPr>
              <a:t>2. O SÁBADO NO ANTIGO TESTAMENTO</a:t>
            </a:r>
            <a:endParaRPr lang="pt-BR" sz="4000" dirty="0">
              <a:solidFill>
                <a:srgbClr val="FFFF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Retângulo 4"/>
          <p:cNvSpPr/>
          <p:nvPr/>
        </p:nvSpPr>
        <p:spPr>
          <a:xfrm>
            <a:off x="500034" y="571480"/>
            <a:ext cx="8143932" cy="1015663"/>
          </a:xfrm>
          <a:prstGeom prst="rect">
            <a:avLst/>
          </a:prstGeom>
        </p:spPr>
        <p:txBody>
          <a:bodyPr wrap="square">
            <a:spAutoFit/>
          </a:bodyPr>
          <a:lstStyle/>
          <a:p>
            <a:r>
              <a:rPr lang="pt-BR" sz="6000" b="1" dirty="0" smtClean="0">
                <a:ln w="11430"/>
                <a:solidFill>
                  <a:srgbClr val="FF0000"/>
                </a:solidFill>
                <a:effectLst>
                  <a:glow rad="228600">
                    <a:srgbClr val="000000"/>
                  </a:glow>
                  <a:outerShdw blurRad="50800" dist="39000" dir="5460000" algn="tl">
                    <a:srgbClr val="000000">
                      <a:alpha val="38000"/>
                    </a:srgbClr>
                  </a:outerShdw>
                </a:effectLst>
              </a:rPr>
              <a:t>O SÁBADO NA HISTÓRIA</a:t>
            </a:r>
            <a:endParaRPr lang="pt-BR" sz="6000" dirty="0">
              <a:solidFill>
                <a:srgbClr val="FF0000"/>
              </a:solidFill>
            </a:endParaRPr>
          </a:p>
        </p:txBody>
      </p:sp>
      <p:cxnSp>
        <p:nvCxnSpPr>
          <p:cNvPr id="7" name="Conector reto 6"/>
          <p:cNvCxnSpPr/>
          <p:nvPr/>
        </p:nvCxnSpPr>
        <p:spPr>
          <a:xfrm>
            <a:off x="357158" y="6429396"/>
            <a:ext cx="8429684"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tângulo 8"/>
          <p:cNvSpPr/>
          <p:nvPr/>
        </p:nvSpPr>
        <p:spPr>
          <a:xfrm rot="16200000">
            <a:off x="-1802641" y="3233886"/>
            <a:ext cx="5786481" cy="461665"/>
          </a:xfrm>
          <a:prstGeom prst="rect">
            <a:avLst/>
          </a:prstGeom>
        </p:spPr>
        <p:txBody>
          <a:bodyPr wrap="square">
            <a:spAutoFit/>
          </a:bodyPr>
          <a:lstStyle/>
          <a:p>
            <a:r>
              <a:rPr lang="pt-BR" sz="2400" b="1" dirty="0" smtClean="0">
                <a:ln w="11430"/>
                <a:solidFill>
                  <a:schemeClr val="bg1"/>
                </a:solidFill>
                <a:effectLst>
                  <a:glow rad="228600">
                    <a:srgbClr val="000000"/>
                  </a:glow>
                  <a:outerShdw blurRad="50800" dist="39000" dir="5460000" algn="tl">
                    <a:srgbClr val="000000">
                      <a:alpha val="38000"/>
                    </a:srgbClr>
                  </a:outerShdw>
                </a:effectLst>
              </a:rPr>
              <a:t>1.  A origem do sábado</a:t>
            </a:r>
            <a:endParaRPr lang="pt-BR" sz="2400" dirty="0">
              <a:solidFill>
                <a:schemeClr val="bg1"/>
              </a:solidFill>
            </a:endParaRPr>
          </a:p>
        </p:txBody>
      </p:sp>
      <p:sp>
        <p:nvSpPr>
          <p:cNvPr id="10" name="Retângulo 9"/>
          <p:cNvSpPr/>
          <p:nvPr/>
        </p:nvSpPr>
        <p:spPr>
          <a:xfrm rot="16200000">
            <a:off x="-549518" y="2929754"/>
            <a:ext cx="6333184" cy="523220"/>
          </a:xfrm>
          <a:prstGeom prst="rect">
            <a:avLst/>
          </a:prstGeom>
        </p:spPr>
        <p:txBody>
          <a:bodyPr wrap="square">
            <a:spAutoFit/>
          </a:bodyPr>
          <a:lstStyle/>
          <a:p>
            <a:r>
              <a:rPr lang="pt-BR" sz="2400" b="1" dirty="0" smtClean="0">
                <a:ln w="11430"/>
                <a:solidFill>
                  <a:schemeClr val="bg1"/>
                </a:solidFill>
                <a:effectLst>
                  <a:glow rad="228600">
                    <a:srgbClr val="000000"/>
                  </a:glow>
                  <a:outerShdw blurRad="50800" dist="39000" dir="5460000" algn="tl">
                    <a:srgbClr val="000000">
                      <a:alpha val="38000"/>
                    </a:srgbClr>
                  </a:outerShdw>
                </a:effectLst>
              </a:rPr>
              <a:t>2. O sábado no Antigo Testamento    </a:t>
            </a:r>
            <a:r>
              <a:rPr lang="pt-BR" sz="2800" b="1" dirty="0" smtClean="0">
                <a:ln w="11430"/>
                <a:solidFill>
                  <a:schemeClr val="bg1"/>
                </a:solidFill>
                <a:effectLst>
                  <a:glow rad="228600">
                    <a:srgbClr val="000000"/>
                  </a:glow>
                  <a:outerShdw blurRad="50800" dist="39000" dir="5460000" algn="tl">
                    <a:srgbClr val="000000">
                      <a:alpha val="38000"/>
                    </a:srgbClr>
                  </a:outerShdw>
                </a:effectLst>
              </a:rPr>
              <a:t>                </a:t>
            </a:r>
            <a:endParaRPr lang="pt-BR" sz="2800" dirty="0">
              <a:solidFill>
                <a:schemeClr val="bg1"/>
              </a:solidFill>
            </a:endParaRPr>
          </a:p>
        </p:txBody>
      </p:sp>
      <p:sp>
        <p:nvSpPr>
          <p:cNvPr id="11" name="Retângulo 10"/>
          <p:cNvSpPr/>
          <p:nvPr/>
        </p:nvSpPr>
        <p:spPr>
          <a:xfrm rot="16200000">
            <a:off x="1768031" y="3370690"/>
            <a:ext cx="5143536" cy="830997"/>
          </a:xfrm>
          <a:prstGeom prst="rect">
            <a:avLst/>
          </a:prstGeom>
        </p:spPr>
        <p:txBody>
          <a:bodyPr wrap="square">
            <a:spAutoFit/>
          </a:bodyPr>
          <a:lstStyle/>
          <a:p>
            <a:r>
              <a:rPr lang="pt-BR" sz="2400" b="1" dirty="0" smtClean="0">
                <a:ln w="11430"/>
                <a:solidFill>
                  <a:schemeClr val="bg1"/>
                </a:solidFill>
                <a:effectLst>
                  <a:glow rad="228600">
                    <a:srgbClr val="000000"/>
                  </a:glow>
                  <a:outerShdw blurRad="50800" dist="39000" dir="5460000" algn="tl">
                    <a:srgbClr val="000000">
                      <a:alpha val="38000"/>
                    </a:srgbClr>
                  </a:outerShdw>
                </a:effectLst>
              </a:rPr>
              <a:t>3. O sábado no período</a:t>
            </a:r>
          </a:p>
          <a:p>
            <a:r>
              <a:rPr lang="pt-BR" sz="2400" b="1" dirty="0" smtClean="0">
                <a:ln w="11430"/>
                <a:solidFill>
                  <a:schemeClr val="bg1"/>
                </a:solidFill>
                <a:effectLst>
                  <a:glow rad="228600">
                    <a:srgbClr val="000000"/>
                  </a:glow>
                  <a:outerShdw blurRad="50800" dist="39000" dir="5460000" algn="tl">
                    <a:srgbClr val="000000">
                      <a:alpha val="38000"/>
                    </a:srgbClr>
                  </a:outerShdw>
                </a:effectLst>
              </a:rPr>
              <a:t>                           intertestamentário</a:t>
            </a:r>
            <a:endParaRPr lang="pt-BR" sz="2400" dirty="0">
              <a:solidFill>
                <a:schemeClr val="bg1"/>
              </a:solidFill>
            </a:endParaRPr>
          </a:p>
        </p:txBody>
      </p:sp>
      <p:sp>
        <p:nvSpPr>
          <p:cNvPr id="12" name="Retângulo 11"/>
          <p:cNvSpPr/>
          <p:nvPr/>
        </p:nvSpPr>
        <p:spPr>
          <a:xfrm rot="16200000">
            <a:off x="3543001" y="3586259"/>
            <a:ext cx="5081731" cy="461665"/>
          </a:xfrm>
          <a:prstGeom prst="rect">
            <a:avLst/>
          </a:prstGeom>
        </p:spPr>
        <p:txBody>
          <a:bodyPr wrap="square">
            <a:spAutoFit/>
          </a:bodyPr>
          <a:lstStyle/>
          <a:p>
            <a:r>
              <a:rPr lang="pt-BR" sz="2400" b="1" dirty="0" smtClean="0">
                <a:ln w="11430"/>
                <a:solidFill>
                  <a:schemeClr val="bg1"/>
                </a:solidFill>
                <a:effectLst>
                  <a:glow rad="228600">
                    <a:srgbClr val="000000"/>
                  </a:glow>
                  <a:outerShdw blurRad="50800" dist="39000" dir="5460000" algn="tl">
                    <a:srgbClr val="000000">
                      <a:alpha val="38000"/>
                    </a:srgbClr>
                  </a:outerShdw>
                </a:effectLst>
              </a:rPr>
              <a:t>4. O sábado no Novo Testamento</a:t>
            </a:r>
            <a:endParaRPr lang="pt-BR" sz="2400" dirty="0">
              <a:solidFill>
                <a:schemeClr val="bg1"/>
              </a:solidFill>
            </a:endParaRPr>
          </a:p>
        </p:txBody>
      </p:sp>
      <p:sp>
        <p:nvSpPr>
          <p:cNvPr id="13" name="Retângulo 12"/>
          <p:cNvSpPr/>
          <p:nvPr/>
        </p:nvSpPr>
        <p:spPr>
          <a:xfrm rot="16200000">
            <a:off x="5376300" y="3667738"/>
            <a:ext cx="4918774" cy="461665"/>
          </a:xfrm>
          <a:prstGeom prst="rect">
            <a:avLst/>
          </a:prstGeom>
        </p:spPr>
        <p:txBody>
          <a:bodyPr wrap="square">
            <a:spAutoFit/>
          </a:bodyPr>
          <a:lstStyle/>
          <a:p>
            <a:r>
              <a:rPr lang="pt-BR" sz="2400" b="1" dirty="0" smtClean="0">
                <a:ln w="11430"/>
                <a:solidFill>
                  <a:schemeClr val="bg1"/>
                </a:solidFill>
                <a:effectLst>
                  <a:glow rad="228600">
                    <a:srgbClr val="000000"/>
                  </a:glow>
                  <a:outerShdw blurRad="50800" dist="39000" dir="5460000" algn="tl">
                    <a:srgbClr val="000000">
                      <a:alpha val="38000"/>
                    </a:srgbClr>
                  </a:outerShdw>
                </a:effectLst>
              </a:rPr>
              <a:t>5. O sábado na Nova Terra</a:t>
            </a:r>
            <a:endParaRPr lang="pt-BR" sz="2400"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pic>
        <p:nvPicPr>
          <p:cNvPr id="1026" name="Picture 2" descr="C:\Documents and Settings\Machado\Meus documentos\Imagens bíblicas\251.jpg"/>
          <p:cNvPicPr>
            <a:picLocks noChangeAspect="1" noChangeArrowheads="1"/>
          </p:cNvPicPr>
          <p:nvPr/>
        </p:nvPicPr>
        <p:blipFill>
          <a:blip r:embed="rId2"/>
          <a:srcRect/>
          <a:stretch>
            <a:fillRect/>
          </a:stretch>
        </p:blipFill>
        <p:spPr bwMode="auto">
          <a:xfrm>
            <a:off x="571472" y="2071678"/>
            <a:ext cx="3571875" cy="4352925"/>
          </a:xfrm>
          <a:prstGeom prst="rect">
            <a:avLst/>
          </a:prstGeom>
          <a:noFill/>
        </p:spPr>
      </p:pic>
      <p:sp>
        <p:nvSpPr>
          <p:cNvPr id="5" name="Retângulo 4"/>
          <p:cNvSpPr/>
          <p:nvPr/>
        </p:nvSpPr>
        <p:spPr>
          <a:xfrm>
            <a:off x="500034" y="571480"/>
            <a:ext cx="8143932" cy="923330"/>
          </a:xfrm>
          <a:prstGeom prst="rect">
            <a:avLst/>
          </a:prstGeom>
        </p:spPr>
        <p:txBody>
          <a:bodyPr wrap="square">
            <a:spAutoFit/>
          </a:bodyPr>
          <a:lstStyle/>
          <a:p>
            <a:pPr algn="ctr"/>
            <a:r>
              <a:rPr lang="pt-BR" sz="5400" b="1" dirty="0" smtClean="0">
                <a:ln w="11430"/>
                <a:solidFill>
                  <a:srgbClr val="FFFF00"/>
                </a:solidFill>
                <a:effectLst>
                  <a:glow rad="228600">
                    <a:srgbClr val="000000"/>
                  </a:glow>
                  <a:outerShdw blurRad="50800" dist="39000" dir="5460000" algn="tl">
                    <a:srgbClr val="000000">
                      <a:alpha val="38000"/>
                    </a:srgbClr>
                  </a:outerShdw>
                </a:effectLst>
              </a:rPr>
              <a:t>DO ÉDEN AO SINAI</a:t>
            </a:r>
            <a:endParaRPr lang="pt-BR" sz="5400" dirty="0">
              <a:solidFill>
                <a:srgbClr val="FFFF00"/>
              </a:solidFill>
            </a:endParaRPr>
          </a:p>
        </p:txBody>
      </p:sp>
      <p:sp>
        <p:nvSpPr>
          <p:cNvPr id="7" name="Retângulo 6"/>
          <p:cNvSpPr/>
          <p:nvPr/>
        </p:nvSpPr>
        <p:spPr>
          <a:xfrm>
            <a:off x="4286248" y="2071678"/>
            <a:ext cx="4357717" cy="2677656"/>
          </a:xfrm>
          <a:prstGeom prst="rect">
            <a:avLst/>
          </a:prstGeom>
        </p:spPr>
        <p:txBody>
          <a:bodyPr wrap="square">
            <a:spAutoFit/>
          </a:bodyPr>
          <a:lstStyle/>
          <a:p>
            <a:pPr algn="ctr"/>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ctr"/>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ctr"/>
            <a:r>
              <a:rPr lang="pt-BR" sz="2400" b="1" dirty="0" smtClean="0">
                <a:ln w="11430"/>
                <a:solidFill>
                  <a:schemeClr val="bg1"/>
                </a:solidFill>
                <a:effectLst>
                  <a:glow rad="228600">
                    <a:srgbClr val="000000"/>
                  </a:glow>
                  <a:outerShdw blurRad="50800" dist="39000" dir="5460000" algn="tl">
                    <a:srgbClr val="000000">
                      <a:alpha val="38000"/>
                    </a:srgbClr>
                  </a:outerShdw>
                </a:effectLst>
              </a:rPr>
              <a:t>Êxodo 16:4, 5, 22-28</a:t>
            </a:r>
          </a:p>
          <a:p>
            <a:pPr algn="ctr"/>
            <a:r>
              <a:rPr lang="pt-BR" sz="2400" b="1" dirty="0" smtClean="0">
                <a:ln w="11430"/>
                <a:solidFill>
                  <a:schemeClr val="bg1"/>
                </a:solidFill>
                <a:effectLst>
                  <a:glow rad="228600">
                    <a:srgbClr val="000000"/>
                  </a:glow>
                  <a:outerShdw blurRad="50800" dist="39000" dir="5460000" algn="tl">
                    <a:srgbClr val="000000">
                      <a:alpha val="38000"/>
                    </a:srgbClr>
                  </a:outerShdw>
                </a:effectLst>
              </a:rPr>
              <a:t>(um mês antes do Sinai)</a:t>
            </a:r>
          </a:p>
          <a:p>
            <a:pPr algn="ctr"/>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ctr"/>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ctr"/>
            <a:r>
              <a:rPr lang="pt-BR" sz="2400" b="1" dirty="0" smtClean="0">
                <a:ln w="11430"/>
                <a:solidFill>
                  <a:schemeClr val="bg1"/>
                </a:solidFill>
                <a:effectLst>
                  <a:glow rad="228600">
                    <a:srgbClr val="000000"/>
                  </a:glow>
                  <a:outerShdw blurRad="50800" dist="39000" dir="5460000" algn="tl">
                    <a:srgbClr val="000000">
                      <a:alpha val="38000"/>
                    </a:srgbClr>
                  </a:outerShdw>
                </a:effectLst>
              </a:rPr>
              <a:t>Êxodo 16:28 – a lei já existia.</a:t>
            </a:r>
            <a:endParaRPr lang="pt-BR"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sp>
        <p:nvSpPr>
          <p:cNvPr id="5" name="Retângulo 4"/>
          <p:cNvSpPr/>
          <p:nvPr/>
        </p:nvSpPr>
        <p:spPr>
          <a:xfrm rot="16200000">
            <a:off x="-2021815" y="2587553"/>
            <a:ext cx="6357981" cy="1754326"/>
          </a:xfrm>
          <a:prstGeom prst="rect">
            <a:avLst/>
          </a:prstGeom>
        </p:spPr>
        <p:txBody>
          <a:bodyPr wrap="square">
            <a:spAutoFit/>
          </a:bodyPr>
          <a:lstStyle/>
          <a:p>
            <a:pPr algn="ctr"/>
            <a:r>
              <a:rPr lang="pt-BR" sz="5400" b="1" dirty="0" smtClean="0">
                <a:ln w="11430"/>
                <a:solidFill>
                  <a:srgbClr val="FFFF00"/>
                </a:solidFill>
                <a:effectLst>
                  <a:glow rad="228600">
                    <a:srgbClr val="000000"/>
                  </a:glow>
                  <a:outerShdw blurRad="50800" dist="39000" dir="5460000" algn="tl">
                    <a:srgbClr val="000000">
                      <a:alpha val="38000"/>
                    </a:srgbClr>
                  </a:outerShdw>
                </a:effectLst>
              </a:rPr>
              <a:t>LIÇÕES</a:t>
            </a:r>
          </a:p>
          <a:p>
            <a:pPr algn="ctr"/>
            <a:r>
              <a:rPr lang="pt-BR" sz="5400" b="1" dirty="0" smtClean="0">
                <a:ln w="11430"/>
                <a:solidFill>
                  <a:srgbClr val="FFFF00"/>
                </a:solidFill>
                <a:effectLst>
                  <a:glow rad="228600">
                    <a:srgbClr val="000000"/>
                  </a:glow>
                  <a:outerShdw blurRad="50800" dist="39000" dir="5460000" algn="tl">
                    <a:srgbClr val="000000">
                      <a:alpha val="38000"/>
                    </a:srgbClr>
                  </a:outerShdw>
                </a:effectLst>
              </a:rPr>
              <a:t>Êxodo Cap. 16.</a:t>
            </a:r>
            <a:endParaRPr lang="pt-BR" sz="5400" dirty="0">
              <a:solidFill>
                <a:srgbClr val="FFFF00"/>
              </a:solidFill>
            </a:endParaRPr>
          </a:p>
        </p:txBody>
      </p:sp>
      <p:sp>
        <p:nvSpPr>
          <p:cNvPr id="7" name="Retângulo 6"/>
          <p:cNvSpPr/>
          <p:nvPr/>
        </p:nvSpPr>
        <p:spPr>
          <a:xfrm>
            <a:off x="2285984" y="1428736"/>
            <a:ext cx="6357982" cy="4154984"/>
          </a:xfrm>
          <a:prstGeom prst="rect">
            <a:avLst/>
          </a:prstGeom>
        </p:spPr>
        <p:txBody>
          <a:bodyPr wrap="square">
            <a:spAutoFit/>
          </a:bodyPr>
          <a:lstStyle/>
          <a:p>
            <a:pPr marL="457200" indent="-457200" algn="just">
              <a:buAutoNum type="arabicPeriod"/>
            </a:pPr>
            <a:r>
              <a:rPr lang="pt-BR" sz="2400" b="1" dirty="0" smtClean="0">
                <a:ln w="11430"/>
                <a:solidFill>
                  <a:schemeClr val="bg1"/>
                </a:solidFill>
                <a:effectLst>
                  <a:glow rad="228600">
                    <a:srgbClr val="000000"/>
                  </a:glow>
                  <a:outerShdw blurRad="50800" dist="39000" dir="5460000" algn="tl">
                    <a:srgbClr val="000000">
                      <a:alpha val="38000"/>
                    </a:srgbClr>
                  </a:outerShdw>
                </a:effectLst>
              </a:rPr>
              <a:t>O sexto dia é o dia da preparação para o sábado (v. 5, 22, 29).</a:t>
            </a:r>
          </a:p>
          <a:p>
            <a:pPr marL="457200" indent="-457200" algn="just">
              <a:buAutoNum type="arabicPeriod"/>
            </a:pPr>
            <a:r>
              <a:rPr lang="pt-BR" sz="2400" b="1" dirty="0" smtClean="0">
                <a:ln w="11430"/>
                <a:solidFill>
                  <a:schemeClr val="bg1"/>
                </a:solidFill>
                <a:effectLst>
                  <a:glow rad="228600">
                    <a:srgbClr val="000000"/>
                  </a:glow>
                  <a:outerShdw blurRad="50800" dist="39000" dir="5460000" algn="tl">
                    <a:srgbClr val="000000">
                      <a:alpha val="38000"/>
                    </a:srgbClr>
                  </a:outerShdw>
                </a:effectLst>
              </a:rPr>
              <a:t>O sábado é o dia seguinte ao sexto dia (v.22,23).</a:t>
            </a:r>
          </a:p>
          <a:p>
            <a:pPr marL="457200" indent="-457200" algn="just">
              <a:buAutoNum type="arabicPeriod"/>
            </a:pPr>
            <a:r>
              <a:rPr lang="pt-BR" sz="2400" b="1" dirty="0" smtClean="0">
                <a:ln w="11430"/>
                <a:solidFill>
                  <a:schemeClr val="bg1"/>
                </a:solidFill>
                <a:effectLst>
                  <a:glow rad="228600">
                    <a:srgbClr val="000000"/>
                  </a:glow>
                  <a:outerShdw blurRad="50800" dist="39000" dir="5460000" algn="tl">
                    <a:srgbClr val="000000">
                      <a:alpha val="38000"/>
                    </a:srgbClr>
                  </a:outerShdw>
                </a:effectLst>
              </a:rPr>
              <a:t>O sábado é santo (v. 23).</a:t>
            </a:r>
          </a:p>
          <a:p>
            <a:pPr marL="457200" indent="-457200" algn="just">
              <a:buAutoNum type="arabicPeriod"/>
            </a:pPr>
            <a:r>
              <a:rPr lang="pt-BR" sz="2400" b="1" dirty="0" smtClean="0">
                <a:ln w="11430"/>
                <a:solidFill>
                  <a:schemeClr val="bg1"/>
                </a:solidFill>
                <a:effectLst>
                  <a:glow rad="228600">
                    <a:srgbClr val="000000"/>
                  </a:glow>
                  <a:outerShdw blurRad="50800" dist="39000" dir="5460000" algn="tl">
                    <a:srgbClr val="000000">
                      <a:alpha val="38000"/>
                    </a:srgbClr>
                  </a:outerShdw>
                </a:effectLst>
              </a:rPr>
              <a:t>A guarda do sábado é um mandamento divino (v. 28).</a:t>
            </a:r>
          </a:p>
          <a:p>
            <a:pPr marL="457200" indent="-457200" algn="just">
              <a:buAutoNum type="arabicPeriod"/>
            </a:pPr>
            <a:r>
              <a:rPr lang="pt-BR" sz="2400" b="1" dirty="0" smtClean="0">
                <a:ln w="11430"/>
                <a:solidFill>
                  <a:schemeClr val="bg1"/>
                </a:solidFill>
                <a:effectLst>
                  <a:glow rad="228600">
                    <a:srgbClr val="000000"/>
                  </a:glow>
                  <a:outerShdw blurRad="50800" dist="39000" dir="5460000" algn="tl">
                    <a:srgbClr val="000000">
                      <a:alpha val="38000"/>
                    </a:srgbClr>
                  </a:outerShdw>
                </a:effectLst>
              </a:rPr>
              <a:t>O sábado é o dia de descanso (v. 23, 29, 30).</a:t>
            </a:r>
          </a:p>
          <a:p>
            <a:pPr marL="457200" indent="-457200" algn="just">
              <a:buAutoNum type="arabicPeriod"/>
            </a:pPr>
            <a:r>
              <a:rPr lang="pt-BR" sz="2400" b="1" dirty="0" smtClean="0">
                <a:ln w="11430"/>
                <a:solidFill>
                  <a:schemeClr val="bg1"/>
                </a:solidFill>
                <a:effectLst>
                  <a:glow rad="228600">
                    <a:srgbClr val="000000"/>
                  </a:glow>
                  <a:outerShdw blurRad="50800" dist="39000" dir="5460000" algn="tl">
                    <a:srgbClr val="000000">
                      <a:alpha val="38000"/>
                    </a:srgbClr>
                  </a:outerShdw>
                </a:effectLst>
              </a:rPr>
              <a:t>É um dia solene, festivo (v. 23).</a:t>
            </a:r>
          </a:p>
          <a:p>
            <a:pPr marL="457200" indent="-457200" algn="just">
              <a:buAutoNum type="arabicPeriod"/>
            </a:pPr>
            <a:r>
              <a:rPr lang="pt-BR" sz="2400" b="1" dirty="0" smtClean="0">
                <a:ln w="11430"/>
                <a:solidFill>
                  <a:schemeClr val="bg1"/>
                </a:solidFill>
                <a:effectLst>
                  <a:glow rad="228600">
                    <a:srgbClr val="000000"/>
                  </a:glow>
                  <a:outerShdw blurRad="50800" dist="39000" dir="5460000" algn="tl">
                    <a:srgbClr val="000000">
                      <a:alpha val="38000"/>
                    </a:srgbClr>
                  </a:outerShdw>
                </a:effectLst>
              </a:rPr>
              <a:t>O sábado testa a lealdade para com Deus </a:t>
            </a:r>
          </a:p>
          <a:p>
            <a:pPr marL="457200" indent="-457200"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       (v. 5 – 28).</a:t>
            </a:r>
            <a:endParaRPr lang="pt-BR"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SABADO\1MTSINA1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tângulo 2"/>
          <p:cNvSpPr/>
          <p:nvPr/>
        </p:nvSpPr>
        <p:spPr>
          <a:xfrm>
            <a:off x="285720" y="500042"/>
            <a:ext cx="8501122" cy="5693866"/>
          </a:xfrm>
          <a:prstGeom prst="rect">
            <a:avLst/>
          </a:prstGeom>
        </p:spPr>
        <p:txBody>
          <a:bodyPr wrap="square">
            <a:spAutoFit/>
          </a:bodyPr>
          <a:lstStyle/>
          <a:p>
            <a:r>
              <a:rPr lang="pt-BR" sz="4000" b="1" dirty="0" smtClean="0">
                <a:ln w="11430"/>
                <a:solidFill>
                  <a:schemeClr val="bg1"/>
                </a:solidFill>
                <a:effectLst>
                  <a:glow rad="228600">
                    <a:srgbClr val="000000"/>
                  </a:glow>
                  <a:outerShdw blurRad="50800" dist="39000" dir="5460000" algn="tl">
                    <a:srgbClr val="000000">
                      <a:alpha val="38000"/>
                    </a:srgbClr>
                  </a:outerShdw>
                </a:effectLst>
              </a:rPr>
              <a:t>Monte Sinai</a:t>
            </a: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32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32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3200" b="1" dirty="0" smtClean="0">
                <a:ln w="11430"/>
                <a:solidFill>
                  <a:schemeClr val="bg1"/>
                </a:solidFill>
                <a:effectLst>
                  <a:glow rad="228600">
                    <a:srgbClr val="000000"/>
                  </a:glow>
                  <a:outerShdw blurRad="50800" dist="39000" dir="5460000" algn="tl">
                    <a:srgbClr val="000000">
                      <a:alpha val="38000"/>
                    </a:srgbClr>
                  </a:outerShdw>
                </a:effectLst>
              </a:rPr>
              <a:t>Êxodo 20:08-11</a:t>
            </a:r>
          </a:p>
          <a:p>
            <a:pPr algn="just"/>
            <a:endParaRPr lang="pt-BR" sz="32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3200" b="1" dirty="0" smtClean="0">
                <a:ln w="11430"/>
                <a:solidFill>
                  <a:schemeClr val="bg1"/>
                </a:solidFill>
                <a:effectLst>
                  <a:glow rad="228600">
                    <a:srgbClr val="000000"/>
                  </a:glow>
                  <a:outerShdw blurRad="50800" dist="39000" dir="5460000" algn="tl">
                    <a:srgbClr val="000000">
                      <a:alpha val="38000"/>
                    </a:srgbClr>
                  </a:outerShdw>
                </a:effectLst>
              </a:rPr>
              <a:t>“Lembra-te [...], em seis dias fez o Senhor...”</a:t>
            </a:r>
          </a:p>
          <a:p>
            <a:pPr algn="just"/>
            <a:endParaRPr lang="pt-BR" sz="32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3200" b="1" dirty="0" smtClean="0">
                <a:ln w="11430"/>
                <a:solidFill>
                  <a:schemeClr val="bg1"/>
                </a:solidFill>
                <a:effectLst>
                  <a:glow rad="228600">
                    <a:srgbClr val="000000"/>
                  </a:glow>
                  <a:outerShdw blurRad="50800" dist="39000" dir="5460000" algn="tl">
                    <a:srgbClr val="000000">
                      <a:alpha val="38000"/>
                    </a:srgbClr>
                  </a:outerShdw>
                </a:effectLst>
              </a:rPr>
              <a:t>O próprio verbo (“lembra-te”) indica que o povo já conhecia a verdade sobre o sábado, antes do Sinai.</a:t>
            </a:r>
            <a:endParaRPr lang="pt-BR" sz="3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pic>
        <p:nvPicPr>
          <p:cNvPr id="3074" name="Picture 2" descr="E:\SABADO\131688078323.jpg"/>
          <p:cNvPicPr>
            <a:picLocks noChangeAspect="1" noChangeArrowheads="1"/>
          </p:cNvPicPr>
          <p:nvPr/>
        </p:nvPicPr>
        <p:blipFill>
          <a:blip r:embed="rId2"/>
          <a:srcRect/>
          <a:stretch>
            <a:fillRect/>
          </a:stretch>
        </p:blipFill>
        <p:spPr bwMode="auto">
          <a:xfrm>
            <a:off x="500034" y="2571744"/>
            <a:ext cx="3810000" cy="3810000"/>
          </a:xfrm>
          <a:prstGeom prst="rect">
            <a:avLst/>
          </a:prstGeom>
          <a:noFill/>
        </p:spPr>
      </p:pic>
      <p:sp>
        <p:nvSpPr>
          <p:cNvPr id="5" name="Retângulo 4"/>
          <p:cNvSpPr/>
          <p:nvPr/>
        </p:nvSpPr>
        <p:spPr>
          <a:xfrm>
            <a:off x="500034" y="571480"/>
            <a:ext cx="8072494" cy="1569660"/>
          </a:xfrm>
          <a:prstGeom prst="rect">
            <a:avLst/>
          </a:prstGeom>
        </p:spPr>
        <p:txBody>
          <a:bodyPr wrap="square">
            <a:spAutoFit/>
          </a:bodyPr>
          <a:lstStyle/>
          <a:p>
            <a:pPr algn="ctr"/>
            <a:r>
              <a:rPr lang="pt-BR" sz="3200" b="1" dirty="0" smtClean="0">
                <a:ln w="11430"/>
                <a:solidFill>
                  <a:schemeClr val="bg1"/>
                </a:solidFill>
                <a:effectLst>
                  <a:glow rad="228600">
                    <a:srgbClr val="000000"/>
                  </a:glow>
                  <a:outerShdw blurRad="50800" dist="39000" dir="5460000" algn="tl">
                    <a:srgbClr val="000000">
                      <a:alpha val="38000"/>
                    </a:srgbClr>
                  </a:outerShdw>
                </a:effectLst>
              </a:rPr>
              <a:t>Universalidade do sábado (Isa. 56:02-07)</a:t>
            </a:r>
          </a:p>
          <a:p>
            <a:pPr algn="ctr"/>
            <a:r>
              <a:rPr lang="pt-BR" sz="3200" b="1" dirty="0" smtClean="0">
                <a:ln w="11430"/>
                <a:solidFill>
                  <a:schemeClr val="bg1"/>
                </a:solidFill>
                <a:effectLst>
                  <a:glow rad="228600">
                    <a:srgbClr val="000000"/>
                  </a:glow>
                  <a:outerShdw blurRad="50800" dist="39000" dir="5460000" algn="tl">
                    <a:srgbClr val="000000">
                      <a:alpha val="38000"/>
                    </a:srgbClr>
                  </a:outerShdw>
                </a:effectLst>
              </a:rPr>
              <a:t>Abrangência do sábado (Isa. 58:13 e 14)</a:t>
            </a:r>
          </a:p>
          <a:p>
            <a:pPr algn="ctr"/>
            <a:r>
              <a:rPr lang="pt-BR" sz="3200" b="1" dirty="0" smtClean="0">
                <a:ln w="11430"/>
                <a:solidFill>
                  <a:schemeClr val="bg1"/>
                </a:solidFill>
                <a:effectLst>
                  <a:glow rad="228600">
                    <a:srgbClr val="000000"/>
                  </a:glow>
                  <a:outerShdw blurRad="50800" dist="39000" dir="5460000" algn="tl">
                    <a:srgbClr val="000000">
                      <a:alpha val="38000"/>
                    </a:srgbClr>
                  </a:outerShdw>
                </a:effectLst>
              </a:rPr>
              <a:t>Perpetuidade do sábado (Isa. 66:22 e 23) </a:t>
            </a:r>
            <a:endParaRPr lang="pt-BR" sz="3200" dirty="0"/>
          </a:p>
        </p:txBody>
      </p:sp>
      <p:pic>
        <p:nvPicPr>
          <p:cNvPr id="3075" name="Picture 3" descr="E:\SABADO\biblia_5(1).png"/>
          <p:cNvPicPr>
            <a:picLocks noChangeAspect="1" noChangeArrowheads="1"/>
          </p:cNvPicPr>
          <p:nvPr/>
        </p:nvPicPr>
        <p:blipFill>
          <a:blip r:embed="rId3"/>
          <a:srcRect/>
          <a:stretch>
            <a:fillRect/>
          </a:stretch>
        </p:blipFill>
        <p:spPr bwMode="auto">
          <a:xfrm>
            <a:off x="4357686" y="3143248"/>
            <a:ext cx="4471996" cy="253365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sp>
        <p:nvSpPr>
          <p:cNvPr id="5" name="Retângulo 4"/>
          <p:cNvSpPr/>
          <p:nvPr/>
        </p:nvSpPr>
        <p:spPr>
          <a:xfrm>
            <a:off x="500034" y="571480"/>
            <a:ext cx="8143932" cy="5078313"/>
          </a:xfrm>
          <a:prstGeom prst="rect">
            <a:avLst/>
          </a:prstGeom>
        </p:spPr>
        <p:txBody>
          <a:bodyPr wrap="square">
            <a:spAutoFit/>
          </a:bodyPr>
          <a:lstStyle/>
          <a:p>
            <a:pPr algn="just"/>
            <a:r>
              <a:rPr lang="pt-BR" sz="3600" b="1" dirty="0" smtClean="0">
                <a:ln w="11430"/>
                <a:solidFill>
                  <a:schemeClr val="bg1"/>
                </a:solidFill>
                <a:effectLst>
                  <a:glow rad="228600">
                    <a:srgbClr val="000000"/>
                  </a:glow>
                  <a:outerShdw blurRad="50800" dist="39000" dir="5460000" algn="tl">
                    <a:srgbClr val="000000">
                      <a:alpha val="38000"/>
                    </a:srgbClr>
                  </a:outerShdw>
                </a:effectLst>
              </a:rPr>
              <a:t>Entre os pecados que levaram o povo judeu ao exílio babilônico estava a </a:t>
            </a:r>
            <a:r>
              <a:rPr lang="pt-BR" sz="3600" b="1" dirty="0" smtClean="0">
                <a:ln w="11430"/>
                <a:solidFill>
                  <a:srgbClr val="FFFF00"/>
                </a:solidFill>
                <a:effectLst>
                  <a:glow rad="228600">
                    <a:srgbClr val="000000"/>
                  </a:glow>
                  <a:outerShdw blurRad="50800" dist="39000" dir="5460000" algn="tl">
                    <a:srgbClr val="000000">
                      <a:alpha val="38000"/>
                    </a:srgbClr>
                  </a:outerShdw>
                </a:effectLst>
              </a:rPr>
              <a:t>quebra do mandamento do sábado </a:t>
            </a:r>
            <a:r>
              <a:rPr lang="pt-BR" sz="3600" b="1" dirty="0" smtClean="0">
                <a:ln w="11430"/>
                <a:solidFill>
                  <a:schemeClr val="bg1"/>
                </a:solidFill>
                <a:effectLst>
                  <a:glow rad="228600">
                    <a:srgbClr val="000000"/>
                  </a:glow>
                  <a:outerShdw blurRad="50800" dist="39000" dir="5460000" algn="tl">
                    <a:srgbClr val="000000">
                      <a:alpha val="38000"/>
                    </a:srgbClr>
                  </a:outerShdw>
                </a:effectLst>
              </a:rPr>
              <a:t>(</a:t>
            </a:r>
            <a:r>
              <a:rPr lang="pt-BR" sz="3600" b="1" dirty="0" err="1" smtClean="0">
                <a:ln w="11430"/>
                <a:solidFill>
                  <a:schemeClr val="bg1"/>
                </a:solidFill>
                <a:effectLst>
                  <a:glow rad="228600">
                    <a:srgbClr val="000000"/>
                  </a:glow>
                  <a:outerShdw blurRad="50800" dist="39000" dir="5460000" algn="tl">
                    <a:srgbClr val="000000">
                      <a:alpha val="38000"/>
                    </a:srgbClr>
                  </a:outerShdw>
                </a:effectLst>
              </a:rPr>
              <a:t>Jer</a:t>
            </a:r>
            <a:r>
              <a:rPr lang="pt-BR" sz="3600" b="1" dirty="0" smtClean="0">
                <a:ln w="11430"/>
                <a:solidFill>
                  <a:schemeClr val="bg1"/>
                </a:solidFill>
                <a:effectLst>
                  <a:glow rad="228600">
                    <a:srgbClr val="000000"/>
                  </a:glow>
                  <a:outerShdw blurRad="50800" dist="39000" dir="5460000" algn="tl">
                    <a:srgbClr val="000000">
                      <a:alpha val="38000"/>
                    </a:srgbClr>
                  </a:outerShdw>
                </a:effectLst>
              </a:rPr>
              <a:t>. 17:19-27).  Quando voltaram do cativeiro, os judeus reconstruíram o templo e restauraram a observância do sábado (</a:t>
            </a:r>
            <a:r>
              <a:rPr lang="pt-BR" sz="3600" b="1" dirty="0" err="1" smtClean="0">
                <a:ln w="11430"/>
                <a:solidFill>
                  <a:schemeClr val="bg1"/>
                </a:solidFill>
                <a:effectLst>
                  <a:glow rad="228600">
                    <a:srgbClr val="000000"/>
                  </a:glow>
                  <a:outerShdw blurRad="50800" dist="39000" dir="5460000" algn="tl">
                    <a:srgbClr val="000000">
                      <a:alpha val="38000"/>
                    </a:srgbClr>
                  </a:outerShdw>
                </a:effectLst>
              </a:rPr>
              <a:t>Ez</a:t>
            </a:r>
            <a:r>
              <a:rPr lang="pt-BR" sz="3600" b="1" dirty="0" smtClean="0">
                <a:ln w="11430"/>
                <a:solidFill>
                  <a:schemeClr val="bg1"/>
                </a:solidFill>
                <a:effectLst>
                  <a:glow rad="228600">
                    <a:srgbClr val="000000"/>
                  </a:glow>
                  <a:outerShdw blurRad="50800" dist="39000" dir="5460000" algn="tl">
                    <a:srgbClr val="000000">
                      <a:alpha val="38000"/>
                    </a:srgbClr>
                  </a:outerShdw>
                </a:effectLst>
              </a:rPr>
              <a:t>. 44:24; 45:17; 46:1, 4 e 12).  Ao quebrar o mandamento do sábado, o povo judeu estava se esquecendo do Seu Criador.</a:t>
            </a:r>
            <a:endParaRPr lang="pt-BR" sz="36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SABADO\untitledxxccv.png"/>
          <p:cNvPicPr>
            <a:picLocks noChangeAspect="1" noChangeArrowheads="1"/>
          </p:cNvPicPr>
          <p:nvPr/>
        </p:nvPicPr>
        <p:blipFill>
          <a:blip r:embed="rId2"/>
          <a:srcRect/>
          <a:stretch>
            <a:fillRect/>
          </a:stretch>
        </p:blipFill>
        <p:spPr bwMode="auto">
          <a:xfrm>
            <a:off x="1" y="0"/>
            <a:ext cx="9144000" cy="6857999"/>
          </a:xfrm>
          <a:prstGeom prst="rect">
            <a:avLst/>
          </a:prstGeom>
          <a:noFill/>
        </p:spPr>
      </p:pic>
      <p:sp>
        <p:nvSpPr>
          <p:cNvPr id="3" name="Retângulo 2"/>
          <p:cNvSpPr/>
          <p:nvPr/>
        </p:nvSpPr>
        <p:spPr>
          <a:xfrm>
            <a:off x="428596" y="500042"/>
            <a:ext cx="8286808" cy="4339650"/>
          </a:xfrm>
          <a:prstGeom prst="rect">
            <a:avLst/>
          </a:prstGeom>
        </p:spPr>
        <p:txBody>
          <a:bodyPr wrap="square">
            <a:spAutoFit/>
          </a:bodyPr>
          <a:lstStyle/>
          <a:p>
            <a:r>
              <a:rPr lang="pt-BR" sz="4000" b="1" dirty="0" smtClean="0">
                <a:ln w="11430"/>
                <a:solidFill>
                  <a:srgbClr val="FFFF00"/>
                </a:solidFill>
                <a:effectLst>
                  <a:glow rad="228600">
                    <a:srgbClr val="000000"/>
                  </a:glow>
                  <a:outerShdw blurRad="50800" dist="39000" dir="5460000" algn="tl">
                    <a:srgbClr val="000000">
                      <a:alpha val="38000"/>
                    </a:srgbClr>
                  </a:outerShdw>
                </a:effectLst>
              </a:rPr>
              <a:t>O SÁBADO NO PERÍODO PÓS-EXÍLICO</a:t>
            </a: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sz="4000"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sz="4000"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sz="4000" b="1" dirty="0" smtClean="0">
              <a:ln w="11430"/>
              <a:solidFill>
                <a:schemeClr val="bg1"/>
              </a:solidFill>
              <a:effectLst>
                <a:glow rad="228600">
                  <a:srgbClr val="000000"/>
                </a:glow>
                <a:outerShdw blurRad="50800" dist="39000" dir="5460000" algn="tl">
                  <a:srgbClr val="000000">
                    <a:alpha val="38000"/>
                  </a:srgbClr>
                </a:outerShdw>
              </a:effectLst>
            </a:endParaRPr>
          </a:p>
          <a:p>
            <a:r>
              <a:rPr lang="pt-BR" sz="4000" b="1" dirty="0" smtClean="0">
                <a:ln w="11430"/>
                <a:solidFill>
                  <a:schemeClr val="bg1"/>
                </a:solidFill>
                <a:effectLst>
                  <a:glow rad="228600">
                    <a:srgbClr val="000000"/>
                  </a:glow>
                  <a:outerShdw blurRad="50800" dist="39000" dir="5460000" algn="tl">
                    <a:srgbClr val="000000">
                      <a:alpha val="38000"/>
                    </a:srgbClr>
                  </a:outerShdw>
                </a:effectLst>
              </a:rPr>
              <a:t>Esdras e Neemias promoveram uma reforma espiritual.</a:t>
            </a:r>
            <a:endParaRPr lang="pt-BR" sz="4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sp>
        <p:nvSpPr>
          <p:cNvPr id="5" name="Retângulo 4"/>
          <p:cNvSpPr/>
          <p:nvPr/>
        </p:nvSpPr>
        <p:spPr>
          <a:xfrm>
            <a:off x="500034" y="500042"/>
            <a:ext cx="8072494" cy="4339650"/>
          </a:xfrm>
          <a:prstGeom prst="rect">
            <a:avLst/>
          </a:prstGeom>
        </p:spPr>
        <p:txBody>
          <a:bodyPr wrap="square">
            <a:spAutoFit/>
          </a:bodyPr>
          <a:lstStyle/>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O povo se comprometeu em solene aliança a não mais continuar profanando o sábado (</a:t>
            </a:r>
            <a:r>
              <a:rPr lang="pt-BR" sz="2400" b="1" dirty="0" err="1" smtClean="0">
                <a:ln w="11430"/>
                <a:solidFill>
                  <a:schemeClr val="bg1"/>
                </a:solidFill>
                <a:effectLst>
                  <a:glow rad="228600">
                    <a:srgbClr val="000000"/>
                  </a:glow>
                  <a:outerShdw blurRad="50800" dist="39000" dir="5460000" algn="tl">
                    <a:srgbClr val="000000">
                      <a:alpha val="38000"/>
                    </a:srgbClr>
                  </a:outerShdw>
                </a:effectLst>
              </a:rPr>
              <a:t>Ne</a:t>
            </a:r>
            <a:r>
              <a:rPr lang="pt-BR" sz="2400" b="1" dirty="0" smtClean="0">
                <a:ln w="11430"/>
                <a:solidFill>
                  <a:schemeClr val="bg1"/>
                </a:solidFill>
                <a:effectLst>
                  <a:glow rad="228600">
                    <a:srgbClr val="000000"/>
                  </a:glow>
                  <a:outerShdw blurRad="50800" dist="39000" dir="5460000" algn="tl">
                    <a:srgbClr val="000000">
                      <a:alpha val="38000"/>
                    </a:srgbClr>
                  </a:outerShdw>
                </a:effectLst>
              </a:rPr>
              <a:t>. 9:38; 10:28-31).  Mas, como voltaram a quebrar o quarto mandamento, Neemias se valeu de sua autoridade como governador e restabeleceu oficialmente a observância do sábado.</a:t>
            </a:r>
          </a:p>
          <a:p>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ctr"/>
            <a:r>
              <a:rPr lang="pt-BR" sz="3600" b="1" dirty="0" smtClean="0">
                <a:ln w="11430"/>
                <a:solidFill>
                  <a:srgbClr val="FFFF00"/>
                </a:solidFill>
                <a:effectLst>
                  <a:glow rad="228600">
                    <a:srgbClr val="000000"/>
                  </a:glow>
                  <a:outerShdw blurRad="50800" dist="39000" dir="5460000" algn="tl">
                    <a:srgbClr val="000000">
                      <a:alpha val="38000"/>
                    </a:srgbClr>
                  </a:outerShdw>
                </a:effectLst>
              </a:rPr>
              <a:t>Neemias 13:15-19</a:t>
            </a:r>
          </a:p>
          <a:p>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O sábado começa ao </a:t>
            </a:r>
            <a:r>
              <a:rPr lang="pt-BR" sz="2400" b="1" dirty="0" smtClean="0">
                <a:ln w="11430"/>
                <a:solidFill>
                  <a:srgbClr val="FFFF00"/>
                </a:solidFill>
                <a:effectLst>
                  <a:glow rad="228600">
                    <a:srgbClr val="000000"/>
                  </a:glow>
                  <a:outerShdw blurRad="50800" dist="39000" dir="5460000" algn="tl">
                    <a:srgbClr val="000000">
                      <a:alpha val="38000"/>
                    </a:srgbClr>
                  </a:outerShdw>
                </a:effectLst>
              </a:rPr>
              <a:t>pôr-do-sol </a:t>
            </a:r>
            <a:r>
              <a:rPr lang="pt-BR" sz="2400" b="1" dirty="0" smtClean="0">
                <a:ln w="11430"/>
                <a:solidFill>
                  <a:schemeClr val="bg1"/>
                </a:solidFill>
                <a:effectLst>
                  <a:glow rad="228600">
                    <a:srgbClr val="000000"/>
                  </a:glow>
                  <a:outerShdw blurRad="50800" dist="39000" dir="5460000" algn="tl">
                    <a:srgbClr val="000000">
                      <a:alpha val="38000"/>
                    </a:srgbClr>
                  </a:outerShdw>
                </a:effectLst>
              </a:rPr>
              <a:t>e as atividades seculares devem ser deixados de lado.</a:t>
            </a:r>
          </a:p>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                                                                          </a:t>
            </a:r>
            <a:r>
              <a:rPr lang="pt-BR" sz="2400" b="1" dirty="0" smtClean="0">
                <a:ln w="11430"/>
                <a:solidFill>
                  <a:srgbClr val="FFFF00"/>
                </a:solidFill>
                <a:effectLst>
                  <a:glow rad="228600">
                    <a:srgbClr val="000000"/>
                  </a:glow>
                  <a:outerShdw blurRad="50800" dist="39000" dir="5460000" algn="tl">
                    <a:srgbClr val="000000">
                      <a:alpha val="38000"/>
                    </a:srgbClr>
                  </a:outerShdw>
                </a:effectLst>
              </a:rPr>
              <a:t>Tarde e manhã</a:t>
            </a:r>
            <a:endParaRPr lang="pt-BR" sz="2400" dirty="0">
              <a:solidFill>
                <a:srgbClr val="FFFF00"/>
              </a:solidFill>
            </a:endParaRPr>
          </a:p>
        </p:txBody>
      </p:sp>
      <p:pic>
        <p:nvPicPr>
          <p:cNvPr id="5122" name="Picture 2" descr="C:\Documents and Settings\Machado\Meus documentos\documentos cam 059.jpg"/>
          <p:cNvPicPr>
            <a:picLocks noChangeAspect="1" noChangeArrowheads="1"/>
          </p:cNvPicPr>
          <p:nvPr/>
        </p:nvPicPr>
        <p:blipFill>
          <a:blip r:embed="rId2" cstate="print"/>
          <a:srcRect/>
          <a:stretch>
            <a:fillRect/>
          </a:stretch>
        </p:blipFill>
        <p:spPr bwMode="auto">
          <a:xfrm>
            <a:off x="1643042" y="4786322"/>
            <a:ext cx="5929354" cy="1643074"/>
          </a:xfrm>
          <a:prstGeom prst="rect">
            <a:avLst/>
          </a:prstGeom>
          <a:noFill/>
        </p:spPr>
      </p:pic>
      <p:cxnSp>
        <p:nvCxnSpPr>
          <p:cNvPr id="8" name="Conector reto 7"/>
          <p:cNvCxnSpPr/>
          <p:nvPr/>
        </p:nvCxnSpPr>
        <p:spPr>
          <a:xfrm>
            <a:off x="3571868" y="4000504"/>
            <a:ext cx="142876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de seta reta 10"/>
          <p:cNvCxnSpPr/>
          <p:nvPr/>
        </p:nvCxnSpPr>
        <p:spPr>
          <a:xfrm rot="16200000" flipH="1">
            <a:off x="4321967" y="4321975"/>
            <a:ext cx="714380"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SABADO\natureza5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tângulo 3"/>
          <p:cNvSpPr/>
          <p:nvPr/>
        </p:nvSpPr>
        <p:spPr>
          <a:xfrm>
            <a:off x="0" y="3244334"/>
            <a:ext cx="9144000" cy="584775"/>
          </a:xfrm>
          <a:prstGeom prst="rect">
            <a:avLst/>
          </a:prstGeom>
        </p:spPr>
        <p:txBody>
          <a:bodyPr wrap="square">
            <a:spAutoFit/>
          </a:bodyPr>
          <a:lstStyle/>
          <a:p>
            <a:pPr algn="ctr"/>
            <a:r>
              <a:rPr lang="pt-BR" sz="3200" b="1" dirty="0" smtClean="0">
                <a:ln w="11430"/>
                <a:solidFill>
                  <a:srgbClr val="FFFF00"/>
                </a:solidFill>
                <a:effectLst>
                  <a:glow rad="228600">
                    <a:srgbClr val="000000"/>
                  </a:glow>
                  <a:outerShdw blurRad="50800" dist="39000" dir="5460000" algn="tl">
                    <a:srgbClr val="000000">
                      <a:alpha val="38000"/>
                    </a:srgbClr>
                  </a:outerShdw>
                </a:effectLst>
              </a:rPr>
              <a:t>3. O SÁBADO NO PERÍODO INTERTESTAMENTÁRIO</a:t>
            </a:r>
            <a:endParaRPr lang="pt-BR" sz="3200" dirty="0">
              <a:solidFill>
                <a:srgbClr val="FFFF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sp>
        <p:nvSpPr>
          <p:cNvPr id="5" name="Retângulo 4"/>
          <p:cNvSpPr/>
          <p:nvPr/>
        </p:nvSpPr>
        <p:spPr>
          <a:xfrm>
            <a:off x="500034" y="571480"/>
            <a:ext cx="8072494" cy="6309420"/>
          </a:xfrm>
          <a:prstGeom prst="rect">
            <a:avLst/>
          </a:prstGeom>
        </p:spPr>
        <p:txBody>
          <a:bodyPr wrap="square">
            <a:spAutoFit/>
          </a:bodyPr>
          <a:lstStyle/>
          <a:p>
            <a:pPr algn="ctr"/>
            <a:r>
              <a:rPr lang="pt-BR" sz="4000" b="1" dirty="0" smtClean="0">
                <a:ln w="11430"/>
                <a:solidFill>
                  <a:srgbClr val="FFFF00"/>
                </a:solidFill>
                <a:effectLst>
                  <a:glow rad="228600">
                    <a:srgbClr val="000000"/>
                  </a:glow>
                  <a:outerShdw blurRad="50800" dist="39000" dir="5460000" algn="tl">
                    <a:srgbClr val="000000">
                      <a:alpha val="38000"/>
                    </a:srgbClr>
                  </a:outerShdw>
                </a:effectLst>
              </a:rPr>
              <a:t>DA IDOLATRIA AO LEGALISMO</a:t>
            </a:r>
          </a:p>
          <a:p>
            <a:endParaRPr lang="pt-BR" sz="28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800" b="1" dirty="0" smtClean="0">
                <a:ln w="11430"/>
                <a:solidFill>
                  <a:schemeClr val="bg1"/>
                </a:solidFill>
                <a:effectLst>
                  <a:glow rad="228600">
                    <a:srgbClr val="000000"/>
                  </a:glow>
                  <a:outerShdw blurRad="50800" dist="39000" dir="5460000" algn="tl">
                    <a:srgbClr val="000000">
                      <a:alpha val="38000"/>
                    </a:srgbClr>
                  </a:outerShdw>
                </a:effectLst>
              </a:rPr>
              <a:t>Os líderes pensavam que um novo cativeiro poderia ser evitado com a fidelidade total aos mandamentos, incluindo o sábado (</a:t>
            </a:r>
            <a:r>
              <a:rPr lang="pt-BR" sz="2800" b="1" dirty="0" err="1" smtClean="0">
                <a:ln w="11430"/>
                <a:solidFill>
                  <a:schemeClr val="bg1"/>
                </a:solidFill>
                <a:effectLst>
                  <a:glow rad="228600">
                    <a:srgbClr val="000000"/>
                  </a:glow>
                  <a:outerShdw blurRad="50800" dist="39000" dir="5460000" algn="tl">
                    <a:srgbClr val="000000">
                      <a:alpha val="38000"/>
                    </a:srgbClr>
                  </a:outerShdw>
                </a:effectLst>
              </a:rPr>
              <a:t>Jer</a:t>
            </a:r>
            <a:r>
              <a:rPr lang="pt-BR" sz="2800" b="1" dirty="0" smtClean="0">
                <a:ln w="11430"/>
                <a:solidFill>
                  <a:schemeClr val="bg1"/>
                </a:solidFill>
                <a:effectLst>
                  <a:glow rad="228600">
                    <a:srgbClr val="000000"/>
                  </a:glow>
                  <a:outerShdw blurRad="50800" dist="39000" dir="5460000" algn="tl">
                    <a:srgbClr val="000000">
                      <a:alpha val="38000"/>
                    </a:srgbClr>
                  </a:outerShdw>
                </a:effectLst>
              </a:rPr>
              <a:t>. 17:20-27).</a:t>
            </a:r>
          </a:p>
          <a:p>
            <a:pPr algn="just"/>
            <a:endParaRPr lang="pt-BR" sz="28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800" b="1" dirty="0" smtClean="0">
                <a:ln w="11430"/>
                <a:solidFill>
                  <a:schemeClr val="bg1"/>
                </a:solidFill>
                <a:effectLst>
                  <a:glow rad="228600">
                    <a:srgbClr val="000000"/>
                  </a:glow>
                  <a:outerShdw blurRad="50800" dist="39000" dir="5460000" algn="tl">
                    <a:srgbClr val="000000">
                      <a:alpha val="38000"/>
                    </a:srgbClr>
                  </a:outerShdw>
                </a:effectLst>
              </a:rPr>
              <a:t>Centenas de regras foram criadas para “proteger” a guarda do sábado.  O sábado precisava ser libertado dessa roupagem legalista.</a:t>
            </a:r>
          </a:p>
          <a:p>
            <a:pPr algn="just"/>
            <a:endParaRPr lang="pt-BR" sz="20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000" b="1" dirty="0" smtClean="0">
                <a:ln w="11430"/>
                <a:solidFill>
                  <a:schemeClr val="bg1"/>
                </a:solidFill>
                <a:effectLst>
                  <a:glow rad="228600">
                    <a:srgbClr val="000000"/>
                  </a:glow>
                  <a:outerShdw blurRad="50800" dist="39000" dir="5460000" algn="tl">
                    <a:srgbClr val="000000">
                      <a:alpha val="38000"/>
                    </a:srgbClr>
                  </a:outerShdw>
                </a:effectLst>
              </a:rPr>
              <a:t>Exemplo de alguns mandamentos para “proteger” o sábado: Não podia cuspir no chão no dia de sábado, porque você estaria arando a terra.  Não podia levar um lenço no bolso no dia de sábado, porque você estaria carregando uma carga no sábado, etc.  </a:t>
            </a:r>
            <a:r>
              <a:rPr lang="pt-BR" sz="2000" b="1" dirty="0" smtClean="0">
                <a:ln w="11430"/>
                <a:solidFill>
                  <a:srgbClr val="FFFF00"/>
                </a:solidFill>
                <a:effectLst>
                  <a:glow rad="228600">
                    <a:srgbClr val="000000"/>
                  </a:glow>
                  <a:outerShdw blurRad="50800" dist="39000" dir="5460000" algn="tl">
                    <a:srgbClr val="000000">
                      <a:alpha val="38000"/>
                    </a:srgbClr>
                  </a:outerShdw>
                </a:effectLst>
              </a:rPr>
              <a:t>Esses mandamentos não tem a aprovação de Deus. </a:t>
            </a:r>
          </a:p>
          <a:p>
            <a:endParaRPr lang="pt-BR" sz="2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ABADO\jesus-e-a-lei.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tângulo 2"/>
          <p:cNvSpPr/>
          <p:nvPr/>
        </p:nvSpPr>
        <p:spPr>
          <a:xfrm>
            <a:off x="0" y="3105835"/>
            <a:ext cx="9144000" cy="707886"/>
          </a:xfrm>
          <a:prstGeom prst="rect">
            <a:avLst/>
          </a:prstGeom>
        </p:spPr>
        <p:txBody>
          <a:bodyPr wrap="square">
            <a:spAutoFit/>
          </a:bodyPr>
          <a:lstStyle/>
          <a:p>
            <a:pPr algn="ctr"/>
            <a:r>
              <a:rPr lang="pt-BR" sz="4000" b="1" dirty="0" smtClean="0">
                <a:ln w="11430"/>
                <a:solidFill>
                  <a:srgbClr val="FFFF00"/>
                </a:solidFill>
                <a:effectLst>
                  <a:glow rad="228600">
                    <a:srgbClr val="000000"/>
                  </a:glow>
                  <a:outerShdw blurRad="50800" dist="39000" dir="5460000" algn="tl">
                    <a:srgbClr val="000000">
                      <a:alpha val="38000"/>
                    </a:srgbClr>
                  </a:outerShdw>
                </a:effectLst>
              </a:rPr>
              <a:t>4. O SÁBADO NO NOVO TESTAMENTO</a:t>
            </a:r>
            <a:endParaRPr lang="pt-BR" sz="4000" dirty="0">
              <a:solidFill>
                <a:srgbClr val="FFFF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Documents and Settings\Machado\Meus documentos\Imagens bíblicas\17.jpg"/>
          <p:cNvPicPr>
            <a:picLocks noChangeAspect="1" noChangeArrowheads="1"/>
          </p:cNvPicPr>
          <p:nvPr/>
        </p:nvPicPr>
        <p:blipFill>
          <a:blip r:embed="rId2"/>
          <a:srcRect/>
          <a:stretch>
            <a:fillRect/>
          </a:stretch>
        </p:blipFill>
        <p:spPr bwMode="auto">
          <a:xfrm>
            <a:off x="1" y="0"/>
            <a:ext cx="9144000" cy="6857999"/>
          </a:xfrm>
          <a:prstGeom prst="rect">
            <a:avLst/>
          </a:prstGeom>
          <a:noFill/>
        </p:spPr>
      </p:pic>
      <p:sp>
        <p:nvSpPr>
          <p:cNvPr id="5" name="Retângulo 4"/>
          <p:cNvSpPr/>
          <p:nvPr/>
        </p:nvSpPr>
        <p:spPr>
          <a:xfrm>
            <a:off x="0" y="3244334"/>
            <a:ext cx="9144000" cy="1015663"/>
          </a:xfrm>
          <a:prstGeom prst="rect">
            <a:avLst/>
          </a:prstGeom>
        </p:spPr>
        <p:txBody>
          <a:bodyPr wrap="square">
            <a:spAutoFit/>
          </a:bodyPr>
          <a:lstStyle/>
          <a:p>
            <a:pPr algn="ctr"/>
            <a:r>
              <a:rPr lang="pt-BR" sz="6000" b="1" dirty="0" smtClean="0">
                <a:ln w="11430"/>
                <a:solidFill>
                  <a:srgbClr val="FFFF00"/>
                </a:solidFill>
                <a:effectLst>
                  <a:glow rad="228600">
                    <a:srgbClr val="000000"/>
                  </a:glow>
                  <a:outerShdw blurRad="50800" dist="39000" dir="5460000" algn="tl">
                    <a:srgbClr val="000000">
                      <a:alpha val="38000"/>
                    </a:srgbClr>
                  </a:outerShdw>
                </a:effectLst>
              </a:rPr>
              <a:t>1. A ORIGEM DO SÁBADO</a:t>
            </a:r>
            <a:endParaRPr lang="pt-BR" sz="6000" dirty="0">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357158" y="500042"/>
            <a:ext cx="8358246" cy="923330"/>
          </a:xfrm>
          <a:prstGeom prst="rect">
            <a:avLst/>
          </a:prstGeom>
        </p:spPr>
        <p:txBody>
          <a:bodyPr wrap="square">
            <a:spAutoFit/>
          </a:bodyPr>
          <a:lstStyle/>
          <a:p>
            <a:pPr algn="ctr"/>
            <a:r>
              <a:rPr lang="pt-BR" sz="5400" b="1" dirty="0" smtClean="0">
                <a:ln w="11430"/>
                <a:solidFill>
                  <a:srgbClr val="FFFF00"/>
                </a:solidFill>
                <a:effectLst>
                  <a:glow rad="228600">
                    <a:srgbClr val="000000"/>
                  </a:glow>
                  <a:outerShdw blurRad="50800" dist="39000" dir="5460000" algn="tl">
                    <a:srgbClr val="000000">
                      <a:alpha val="38000"/>
                    </a:srgbClr>
                  </a:outerShdw>
                </a:effectLst>
              </a:rPr>
              <a:t>PERGUNTAS COMUNS </a:t>
            </a:r>
            <a:endParaRPr lang="pt-BR" sz="5400" b="1" dirty="0">
              <a:ln w="11430"/>
              <a:solidFill>
                <a:schemeClr val="bg1"/>
              </a:solidFill>
              <a:effectLst>
                <a:glow rad="228600">
                  <a:srgbClr val="000000"/>
                </a:glow>
                <a:outerShdw blurRad="50800" dist="39000" dir="5460000" algn="tl">
                  <a:srgbClr val="000000">
                    <a:alpha val="38000"/>
                  </a:srgbClr>
                </a:outerShdw>
              </a:effectLst>
            </a:endParaRPr>
          </a:p>
        </p:txBody>
      </p:sp>
      <p:pic>
        <p:nvPicPr>
          <p:cNvPr id="2050" name="Picture 2" descr="C:\Documents and Settings\Machado\Meus documentos\Minhas imagens\figuras e fotos para ilustrar estudo em PPT\VENCENDO-NA-OBEDIENCIA.jpg"/>
          <p:cNvPicPr>
            <a:picLocks noChangeAspect="1" noChangeArrowheads="1"/>
          </p:cNvPicPr>
          <p:nvPr/>
        </p:nvPicPr>
        <p:blipFill>
          <a:blip r:embed="rId2"/>
          <a:srcRect/>
          <a:stretch>
            <a:fillRect/>
          </a:stretch>
        </p:blipFill>
        <p:spPr bwMode="auto">
          <a:xfrm>
            <a:off x="500034" y="1357298"/>
            <a:ext cx="3810000" cy="5080000"/>
          </a:xfrm>
          <a:prstGeom prst="rect">
            <a:avLst/>
          </a:prstGeom>
          <a:noFill/>
        </p:spPr>
      </p:pic>
      <p:sp>
        <p:nvSpPr>
          <p:cNvPr id="5" name="Retângulo 4"/>
          <p:cNvSpPr/>
          <p:nvPr/>
        </p:nvSpPr>
        <p:spPr>
          <a:xfrm>
            <a:off x="4401920" y="1571612"/>
            <a:ext cx="4313483" cy="4154984"/>
          </a:xfrm>
          <a:prstGeom prst="rect">
            <a:avLst/>
          </a:prstGeom>
        </p:spPr>
        <p:txBody>
          <a:bodyPr wrap="square">
            <a:spAutoFit/>
          </a:bodyPr>
          <a:lstStyle/>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1 . Que dia de guarda Jesus e os apóstolos observavam?</a:t>
            </a: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2. Teria a morte de Cristo anulado o Decálogo?</a:t>
            </a: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3. A ressurreição de Cristo teria mudado o dia de guarda?</a:t>
            </a: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4. O que o Novo testamento diz sobre o assunto?</a:t>
            </a:r>
            <a:endParaRPr lang="pt-BR"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Machado\Meus documentos\Imagens bíblicas\62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tângulo 2"/>
          <p:cNvSpPr/>
          <p:nvPr/>
        </p:nvSpPr>
        <p:spPr>
          <a:xfrm>
            <a:off x="571472" y="642918"/>
            <a:ext cx="8572528" cy="5693866"/>
          </a:xfrm>
          <a:prstGeom prst="rect">
            <a:avLst/>
          </a:prstGeom>
        </p:spPr>
        <p:txBody>
          <a:bodyPr wrap="square">
            <a:spAutoFit/>
          </a:bodyPr>
          <a:lstStyle/>
          <a:p>
            <a:r>
              <a:rPr lang="pt-BR" sz="4800" b="1" dirty="0" smtClean="0">
                <a:ln w="11430"/>
                <a:solidFill>
                  <a:schemeClr val="bg1"/>
                </a:solidFill>
                <a:effectLst>
                  <a:glow rad="228600">
                    <a:srgbClr val="000000"/>
                  </a:glow>
                  <a:outerShdw blurRad="50800" dist="39000" dir="5460000" algn="tl">
                    <a:srgbClr val="000000">
                      <a:alpha val="38000"/>
                    </a:srgbClr>
                  </a:outerShdw>
                </a:effectLst>
              </a:rPr>
              <a:t>Lucas 4:16</a:t>
            </a: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r>
              <a:rPr lang="pt-BR" b="1" dirty="0" smtClean="0">
                <a:ln w="11430"/>
                <a:solidFill>
                  <a:schemeClr val="bg1"/>
                </a:solidFill>
                <a:effectLst>
                  <a:glow rad="228600">
                    <a:srgbClr val="000000"/>
                  </a:glow>
                  <a:outerShdw blurRad="50800" dist="39000" dir="5460000" algn="tl">
                    <a:srgbClr val="000000">
                      <a:alpha val="38000"/>
                    </a:srgbClr>
                  </a:outerShdw>
                </a:effectLst>
              </a:rPr>
              <a:t>  </a:t>
            </a:r>
            <a:r>
              <a:rPr lang="pt-BR" sz="2800" b="1" dirty="0" smtClean="0">
                <a:ln w="11430"/>
                <a:solidFill>
                  <a:schemeClr val="bg1"/>
                </a:solidFill>
                <a:effectLst>
                  <a:glow rad="228600">
                    <a:srgbClr val="000000"/>
                  </a:glow>
                  <a:outerShdw blurRad="50800" dist="39000" dir="5460000" algn="tl">
                    <a:srgbClr val="000000">
                      <a:alpha val="38000"/>
                    </a:srgbClr>
                  </a:outerShdw>
                </a:effectLst>
              </a:rPr>
              <a:t>O que é um costume?  É algo que faz rotineiramente.</a:t>
            </a:r>
            <a:endParaRPr lang="pt-BR" sz="2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Machado\Meus documentos\Imagens bíblicas\88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tângulo 2"/>
          <p:cNvSpPr/>
          <p:nvPr/>
        </p:nvSpPr>
        <p:spPr>
          <a:xfrm>
            <a:off x="428596" y="642918"/>
            <a:ext cx="8143932" cy="5724644"/>
          </a:xfrm>
          <a:prstGeom prst="rect">
            <a:avLst/>
          </a:prstGeom>
        </p:spPr>
        <p:txBody>
          <a:bodyPr wrap="square">
            <a:spAutoFit/>
          </a:bodyPr>
          <a:lstStyle/>
          <a:p>
            <a:r>
              <a:rPr lang="pt-BR" sz="4000" b="1" dirty="0" smtClean="0">
                <a:ln w="11430"/>
                <a:solidFill>
                  <a:schemeClr val="bg1"/>
                </a:solidFill>
                <a:effectLst>
                  <a:glow rad="228600">
                    <a:srgbClr val="000000"/>
                  </a:glow>
                  <a:outerShdw blurRad="50800" dist="39000" dir="5460000" algn="tl">
                    <a:srgbClr val="000000">
                      <a:alpha val="38000"/>
                    </a:srgbClr>
                  </a:outerShdw>
                </a:effectLst>
              </a:rPr>
              <a:t>Mateus 5:17 e 18</a:t>
            </a: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800" b="1" dirty="0" smtClean="0">
                <a:ln w="11430"/>
                <a:solidFill>
                  <a:schemeClr val="bg1"/>
                </a:solidFill>
                <a:effectLst>
                  <a:glow rad="228600">
                    <a:srgbClr val="000000"/>
                  </a:glow>
                  <a:outerShdw blurRad="50800" dist="39000" dir="5460000" algn="tl">
                    <a:srgbClr val="000000">
                      <a:alpha val="38000"/>
                    </a:srgbClr>
                  </a:outerShdw>
                </a:effectLst>
              </a:rPr>
              <a:t>Logo em seguida, Jesus amplia o significado dos mandamentos.</a:t>
            </a:r>
            <a:endParaRPr lang="pt-BR" sz="28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pic>
        <p:nvPicPr>
          <p:cNvPr id="5122" name="Picture 2" descr="C:\Documents and Settings\Machado\Meus documentos\Imagens bíblicas\1358.jpg"/>
          <p:cNvPicPr>
            <a:picLocks noChangeAspect="1" noChangeArrowheads="1"/>
          </p:cNvPicPr>
          <p:nvPr/>
        </p:nvPicPr>
        <p:blipFill>
          <a:blip r:embed="rId2"/>
          <a:srcRect/>
          <a:stretch>
            <a:fillRect/>
          </a:stretch>
        </p:blipFill>
        <p:spPr bwMode="auto">
          <a:xfrm>
            <a:off x="5357818" y="1428736"/>
            <a:ext cx="3238506" cy="4746636"/>
          </a:xfrm>
          <a:prstGeom prst="rect">
            <a:avLst/>
          </a:prstGeom>
          <a:noFill/>
        </p:spPr>
      </p:pic>
      <p:sp>
        <p:nvSpPr>
          <p:cNvPr id="5" name="Retângulo 4"/>
          <p:cNvSpPr/>
          <p:nvPr/>
        </p:nvSpPr>
        <p:spPr>
          <a:xfrm>
            <a:off x="500034" y="428604"/>
            <a:ext cx="8072494" cy="923330"/>
          </a:xfrm>
          <a:prstGeom prst="rect">
            <a:avLst/>
          </a:prstGeom>
        </p:spPr>
        <p:txBody>
          <a:bodyPr wrap="square">
            <a:spAutoFit/>
          </a:bodyPr>
          <a:lstStyle/>
          <a:p>
            <a:pPr algn="ctr"/>
            <a:r>
              <a:rPr lang="pt-BR" sz="5400" b="1" dirty="0" smtClean="0">
                <a:ln w="11430"/>
                <a:solidFill>
                  <a:srgbClr val="FFFF00"/>
                </a:solidFill>
                <a:effectLst>
                  <a:glow rad="228600">
                    <a:srgbClr val="000000"/>
                  </a:glow>
                  <a:outerShdw blurRad="50800" dist="39000" dir="5460000" algn="tl">
                    <a:srgbClr val="000000">
                      <a:alpha val="38000"/>
                    </a:srgbClr>
                  </a:outerShdw>
                </a:effectLst>
              </a:rPr>
              <a:t>CRISTO E A LEI</a:t>
            </a:r>
            <a:endParaRPr lang="pt-BR" sz="5400" dirty="0"/>
          </a:p>
        </p:txBody>
      </p:sp>
      <p:sp>
        <p:nvSpPr>
          <p:cNvPr id="7" name="Retângulo 6"/>
          <p:cNvSpPr/>
          <p:nvPr/>
        </p:nvSpPr>
        <p:spPr>
          <a:xfrm>
            <a:off x="500034" y="1428736"/>
            <a:ext cx="4572031" cy="4801314"/>
          </a:xfrm>
          <a:prstGeom prst="rect">
            <a:avLst/>
          </a:prstGeom>
        </p:spPr>
        <p:txBody>
          <a:bodyPr wrap="square">
            <a:spAutoFit/>
          </a:bodyPr>
          <a:lstStyle/>
          <a:p>
            <a:pPr algn="just"/>
            <a:endParaRPr lang="pt-BR" sz="32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3200" b="1" dirty="0" smtClean="0">
                <a:ln w="11430"/>
                <a:solidFill>
                  <a:schemeClr val="bg1"/>
                </a:solidFill>
                <a:effectLst>
                  <a:glow rad="228600">
                    <a:srgbClr val="000000"/>
                  </a:glow>
                  <a:outerShdw blurRad="50800" dist="39000" dir="5460000" algn="tl">
                    <a:srgbClr val="000000">
                      <a:alpha val="38000"/>
                    </a:srgbClr>
                  </a:outerShdw>
                </a:effectLst>
              </a:rPr>
              <a:t>A lei evidencia o pecado (Rom. 7:07; I João 3:04); Cristo perdoa os pecados (Mat. 1:21).</a:t>
            </a: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b="1" dirty="0" smtClean="0">
                <a:ln w="11430"/>
                <a:solidFill>
                  <a:schemeClr val="bg1"/>
                </a:solidFill>
                <a:effectLst>
                  <a:glow rad="228600">
                    <a:srgbClr val="000000"/>
                  </a:glow>
                  <a:outerShdw blurRad="50800" dist="39000" dir="5460000" algn="tl">
                    <a:srgbClr val="000000">
                      <a:alpha val="38000"/>
                    </a:srgbClr>
                  </a:outerShdw>
                </a:effectLst>
              </a:rPr>
              <a:t>“</a:t>
            </a:r>
            <a:r>
              <a:rPr lang="pt-BR" sz="2800" b="1" dirty="0" smtClean="0">
                <a:ln w="11430"/>
                <a:solidFill>
                  <a:schemeClr val="bg1"/>
                </a:solidFill>
                <a:effectLst>
                  <a:glow rad="228600">
                    <a:srgbClr val="000000"/>
                  </a:glow>
                  <a:outerShdw blurRad="50800" dist="39000" dir="5460000" algn="tl">
                    <a:srgbClr val="000000">
                      <a:alpha val="38000"/>
                    </a:srgbClr>
                  </a:outerShdw>
                </a:effectLst>
              </a:rPr>
              <a:t>A </a:t>
            </a:r>
            <a:r>
              <a:rPr lang="pt-BR" sz="2800" b="1" dirty="0" smtClean="0">
                <a:ln w="11430"/>
                <a:solidFill>
                  <a:srgbClr val="FFFF00"/>
                </a:solidFill>
                <a:effectLst>
                  <a:glow rad="228600">
                    <a:srgbClr val="000000"/>
                  </a:glow>
                  <a:outerShdw blurRad="50800" dist="39000" dir="5460000" algn="tl">
                    <a:srgbClr val="000000">
                      <a:alpha val="38000"/>
                    </a:srgbClr>
                  </a:outerShdw>
                </a:effectLst>
              </a:rPr>
              <a:t>letra mata</a:t>
            </a:r>
            <a:r>
              <a:rPr lang="pt-BR" sz="2800" b="1" dirty="0" smtClean="0">
                <a:ln w="11430"/>
                <a:solidFill>
                  <a:schemeClr val="bg1"/>
                </a:solidFill>
                <a:effectLst>
                  <a:glow rad="228600">
                    <a:srgbClr val="000000"/>
                  </a:glow>
                  <a:outerShdw blurRad="50800" dist="39000" dir="5460000" algn="tl">
                    <a:srgbClr val="000000">
                      <a:alpha val="38000"/>
                    </a:srgbClr>
                  </a:outerShdw>
                </a:effectLst>
              </a:rPr>
              <a:t>, mas o </a:t>
            </a:r>
            <a:r>
              <a:rPr lang="pt-BR" sz="2800" b="1" dirty="0" smtClean="0">
                <a:ln w="11430"/>
                <a:solidFill>
                  <a:srgbClr val="FFFF00"/>
                </a:solidFill>
                <a:effectLst>
                  <a:glow rad="228600">
                    <a:srgbClr val="000000"/>
                  </a:glow>
                  <a:outerShdw blurRad="50800" dist="39000" dir="5460000" algn="tl">
                    <a:srgbClr val="000000">
                      <a:alpha val="38000"/>
                    </a:srgbClr>
                  </a:outerShdw>
                </a:effectLst>
              </a:rPr>
              <a:t>Espírito vivifica</a:t>
            </a:r>
            <a:r>
              <a:rPr lang="pt-BR" sz="2800" b="1" dirty="0" smtClean="0">
                <a:ln w="11430"/>
                <a:solidFill>
                  <a:schemeClr val="bg1"/>
                </a:solidFill>
                <a:effectLst>
                  <a:glow rad="228600">
                    <a:srgbClr val="000000"/>
                  </a:glow>
                  <a:outerShdw blurRad="50800" dist="39000" dir="5460000" algn="tl">
                    <a:srgbClr val="000000">
                      <a:alpha val="38000"/>
                    </a:srgbClr>
                  </a:outerShdw>
                </a:effectLst>
              </a:rPr>
              <a:t>.”  II Coríntios 3:06.</a:t>
            </a:r>
            <a:endParaRPr lang="pt-BR" sz="2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pic>
        <p:nvPicPr>
          <p:cNvPr id="6146" name="Picture 2" descr="C:\Documents and Settings\Machado\Meus documentos\Imagens bíblicas\1371.jpg"/>
          <p:cNvPicPr>
            <a:picLocks noChangeAspect="1" noChangeArrowheads="1"/>
          </p:cNvPicPr>
          <p:nvPr/>
        </p:nvPicPr>
        <p:blipFill>
          <a:blip r:embed="rId2"/>
          <a:srcRect/>
          <a:stretch>
            <a:fillRect/>
          </a:stretch>
        </p:blipFill>
        <p:spPr bwMode="auto">
          <a:xfrm>
            <a:off x="4714876" y="2786058"/>
            <a:ext cx="3905256" cy="3500462"/>
          </a:xfrm>
          <a:prstGeom prst="rect">
            <a:avLst/>
          </a:prstGeom>
          <a:noFill/>
        </p:spPr>
      </p:pic>
      <p:sp>
        <p:nvSpPr>
          <p:cNvPr id="5" name="Retângulo 4"/>
          <p:cNvSpPr/>
          <p:nvPr/>
        </p:nvSpPr>
        <p:spPr>
          <a:xfrm>
            <a:off x="500034" y="714356"/>
            <a:ext cx="8072494" cy="5016758"/>
          </a:xfrm>
          <a:prstGeom prst="rect">
            <a:avLst/>
          </a:prstGeom>
        </p:spPr>
        <p:txBody>
          <a:bodyPr wrap="square">
            <a:spAutoFit/>
          </a:bodyPr>
          <a:lstStyle/>
          <a:p>
            <a:pPr algn="just"/>
            <a:r>
              <a:rPr lang="pt-BR" sz="3200" b="1" dirty="0" smtClean="0">
                <a:ln w="11430"/>
                <a:solidFill>
                  <a:schemeClr val="bg1"/>
                </a:solidFill>
                <a:effectLst>
                  <a:glow rad="228600">
                    <a:srgbClr val="000000"/>
                  </a:glow>
                  <a:outerShdw blurRad="50800" dist="39000" dir="5460000" algn="tl">
                    <a:srgbClr val="000000">
                      <a:alpha val="38000"/>
                    </a:srgbClr>
                  </a:outerShdw>
                </a:effectLst>
              </a:rPr>
              <a:t>O espelho mostra a sujeira no teu rosto, e a lei de Deus da mesma maneira mostra aonde você está pecando.  Mas quando eu olho para Cristo, Ele me salva.  Mas a lei é tão importante    como    a </a:t>
            </a:r>
          </a:p>
          <a:p>
            <a:r>
              <a:rPr lang="pt-BR" sz="3200" b="1" dirty="0" smtClean="0">
                <a:ln w="11430"/>
                <a:solidFill>
                  <a:schemeClr val="bg1"/>
                </a:solidFill>
                <a:effectLst>
                  <a:glow rad="228600">
                    <a:srgbClr val="000000"/>
                  </a:glow>
                  <a:outerShdw blurRad="50800" dist="39000" dir="5460000" algn="tl">
                    <a:srgbClr val="000000">
                      <a:alpha val="38000"/>
                    </a:srgbClr>
                  </a:outerShdw>
                </a:effectLst>
              </a:rPr>
              <a:t>graça  de  Cristo.   A lei</a:t>
            </a:r>
          </a:p>
          <a:p>
            <a:r>
              <a:rPr lang="pt-BR" sz="3200" b="1" dirty="0" smtClean="0">
                <a:ln w="11430"/>
                <a:solidFill>
                  <a:schemeClr val="bg1"/>
                </a:solidFill>
                <a:effectLst>
                  <a:glow rad="228600">
                    <a:srgbClr val="000000"/>
                  </a:glow>
                  <a:outerShdw blurRad="50800" dist="39000" dir="5460000" algn="tl">
                    <a:srgbClr val="000000">
                      <a:alpha val="38000"/>
                    </a:srgbClr>
                  </a:outerShdw>
                </a:effectLst>
              </a:rPr>
              <a:t>evidencia  o  pecado  e </a:t>
            </a:r>
          </a:p>
          <a:p>
            <a:r>
              <a:rPr lang="pt-BR" sz="3200" b="1" dirty="0" smtClean="0">
                <a:ln w="11430"/>
                <a:solidFill>
                  <a:schemeClr val="bg1"/>
                </a:solidFill>
                <a:effectLst>
                  <a:glow rad="228600">
                    <a:srgbClr val="000000"/>
                  </a:glow>
                  <a:outerShdw blurRad="50800" dist="39000" dir="5460000" algn="tl">
                    <a:srgbClr val="000000">
                      <a:alpha val="38000"/>
                    </a:srgbClr>
                  </a:outerShdw>
                </a:effectLst>
              </a:rPr>
              <a:t>mata,   mas   Cristo   te </a:t>
            </a:r>
          </a:p>
          <a:p>
            <a:r>
              <a:rPr lang="pt-BR" sz="3200" b="1" dirty="0" smtClean="0">
                <a:ln w="11430"/>
                <a:solidFill>
                  <a:schemeClr val="bg1"/>
                </a:solidFill>
                <a:effectLst>
                  <a:glow rad="228600">
                    <a:srgbClr val="000000"/>
                  </a:glow>
                  <a:outerShdw blurRad="50800" dist="39000" dir="5460000" algn="tl">
                    <a:srgbClr val="000000">
                      <a:alpha val="38000"/>
                    </a:srgbClr>
                  </a:outerShdw>
                </a:effectLst>
              </a:rPr>
              <a:t>ergue    e    te   salva  e </a:t>
            </a:r>
          </a:p>
          <a:p>
            <a:r>
              <a:rPr lang="pt-BR" sz="3200" b="1" dirty="0" smtClean="0">
                <a:ln w="11430"/>
                <a:solidFill>
                  <a:schemeClr val="bg1"/>
                </a:solidFill>
                <a:effectLst>
                  <a:glow rad="228600">
                    <a:srgbClr val="000000"/>
                  </a:glow>
                  <a:outerShdw blurRad="50800" dist="39000" dir="5460000" algn="tl">
                    <a:srgbClr val="000000">
                      <a:alpha val="38000"/>
                    </a:srgbClr>
                  </a:outerShdw>
                </a:effectLst>
              </a:rPr>
              <a:t>limpa o teu pecado. </a:t>
            </a:r>
            <a:endParaRPr lang="pt-BR" sz="3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4098" name="Picture 2" descr="E:\SABADO\biblia_5(1).png"/>
          <p:cNvPicPr>
            <a:picLocks noChangeAspect="1" noChangeArrowheads="1"/>
          </p:cNvPicPr>
          <p:nvPr/>
        </p:nvPicPr>
        <p:blipFill>
          <a:blip r:embed="rId2"/>
          <a:srcRect/>
          <a:stretch>
            <a:fillRect/>
          </a:stretch>
        </p:blipFill>
        <p:spPr bwMode="auto">
          <a:xfrm>
            <a:off x="642910" y="3357562"/>
            <a:ext cx="6143668" cy="3209923"/>
          </a:xfrm>
          <a:prstGeom prst="rect">
            <a:avLst/>
          </a:prstGeom>
          <a:noFill/>
        </p:spPr>
      </p:pic>
      <p:sp>
        <p:nvSpPr>
          <p:cNvPr id="5" name="Retângulo 4"/>
          <p:cNvSpPr/>
          <p:nvPr/>
        </p:nvSpPr>
        <p:spPr>
          <a:xfrm>
            <a:off x="571472" y="571480"/>
            <a:ext cx="8001056" cy="2954655"/>
          </a:xfrm>
          <a:prstGeom prst="rect">
            <a:avLst/>
          </a:prstGeom>
        </p:spPr>
        <p:txBody>
          <a:bodyPr wrap="square">
            <a:spAutoFit/>
          </a:bodyPr>
          <a:lstStyle/>
          <a:p>
            <a:pPr algn="just"/>
            <a:r>
              <a:rPr lang="pt-BR" sz="4000" b="1" dirty="0" smtClean="0">
                <a:ln w="11430"/>
                <a:solidFill>
                  <a:schemeClr val="bg1"/>
                </a:solidFill>
                <a:effectLst>
                  <a:glow rad="228600">
                    <a:srgbClr val="000000"/>
                  </a:glow>
                  <a:outerShdw blurRad="50800" dist="39000" dir="5460000" algn="tl">
                    <a:srgbClr val="000000">
                      <a:alpha val="38000"/>
                    </a:srgbClr>
                  </a:outerShdw>
                </a:effectLst>
              </a:rPr>
              <a:t>“</a:t>
            </a:r>
            <a:r>
              <a:rPr lang="pt-BR" sz="4000" b="1" u="sng" dirty="0" smtClean="0">
                <a:ln w="11430"/>
                <a:solidFill>
                  <a:srgbClr val="FFFF00"/>
                </a:solidFill>
                <a:effectLst>
                  <a:glow rad="228600">
                    <a:srgbClr val="000000"/>
                  </a:glow>
                  <a:outerShdw blurRad="50800" dist="39000" dir="5460000" algn="tl">
                    <a:srgbClr val="000000">
                      <a:alpha val="38000"/>
                    </a:srgbClr>
                  </a:outerShdw>
                </a:effectLst>
              </a:rPr>
              <a:t>Anulamos</a:t>
            </a:r>
            <a:r>
              <a:rPr lang="pt-BR" sz="4000" b="1" dirty="0" smtClean="0">
                <a:ln w="11430"/>
                <a:solidFill>
                  <a:srgbClr val="FFFF00"/>
                </a:solidFill>
                <a:effectLst>
                  <a:glow rad="228600">
                    <a:srgbClr val="000000"/>
                  </a:glow>
                  <a:outerShdw blurRad="50800" dist="39000" dir="5460000" algn="tl">
                    <a:srgbClr val="000000">
                      <a:alpha val="38000"/>
                    </a:srgbClr>
                  </a:outerShdw>
                </a:effectLst>
              </a:rPr>
              <a:t>, pois, a lei pela fé</a:t>
            </a:r>
            <a:r>
              <a:rPr lang="pt-BR" sz="4000" b="1" dirty="0" smtClean="0">
                <a:ln w="11430"/>
                <a:solidFill>
                  <a:schemeClr val="bg1"/>
                </a:solidFill>
                <a:effectLst>
                  <a:glow rad="228600">
                    <a:srgbClr val="000000"/>
                  </a:glow>
                  <a:outerShdw blurRad="50800" dist="39000" dir="5460000" algn="tl">
                    <a:srgbClr val="000000">
                      <a:alpha val="38000"/>
                    </a:srgbClr>
                  </a:outerShdw>
                </a:effectLst>
              </a:rPr>
              <a:t>?  De </a:t>
            </a:r>
            <a:r>
              <a:rPr lang="pt-BR" sz="4000" b="1" dirty="0" smtClean="0">
                <a:ln w="11430"/>
                <a:solidFill>
                  <a:srgbClr val="FFFF00"/>
                </a:solidFill>
                <a:effectLst>
                  <a:glow rad="228600">
                    <a:srgbClr val="000000"/>
                  </a:glow>
                  <a:outerShdw blurRad="50800" dist="39000" dir="5460000" algn="tl">
                    <a:srgbClr val="000000">
                      <a:alpha val="38000"/>
                    </a:srgbClr>
                  </a:outerShdw>
                </a:effectLst>
              </a:rPr>
              <a:t>maneira nenhuma</a:t>
            </a:r>
            <a:r>
              <a:rPr lang="pt-BR" sz="4000" b="1" dirty="0" smtClean="0">
                <a:ln w="11430"/>
                <a:solidFill>
                  <a:schemeClr val="bg1"/>
                </a:solidFill>
                <a:effectLst>
                  <a:glow rad="228600">
                    <a:srgbClr val="000000"/>
                  </a:glow>
                  <a:outerShdw blurRad="50800" dist="39000" dir="5460000" algn="tl">
                    <a:srgbClr val="000000">
                      <a:alpha val="38000"/>
                    </a:srgbClr>
                  </a:outerShdw>
                </a:effectLst>
              </a:rPr>
              <a:t>, antes estabelecemos </a:t>
            </a:r>
            <a:r>
              <a:rPr lang="pt-BR" sz="4000" b="1" dirty="0" smtClean="0">
                <a:ln w="11430"/>
                <a:solidFill>
                  <a:srgbClr val="FFFF00"/>
                </a:solidFill>
                <a:effectLst>
                  <a:glow rad="228600">
                    <a:srgbClr val="000000"/>
                  </a:glow>
                  <a:outerShdw blurRad="50800" dist="39000" dir="5460000" algn="tl">
                    <a:srgbClr val="000000">
                      <a:alpha val="38000"/>
                    </a:srgbClr>
                  </a:outerShdw>
                </a:effectLst>
              </a:rPr>
              <a:t>a lei</a:t>
            </a:r>
            <a:r>
              <a:rPr lang="pt-BR" sz="4000" b="1" dirty="0" smtClean="0">
                <a:ln w="11430"/>
                <a:solidFill>
                  <a:schemeClr val="bg1"/>
                </a:solidFill>
                <a:effectLst>
                  <a:glow rad="228600">
                    <a:srgbClr val="000000"/>
                  </a:glow>
                  <a:outerShdw blurRad="50800" dist="39000" dir="5460000" algn="tl">
                    <a:srgbClr val="000000">
                      <a:alpha val="38000"/>
                    </a:srgbClr>
                  </a:outerShdw>
                </a:effectLst>
              </a:rPr>
              <a:t>.”  Romanos 3:31.</a:t>
            </a: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r>
              <a:rPr lang="pt-BR" sz="2400" b="1" dirty="0" smtClean="0">
                <a:ln w="11430"/>
                <a:solidFill>
                  <a:schemeClr val="bg1"/>
                </a:solidFill>
                <a:effectLst>
                  <a:glow rad="228600">
                    <a:srgbClr val="000000"/>
                  </a:glow>
                  <a:outerShdw blurRad="50800" dist="39000" dir="5460000" algn="tl">
                    <a:srgbClr val="000000">
                      <a:alpha val="38000"/>
                    </a:srgbClr>
                  </a:outerShdw>
                </a:effectLst>
              </a:rPr>
              <a:t>A lei não salva, mas ela mostra o nosso pecado e apresenta a Cristo, que nos salva.</a:t>
            </a:r>
            <a:endParaRPr lang="pt-BR"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pic>
        <p:nvPicPr>
          <p:cNvPr id="7170" name="Picture 2" descr="C:\Documents and Settings\Machado\Meus documentos\Imagens bíblicas\1038.jpg"/>
          <p:cNvPicPr>
            <a:picLocks noChangeAspect="1" noChangeArrowheads="1"/>
          </p:cNvPicPr>
          <p:nvPr/>
        </p:nvPicPr>
        <p:blipFill>
          <a:blip r:embed="rId2"/>
          <a:srcRect/>
          <a:stretch>
            <a:fillRect/>
          </a:stretch>
        </p:blipFill>
        <p:spPr bwMode="auto">
          <a:xfrm>
            <a:off x="5000628" y="1571612"/>
            <a:ext cx="3619504" cy="3571900"/>
          </a:xfrm>
          <a:prstGeom prst="rect">
            <a:avLst/>
          </a:prstGeom>
          <a:noFill/>
        </p:spPr>
      </p:pic>
      <p:sp>
        <p:nvSpPr>
          <p:cNvPr id="5" name="Retângulo 4"/>
          <p:cNvSpPr/>
          <p:nvPr/>
        </p:nvSpPr>
        <p:spPr>
          <a:xfrm>
            <a:off x="571472" y="500042"/>
            <a:ext cx="7929617" cy="707886"/>
          </a:xfrm>
          <a:prstGeom prst="rect">
            <a:avLst/>
          </a:prstGeom>
        </p:spPr>
        <p:txBody>
          <a:bodyPr wrap="square">
            <a:spAutoFit/>
          </a:bodyPr>
          <a:lstStyle/>
          <a:p>
            <a:pPr algn="ctr"/>
            <a:r>
              <a:rPr lang="pt-BR" sz="4000" b="1" dirty="0" smtClean="0">
                <a:ln w="11430"/>
                <a:solidFill>
                  <a:srgbClr val="FFFF00"/>
                </a:solidFill>
                <a:effectLst>
                  <a:glow rad="228600">
                    <a:srgbClr val="000000"/>
                  </a:glow>
                  <a:outerShdw blurRad="50800" dist="39000" dir="5460000" algn="tl">
                    <a:srgbClr val="000000">
                      <a:alpha val="38000"/>
                    </a:srgbClr>
                  </a:outerShdw>
                </a:effectLst>
              </a:rPr>
              <a:t>COLHENDO ESPIGAS NO SÁBADO</a:t>
            </a:r>
            <a:endParaRPr lang="pt-BR" sz="4000" dirty="0"/>
          </a:p>
        </p:txBody>
      </p:sp>
      <p:sp>
        <p:nvSpPr>
          <p:cNvPr id="7" name="Retângulo 6"/>
          <p:cNvSpPr/>
          <p:nvPr/>
        </p:nvSpPr>
        <p:spPr>
          <a:xfrm>
            <a:off x="500034" y="1643050"/>
            <a:ext cx="4242045" cy="4585871"/>
          </a:xfrm>
          <a:prstGeom prst="rect">
            <a:avLst/>
          </a:prstGeom>
        </p:spPr>
        <p:txBody>
          <a:bodyPr wrap="square">
            <a:spAutoFit/>
          </a:bodyPr>
          <a:lstStyle/>
          <a:p>
            <a:endParaRPr lang="pt-BR" sz="4400" b="1" dirty="0" smtClean="0">
              <a:ln w="11430"/>
              <a:solidFill>
                <a:schemeClr val="bg1"/>
              </a:solidFill>
              <a:effectLst>
                <a:glow rad="228600">
                  <a:srgbClr val="000000"/>
                </a:glow>
                <a:outerShdw blurRad="50800" dist="39000" dir="5460000" algn="tl">
                  <a:srgbClr val="000000">
                    <a:alpha val="38000"/>
                  </a:srgbClr>
                </a:outerShdw>
              </a:effectLst>
            </a:endParaRPr>
          </a:p>
          <a:p>
            <a:r>
              <a:rPr lang="pt-BR" sz="4400" b="1" dirty="0" smtClean="0">
                <a:ln w="11430"/>
                <a:solidFill>
                  <a:schemeClr val="bg1"/>
                </a:solidFill>
                <a:effectLst>
                  <a:glow rad="228600">
                    <a:srgbClr val="000000"/>
                  </a:glow>
                  <a:outerShdw blurRad="50800" dist="39000" dir="5460000" algn="tl">
                    <a:srgbClr val="000000">
                      <a:alpha val="38000"/>
                    </a:srgbClr>
                  </a:outerShdw>
                </a:effectLst>
              </a:rPr>
              <a:t>Marcos 2:23-28</a:t>
            </a: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“Quando entrares na seara do teu próximo, com as mãos arrancarás as espigas; porém na seara não meterás a foice.”  Deuteronômio 23:25.</a:t>
            </a:r>
            <a:endParaRPr lang="pt-BR"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sp>
        <p:nvSpPr>
          <p:cNvPr id="5" name="Retângulo 4"/>
          <p:cNvSpPr/>
          <p:nvPr/>
        </p:nvSpPr>
        <p:spPr>
          <a:xfrm>
            <a:off x="571472" y="500042"/>
            <a:ext cx="7929617" cy="707886"/>
          </a:xfrm>
          <a:prstGeom prst="rect">
            <a:avLst/>
          </a:prstGeom>
        </p:spPr>
        <p:txBody>
          <a:bodyPr wrap="square">
            <a:spAutoFit/>
          </a:bodyPr>
          <a:lstStyle/>
          <a:p>
            <a:pPr algn="ctr"/>
            <a:r>
              <a:rPr lang="pt-BR" sz="4000" b="1" dirty="0" smtClean="0">
                <a:ln w="11430"/>
                <a:solidFill>
                  <a:srgbClr val="FFFF00"/>
                </a:solidFill>
                <a:effectLst>
                  <a:glow rad="228600">
                    <a:srgbClr val="000000"/>
                  </a:glow>
                  <a:outerShdw blurRad="50800" dist="39000" dir="5460000" algn="tl">
                    <a:srgbClr val="000000">
                      <a:alpha val="38000"/>
                    </a:srgbClr>
                  </a:outerShdw>
                </a:effectLst>
              </a:rPr>
              <a:t>CURANDO NO SÁBADO</a:t>
            </a:r>
            <a:endParaRPr lang="pt-BR" sz="4000" dirty="0"/>
          </a:p>
        </p:txBody>
      </p:sp>
      <p:sp>
        <p:nvSpPr>
          <p:cNvPr id="7" name="Retângulo 6"/>
          <p:cNvSpPr/>
          <p:nvPr/>
        </p:nvSpPr>
        <p:spPr>
          <a:xfrm>
            <a:off x="642910" y="1643050"/>
            <a:ext cx="4500594" cy="5262979"/>
          </a:xfrm>
          <a:prstGeom prst="rect">
            <a:avLst/>
          </a:prstGeom>
        </p:spPr>
        <p:txBody>
          <a:bodyPr wrap="square">
            <a:spAutoFit/>
          </a:bodyPr>
          <a:lstStyle/>
          <a:p>
            <a:pPr algn="just"/>
            <a:r>
              <a:rPr lang="pt-BR" sz="3600" b="1" dirty="0" smtClean="0">
                <a:ln w="11430"/>
                <a:solidFill>
                  <a:schemeClr val="bg1"/>
                </a:solidFill>
                <a:effectLst>
                  <a:glow rad="228600">
                    <a:srgbClr val="000000"/>
                  </a:glow>
                  <a:outerShdw blurRad="50800" dist="39000" dir="5460000" algn="tl">
                    <a:srgbClr val="000000">
                      <a:alpha val="38000"/>
                    </a:srgbClr>
                  </a:outerShdw>
                </a:effectLst>
              </a:rPr>
              <a:t>Os evangelhos relatam sete curas realizadas em dia de sábado por Cristo.  Sábado é dia de libertação (Lucas 13:12, 15 e 16.</a:t>
            </a:r>
          </a:p>
          <a:p>
            <a:pPr algn="just"/>
            <a:endParaRPr lang="pt-BR" sz="36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36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p:txBody>
      </p:sp>
      <p:pic>
        <p:nvPicPr>
          <p:cNvPr id="8194" name="Picture 2" descr="C:\Documents and Settings\Machado\Meus documentos\Imagens bíblicas\838.jpg"/>
          <p:cNvPicPr>
            <a:picLocks noChangeAspect="1" noChangeArrowheads="1"/>
          </p:cNvPicPr>
          <p:nvPr/>
        </p:nvPicPr>
        <p:blipFill>
          <a:blip r:embed="rId2"/>
          <a:srcRect/>
          <a:stretch>
            <a:fillRect/>
          </a:stretch>
        </p:blipFill>
        <p:spPr bwMode="auto">
          <a:xfrm>
            <a:off x="5643570" y="1571612"/>
            <a:ext cx="2928958" cy="4572032"/>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sp>
        <p:nvSpPr>
          <p:cNvPr id="5" name="Retângulo 4"/>
          <p:cNvSpPr/>
          <p:nvPr/>
        </p:nvSpPr>
        <p:spPr>
          <a:xfrm>
            <a:off x="571472" y="500042"/>
            <a:ext cx="7929617" cy="646331"/>
          </a:xfrm>
          <a:prstGeom prst="rect">
            <a:avLst/>
          </a:prstGeom>
        </p:spPr>
        <p:txBody>
          <a:bodyPr wrap="square">
            <a:spAutoFit/>
          </a:bodyPr>
          <a:lstStyle/>
          <a:p>
            <a:pPr algn="ctr"/>
            <a:r>
              <a:rPr lang="pt-BR" sz="3600" b="1" dirty="0" smtClean="0">
                <a:ln w="11430"/>
                <a:solidFill>
                  <a:srgbClr val="FFFF00"/>
                </a:solidFill>
                <a:effectLst>
                  <a:glow rad="228600">
                    <a:srgbClr val="000000"/>
                  </a:glow>
                  <a:outerShdw blurRad="50800" dist="39000" dir="5460000" algn="tl">
                    <a:srgbClr val="000000">
                      <a:alpha val="38000"/>
                    </a:srgbClr>
                  </a:outerShdw>
                </a:effectLst>
              </a:rPr>
              <a:t>O SÁBADO E A CRUCIFICAÇÃO DE CRISTO</a:t>
            </a:r>
            <a:endParaRPr lang="pt-BR" sz="3600" dirty="0"/>
          </a:p>
        </p:txBody>
      </p:sp>
      <p:sp>
        <p:nvSpPr>
          <p:cNvPr id="7" name="Retângulo 6"/>
          <p:cNvSpPr/>
          <p:nvPr/>
        </p:nvSpPr>
        <p:spPr>
          <a:xfrm>
            <a:off x="642910" y="1643050"/>
            <a:ext cx="4500594" cy="1938992"/>
          </a:xfrm>
          <a:prstGeom prst="rect">
            <a:avLst/>
          </a:prstGeom>
        </p:spPr>
        <p:txBody>
          <a:bodyPr wrap="square">
            <a:spAutoFit/>
          </a:bodyPr>
          <a:lstStyle/>
          <a:p>
            <a:pPr algn="just"/>
            <a:endParaRPr lang="pt-BR" sz="36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36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p:txBody>
      </p:sp>
      <p:pic>
        <p:nvPicPr>
          <p:cNvPr id="9218" name="Picture 2" descr="C:\Documents and Settings\Machado\Meus documentos\Imagens bíblicas\1089.jpg"/>
          <p:cNvPicPr>
            <a:picLocks noChangeAspect="1" noChangeArrowheads="1"/>
          </p:cNvPicPr>
          <p:nvPr/>
        </p:nvPicPr>
        <p:blipFill>
          <a:blip r:embed="rId2"/>
          <a:srcRect/>
          <a:stretch>
            <a:fillRect/>
          </a:stretch>
        </p:blipFill>
        <p:spPr bwMode="auto">
          <a:xfrm>
            <a:off x="2071670" y="1428736"/>
            <a:ext cx="4905376" cy="3514725"/>
          </a:xfrm>
          <a:prstGeom prst="rect">
            <a:avLst/>
          </a:prstGeom>
          <a:noFill/>
        </p:spPr>
      </p:pic>
      <p:sp>
        <p:nvSpPr>
          <p:cNvPr id="8" name="Retângulo 7"/>
          <p:cNvSpPr/>
          <p:nvPr/>
        </p:nvSpPr>
        <p:spPr>
          <a:xfrm>
            <a:off x="500034" y="3244334"/>
            <a:ext cx="8072494" cy="3323987"/>
          </a:xfrm>
          <a:prstGeom prst="rect">
            <a:avLst/>
          </a:prstGeom>
        </p:spPr>
        <p:txBody>
          <a:bodyPr wrap="square">
            <a:spAutoFit/>
          </a:bodyPr>
          <a:lstStyle/>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800" b="1" dirty="0" smtClean="0">
                <a:ln w="11430"/>
                <a:solidFill>
                  <a:schemeClr val="bg1"/>
                </a:solidFill>
                <a:effectLst>
                  <a:glow rad="228600">
                    <a:srgbClr val="000000"/>
                  </a:glow>
                  <a:outerShdw blurRad="50800" dist="39000" dir="5460000" algn="tl">
                    <a:srgbClr val="000000">
                      <a:alpha val="38000"/>
                    </a:srgbClr>
                  </a:outerShdw>
                </a:effectLst>
              </a:rPr>
              <a:t>Jesus morreu numa sexta-feira, descansou no sábado na sepultura e ressuscitou no primeiro dia da semana.</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sp>
        <p:nvSpPr>
          <p:cNvPr id="7" name="Retângulo 6"/>
          <p:cNvSpPr/>
          <p:nvPr/>
        </p:nvSpPr>
        <p:spPr>
          <a:xfrm>
            <a:off x="642910" y="1643050"/>
            <a:ext cx="4500594" cy="1938992"/>
          </a:xfrm>
          <a:prstGeom prst="rect">
            <a:avLst/>
          </a:prstGeom>
        </p:spPr>
        <p:txBody>
          <a:bodyPr wrap="square">
            <a:spAutoFit/>
          </a:bodyPr>
          <a:lstStyle/>
          <a:p>
            <a:pPr algn="just"/>
            <a:endParaRPr lang="pt-BR" sz="36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36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p:txBody>
      </p:sp>
      <p:sp>
        <p:nvSpPr>
          <p:cNvPr id="8" name="Retângulo 7"/>
          <p:cNvSpPr/>
          <p:nvPr/>
        </p:nvSpPr>
        <p:spPr>
          <a:xfrm>
            <a:off x="3929058" y="642918"/>
            <a:ext cx="4786346" cy="4955203"/>
          </a:xfrm>
          <a:prstGeom prst="rect">
            <a:avLst/>
          </a:prstGeom>
        </p:spPr>
        <p:txBody>
          <a:bodyPr wrap="square">
            <a:spAutoFit/>
          </a:bodyPr>
          <a:lstStyle/>
          <a:p>
            <a:pPr algn="just"/>
            <a:endParaRPr lang="pt-BR" sz="28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3600" b="1" dirty="0" smtClean="0">
                <a:ln w="11430"/>
                <a:solidFill>
                  <a:schemeClr val="bg1"/>
                </a:solidFill>
                <a:effectLst>
                  <a:glow rad="228600">
                    <a:srgbClr val="000000"/>
                  </a:glow>
                  <a:outerShdw blurRad="50800" dist="39000" dir="5460000" algn="tl">
                    <a:srgbClr val="000000">
                      <a:alpha val="38000"/>
                    </a:srgbClr>
                  </a:outerShdw>
                </a:effectLst>
              </a:rPr>
              <a:t>Guardaram o sábado segundo o mandamento, mesmo após a morte de Jesus (Lucas 23:56).</a:t>
            </a:r>
          </a:p>
          <a:p>
            <a:pPr algn="just"/>
            <a:endParaRPr lang="pt-BR" sz="36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3600" b="1" dirty="0" smtClean="0">
                <a:ln w="11430"/>
                <a:solidFill>
                  <a:schemeClr val="bg1"/>
                </a:solidFill>
                <a:effectLst>
                  <a:glow rad="228600">
                    <a:srgbClr val="000000"/>
                  </a:glow>
                  <a:outerShdw blurRad="50800" dist="39000" dir="5460000" algn="tl">
                    <a:srgbClr val="000000">
                      <a:alpha val="38000"/>
                    </a:srgbClr>
                  </a:outerShdw>
                </a:effectLst>
              </a:rPr>
              <a:t>A morte de Cristo não anulou o sábado!</a:t>
            </a:r>
          </a:p>
        </p:txBody>
      </p:sp>
      <p:pic>
        <p:nvPicPr>
          <p:cNvPr id="10242" name="Picture 2" descr="C:\Documents and Settings\Machado\Meus documentos\Imagens bíblicas\1144.jpg"/>
          <p:cNvPicPr>
            <a:picLocks noChangeAspect="1" noChangeArrowheads="1"/>
          </p:cNvPicPr>
          <p:nvPr/>
        </p:nvPicPr>
        <p:blipFill>
          <a:blip r:embed="rId2"/>
          <a:srcRect/>
          <a:stretch>
            <a:fillRect/>
          </a:stretch>
        </p:blipFill>
        <p:spPr bwMode="auto">
          <a:xfrm>
            <a:off x="571472" y="1142984"/>
            <a:ext cx="3143272" cy="435771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4098" name="Picture 2" descr="E:\SABADO\biblia_5(1).png"/>
          <p:cNvPicPr>
            <a:picLocks noChangeAspect="1" noChangeArrowheads="1"/>
          </p:cNvPicPr>
          <p:nvPr/>
        </p:nvPicPr>
        <p:blipFill>
          <a:blip r:embed="rId2"/>
          <a:srcRect/>
          <a:stretch>
            <a:fillRect/>
          </a:stretch>
        </p:blipFill>
        <p:spPr bwMode="auto">
          <a:xfrm>
            <a:off x="642910" y="3357562"/>
            <a:ext cx="6143668" cy="3209923"/>
          </a:xfrm>
          <a:prstGeom prst="rect">
            <a:avLst/>
          </a:prstGeom>
          <a:noFill/>
        </p:spPr>
      </p:pic>
      <p:sp>
        <p:nvSpPr>
          <p:cNvPr id="5" name="Retângulo 4"/>
          <p:cNvSpPr/>
          <p:nvPr/>
        </p:nvSpPr>
        <p:spPr>
          <a:xfrm>
            <a:off x="428596" y="500042"/>
            <a:ext cx="8286808" cy="2677656"/>
          </a:xfrm>
          <a:prstGeom prst="rect">
            <a:avLst/>
          </a:prstGeom>
        </p:spPr>
        <p:txBody>
          <a:bodyPr wrap="square">
            <a:spAutoFit/>
          </a:bodyPr>
          <a:lstStyle/>
          <a:p>
            <a:pPr algn="just"/>
            <a:r>
              <a:rPr lang="pt-BR" sz="2800" b="1" dirty="0" smtClean="0">
                <a:ln w="11430"/>
                <a:solidFill>
                  <a:schemeClr val="bg1"/>
                </a:solidFill>
                <a:effectLst>
                  <a:glow rad="228600">
                    <a:srgbClr val="000000"/>
                  </a:glow>
                  <a:outerShdw blurRad="50800" dist="39000" dir="5460000" algn="tl">
                    <a:srgbClr val="000000">
                      <a:alpha val="38000"/>
                    </a:srgbClr>
                  </a:outerShdw>
                </a:effectLst>
              </a:rPr>
              <a:t>“Assim os céus, a terra e todo o seu exército foram acabados.  E havendo </a:t>
            </a:r>
            <a:r>
              <a:rPr lang="pt-BR" sz="2800" b="1" dirty="0" smtClean="0">
                <a:ln w="11430"/>
                <a:solidFill>
                  <a:srgbClr val="FFFF00"/>
                </a:solidFill>
                <a:effectLst>
                  <a:glow rad="228600">
                    <a:srgbClr val="000000"/>
                  </a:glow>
                  <a:outerShdw blurRad="50800" dist="39000" dir="5460000" algn="tl">
                    <a:srgbClr val="000000">
                      <a:alpha val="38000"/>
                    </a:srgbClr>
                  </a:outerShdw>
                </a:effectLst>
              </a:rPr>
              <a:t>Deus acabado no dia sétimo a obra que fizera, descansou no sétimo dia de toda a sua obra, que tinha feito</a:t>
            </a:r>
            <a:r>
              <a:rPr lang="pt-BR" sz="2800" b="1" dirty="0" smtClean="0">
                <a:ln w="11430"/>
                <a:solidFill>
                  <a:schemeClr val="bg1"/>
                </a:solidFill>
                <a:effectLst>
                  <a:glow rad="228600">
                    <a:srgbClr val="000000"/>
                  </a:glow>
                  <a:outerShdw blurRad="50800" dist="39000" dir="5460000" algn="tl">
                    <a:srgbClr val="000000">
                      <a:alpha val="38000"/>
                    </a:srgbClr>
                  </a:outerShdw>
                </a:effectLst>
              </a:rPr>
              <a:t>.  E </a:t>
            </a:r>
            <a:r>
              <a:rPr lang="pt-BR" sz="2800" b="1" u="sng" dirty="0" smtClean="0">
                <a:ln w="11430"/>
                <a:solidFill>
                  <a:srgbClr val="FFFF00"/>
                </a:solidFill>
                <a:effectLst>
                  <a:glow rad="228600">
                    <a:srgbClr val="000000"/>
                  </a:glow>
                  <a:outerShdw blurRad="50800" dist="39000" dir="5460000" algn="tl">
                    <a:srgbClr val="000000">
                      <a:alpha val="38000"/>
                    </a:srgbClr>
                  </a:outerShdw>
                </a:effectLst>
              </a:rPr>
              <a:t>abençoou</a:t>
            </a:r>
            <a:r>
              <a:rPr lang="pt-BR" sz="2800" b="1" dirty="0" smtClean="0">
                <a:ln w="11430"/>
                <a:solidFill>
                  <a:schemeClr val="bg1"/>
                </a:solidFill>
                <a:effectLst>
                  <a:glow rad="228600">
                    <a:srgbClr val="000000"/>
                  </a:glow>
                  <a:outerShdw blurRad="50800" dist="39000" dir="5460000" algn="tl">
                    <a:srgbClr val="000000">
                      <a:alpha val="38000"/>
                    </a:srgbClr>
                  </a:outerShdw>
                </a:effectLst>
              </a:rPr>
              <a:t> Deus o dia sétimo, e o </a:t>
            </a:r>
            <a:r>
              <a:rPr lang="pt-BR" sz="2800" b="1" u="sng" dirty="0" smtClean="0">
                <a:ln w="11430"/>
                <a:solidFill>
                  <a:srgbClr val="FFFF00"/>
                </a:solidFill>
                <a:effectLst>
                  <a:glow rad="228600">
                    <a:srgbClr val="000000"/>
                  </a:glow>
                  <a:outerShdw blurRad="50800" dist="39000" dir="5460000" algn="tl">
                    <a:srgbClr val="000000">
                      <a:alpha val="38000"/>
                    </a:srgbClr>
                  </a:outerShdw>
                </a:effectLst>
              </a:rPr>
              <a:t>santificou</a:t>
            </a:r>
            <a:r>
              <a:rPr lang="pt-BR" sz="2800" b="1" dirty="0" smtClean="0">
                <a:ln w="11430"/>
                <a:solidFill>
                  <a:schemeClr val="bg1"/>
                </a:solidFill>
                <a:effectLst>
                  <a:glow rad="228600">
                    <a:srgbClr val="000000"/>
                  </a:glow>
                  <a:outerShdw blurRad="50800" dist="39000" dir="5460000" algn="tl">
                    <a:srgbClr val="000000">
                      <a:alpha val="38000"/>
                    </a:srgbClr>
                  </a:outerShdw>
                </a:effectLst>
              </a:rPr>
              <a:t>; porque nele </a:t>
            </a:r>
            <a:r>
              <a:rPr lang="pt-BR" sz="2800" b="1" u="sng" dirty="0" smtClean="0">
                <a:ln w="11430"/>
                <a:solidFill>
                  <a:srgbClr val="FFFF00"/>
                </a:solidFill>
                <a:effectLst>
                  <a:glow rad="228600">
                    <a:srgbClr val="000000"/>
                  </a:glow>
                  <a:outerShdw blurRad="50800" dist="39000" dir="5460000" algn="tl">
                    <a:srgbClr val="000000">
                      <a:alpha val="38000"/>
                    </a:srgbClr>
                  </a:outerShdw>
                </a:effectLst>
              </a:rPr>
              <a:t>descansou</a:t>
            </a:r>
            <a:r>
              <a:rPr lang="pt-BR" sz="2800" b="1" dirty="0" smtClean="0">
                <a:ln w="11430"/>
                <a:solidFill>
                  <a:schemeClr val="bg1"/>
                </a:solidFill>
                <a:effectLst>
                  <a:glow rad="228600">
                    <a:srgbClr val="000000"/>
                  </a:glow>
                  <a:outerShdw blurRad="50800" dist="39000" dir="5460000" algn="tl">
                    <a:srgbClr val="000000">
                      <a:alpha val="38000"/>
                    </a:srgbClr>
                  </a:outerShdw>
                </a:effectLst>
              </a:rPr>
              <a:t> de toda a sua obra que Deus criara e fizera.”  </a:t>
            </a:r>
            <a:r>
              <a:rPr lang="pt-BR" sz="2800" b="1" dirty="0" smtClean="0">
                <a:ln w="11430"/>
                <a:solidFill>
                  <a:srgbClr val="FF0000"/>
                </a:solidFill>
                <a:effectLst>
                  <a:glow rad="228600">
                    <a:srgbClr val="000000"/>
                  </a:glow>
                  <a:outerShdw blurRad="50800" dist="39000" dir="5460000" algn="tl">
                    <a:srgbClr val="000000">
                      <a:alpha val="38000"/>
                    </a:srgbClr>
                  </a:outerShdw>
                </a:effectLst>
              </a:rPr>
              <a:t>Gênesis 2:01-03. </a:t>
            </a:r>
            <a:endParaRPr lang="pt-BR" sz="2800" dirty="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Machado\Meus documentos\Imagens bíblicas\1675.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tângulo 2"/>
          <p:cNvSpPr/>
          <p:nvPr/>
        </p:nvSpPr>
        <p:spPr>
          <a:xfrm>
            <a:off x="285720" y="4572008"/>
            <a:ext cx="8429684" cy="1815882"/>
          </a:xfrm>
          <a:prstGeom prst="rect">
            <a:avLst/>
          </a:prstGeom>
        </p:spPr>
        <p:txBody>
          <a:bodyPr wrap="square">
            <a:spAutoFit/>
          </a:bodyPr>
          <a:lstStyle/>
          <a:p>
            <a:pPr algn="just"/>
            <a:r>
              <a:rPr lang="pt-BR" sz="2800" b="1" dirty="0" smtClean="0">
                <a:ln w="11430"/>
                <a:solidFill>
                  <a:schemeClr val="bg1"/>
                </a:solidFill>
                <a:effectLst>
                  <a:glow rad="228600">
                    <a:srgbClr val="000000"/>
                  </a:glow>
                  <a:outerShdw blurRad="50800" dist="39000" dir="5460000" algn="tl">
                    <a:srgbClr val="000000">
                      <a:alpha val="38000"/>
                    </a:srgbClr>
                  </a:outerShdw>
                </a:effectLst>
              </a:rPr>
              <a:t>O evangelho de Lucas foi escrito 30 anos após a morte de Cristo.  O evangelho de João foi escrito na década de 90 d.C..  Nenhum deles menciona mudança no dia de repouso.</a:t>
            </a:r>
            <a:endParaRPr lang="pt-BR" sz="2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pic>
        <p:nvPicPr>
          <p:cNvPr id="12290" name="Picture 2" descr="E:\SABADO\clement.jpg"/>
          <p:cNvPicPr>
            <a:picLocks noChangeAspect="1" noChangeArrowheads="1"/>
          </p:cNvPicPr>
          <p:nvPr/>
        </p:nvPicPr>
        <p:blipFill>
          <a:blip r:embed="rId2"/>
          <a:srcRect/>
          <a:stretch>
            <a:fillRect/>
          </a:stretch>
        </p:blipFill>
        <p:spPr bwMode="auto">
          <a:xfrm>
            <a:off x="5643570" y="1857364"/>
            <a:ext cx="2857500" cy="2857500"/>
          </a:xfrm>
          <a:prstGeom prst="rect">
            <a:avLst/>
          </a:prstGeom>
          <a:noFill/>
        </p:spPr>
      </p:pic>
      <p:sp>
        <p:nvSpPr>
          <p:cNvPr id="5" name="Retângulo 4"/>
          <p:cNvSpPr/>
          <p:nvPr/>
        </p:nvSpPr>
        <p:spPr>
          <a:xfrm>
            <a:off x="500034" y="571480"/>
            <a:ext cx="5000659" cy="5509200"/>
          </a:xfrm>
          <a:prstGeom prst="rect">
            <a:avLst/>
          </a:prstGeom>
        </p:spPr>
        <p:txBody>
          <a:bodyPr wrap="square">
            <a:spAutoFit/>
          </a:bodyPr>
          <a:lstStyle/>
          <a:p>
            <a:pPr algn="just"/>
            <a:r>
              <a:rPr lang="pt-BR" sz="3200" b="1" dirty="0" smtClean="0">
                <a:ln w="11430"/>
                <a:solidFill>
                  <a:schemeClr val="bg1"/>
                </a:solidFill>
                <a:effectLst>
                  <a:glow rad="228600">
                    <a:srgbClr val="000000"/>
                  </a:glow>
                  <a:outerShdw blurRad="50800" dist="39000" dir="5460000" algn="tl">
                    <a:srgbClr val="000000">
                      <a:alpha val="38000"/>
                    </a:srgbClr>
                  </a:outerShdw>
                </a:effectLst>
              </a:rPr>
              <a:t>Clemente, bispo de Roma, em sua carta aos Coríntios (c. 95 d.C.), dedica quatro capítulos ao tema da ressurreição.  Ele não faz qualquer referencia ao culto no domingo.  A carta de Clemente é tida como o documento cristão mais antigo depois do Novo Testamento.</a:t>
            </a:r>
            <a:endParaRPr lang="pt-BR" sz="3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SABADO\15-origemdo-domingo-23-638.jpg"/>
          <p:cNvPicPr>
            <a:picLocks noChangeAspect="1" noChangeArrowheads="1"/>
          </p:cNvPicPr>
          <p:nvPr/>
        </p:nvPicPr>
        <p:blipFill>
          <a:blip r:embed="rId2"/>
          <a:srcRect/>
          <a:stretch>
            <a:fillRect/>
          </a:stretch>
        </p:blipFill>
        <p:spPr bwMode="auto">
          <a:xfrm>
            <a:off x="0" y="0"/>
            <a:ext cx="9143999" cy="6857999"/>
          </a:xfrm>
          <a:prstGeom prst="rect">
            <a:avLst/>
          </a:prstGeom>
          <a:noFill/>
        </p:spPr>
      </p:pic>
      <p:sp>
        <p:nvSpPr>
          <p:cNvPr id="3" name="Retângulo 2"/>
          <p:cNvSpPr/>
          <p:nvPr/>
        </p:nvSpPr>
        <p:spPr>
          <a:xfrm>
            <a:off x="428596" y="571480"/>
            <a:ext cx="8143932" cy="2062103"/>
          </a:xfrm>
          <a:prstGeom prst="rect">
            <a:avLst/>
          </a:prstGeom>
        </p:spPr>
        <p:txBody>
          <a:bodyPr wrap="square">
            <a:spAutoFit/>
          </a:bodyPr>
          <a:lstStyle/>
          <a:p>
            <a:pPr algn="just"/>
            <a:r>
              <a:rPr lang="pt-BR" sz="3200" b="1" dirty="0" smtClean="0">
                <a:ln w="11430"/>
                <a:solidFill>
                  <a:schemeClr val="bg1"/>
                </a:solidFill>
                <a:effectLst>
                  <a:glow rad="228600">
                    <a:srgbClr val="000000"/>
                  </a:glow>
                  <a:outerShdw blurRad="50800" dist="39000" dir="5460000" algn="tl">
                    <a:srgbClr val="000000">
                      <a:alpha val="38000"/>
                    </a:srgbClr>
                  </a:outerShdw>
                </a:effectLst>
              </a:rPr>
              <a:t>Soldados romanos trouxeram da Pérsia o culto ao Sol.  Aureliano estabeleceu em 270 d.C. o culto ao Sol </a:t>
            </a:r>
            <a:r>
              <a:rPr lang="pt-BR" sz="3200" b="1" dirty="0" err="1" smtClean="0">
                <a:ln w="11430"/>
                <a:solidFill>
                  <a:schemeClr val="bg1"/>
                </a:solidFill>
                <a:effectLst>
                  <a:glow rad="228600">
                    <a:srgbClr val="000000"/>
                  </a:glow>
                  <a:outerShdw blurRad="50800" dist="39000" dir="5460000" algn="tl">
                    <a:srgbClr val="000000">
                      <a:alpha val="38000"/>
                    </a:srgbClr>
                  </a:outerShdw>
                </a:effectLst>
              </a:rPr>
              <a:t>Invictus</a:t>
            </a:r>
            <a:r>
              <a:rPr lang="pt-BR" sz="3200" b="1" dirty="0" smtClean="0">
                <a:ln w="11430"/>
                <a:solidFill>
                  <a:schemeClr val="bg1"/>
                </a:solidFill>
                <a:effectLst>
                  <a:glow rad="228600">
                    <a:srgbClr val="000000"/>
                  </a:glow>
                  <a:outerShdw blurRad="50800" dist="39000" dir="5460000" algn="tl">
                    <a:srgbClr val="000000">
                      <a:alpha val="38000"/>
                    </a:srgbClr>
                  </a:outerShdw>
                </a:effectLst>
              </a:rPr>
              <a:t>.  Em 321  d.C., Constantino promulgou a lei dominical.</a:t>
            </a:r>
            <a:endParaRPr lang="pt-BR" sz="3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SABADO\Besta-Mar-550x300.png"/>
          <p:cNvPicPr>
            <a:picLocks noChangeAspect="1" noChangeArrowheads="1"/>
          </p:cNvPicPr>
          <p:nvPr/>
        </p:nvPicPr>
        <p:blipFill>
          <a:blip r:embed="rId2"/>
          <a:srcRect/>
          <a:stretch>
            <a:fillRect/>
          </a:stretch>
        </p:blipFill>
        <p:spPr bwMode="auto">
          <a:xfrm>
            <a:off x="0" y="0"/>
            <a:ext cx="9143999" cy="6858000"/>
          </a:xfrm>
          <a:prstGeom prst="rect">
            <a:avLst/>
          </a:prstGeom>
          <a:noFill/>
        </p:spPr>
      </p:pic>
      <p:sp>
        <p:nvSpPr>
          <p:cNvPr id="3" name="Retângulo 2"/>
          <p:cNvSpPr/>
          <p:nvPr/>
        </p:nvSpPr>
        <p:spPr>
          <a:xfrm>
            <a:off x="357158" y="285728"/>
            <a:ext cx="8429684" cy="5632311"/>
          </a:xfrm>
          <a:prstGeom prst="rect">
            <a:avLst/>
          </a:prstGeom>
        </p:spPr>
        <p:txBody>
          <a:bodyPr wrap="square">
            <a:spAutoFit/>
          </a:bodyPr>
          <a:lstStyle/>
          <a:p>
            <a:pPr algn="just"/>
            <a:endParaRPr lang="pt-BR" sz="40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40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4000" b="1" dirty="0" smtClean="0">
                <a:ln w="11430"/>
                <a:solidFill>
                  <a:schemeClr val="bg1"/>
                </a:solidFill>
                <a:effectLst>
                  <a:glow rad="228600">
                    <a:srgbClr val="000000"/>
                  </a:glow>
                  <a:outerShdw blurRad="50800" dist="39000" dir="5460000" algn="tl">
                    <a:srgbClr val="000000">
                      <a:alpha val="38000"/>
                    </a:srgbClr>
                  </a:outerShdw>
                </a:effectLst>
              </a:rPr>
              <a:t>Perguntas:  A mudança do sábado para o domingo é bíblica?</a:t>
            </a:r>
          </a:p>
          <a:p>
            <a:pPr algn="just"/>
            <a:r>
              <a:rPr lang="pt-BR" sz="4000" b="1" dirty="0" smtClean="0">
                <a:ln w="11430"/>
                <a:solidFill>
                  <a:schemeClr val="bg1"/>
                </a:solidFill>
                <a:effectLst>
                  <a:glow rad="228600">
                    <a:srgbClr val="000000"/>
                  </a:glow>
                  <a:outerShdw blurRad="50800" dist="39000" dir="5460000" algn="tl">
                    <a:srgbClr val="000000">
                      <a:alpha val="38000"/>
                    </a:srgbClr>
                  </a:outerShdw>
                </a:effectLst>
              </a:rPr>
              <a:t>A mudança foi feita pelos apóstolos?  Foi feita pelos pais da Igreja?  NÃO.  A mudança foi feita pela Igreja Católica, dois ou três séculos após a morte de Cristo.</a:t>
            </a:r>
            <a:endParaRPr lang="pt-BR" sz="40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Machado\Meus documentos\Imagens bíblicas\251.jpg"/>
          <p:cNvPicPr>
            <a:picLocks noChangeAspect="1" noChangeArrowheads="1"/>
          </p:cNvPicPr>
          <p:nvPr/>
        </p:nvPicPr>
        <p:blipFill>
          <a:blip r:embed="rId2"/>
          <a:srcRect/>
          <a:stretch>
            <a:fillRect/>
          </a:stretch>
        </p:blipFill>
        <p:spPr bwMode="auto">
          <a:xfrm>
            <a:off x="0" y="0"/>
            <a:ext cx="9143999" cy="6858000"/>
          </a:xfrm>
          <a:prstGeom prst="rect">
            <a:avLst/>
          </a:prstGeom>
          <a:noFill/>
        </p:spPr>
      </p:pic>
      <p:sp>
        <p:nvSpPr>
          <p:cNvPr id="3" name="Retângulo 2"/>
          <p:cNvSpPr/>
          <p:nvPr/>
        </p:nvSpPr>
        <p:spPr>
          <a:xfrm>
            <a:off x="357158" y="1000108"/>
            <a:ext cx="8286807" cy="1938992"/>
          </a:xfrm>
          <a:prstGeom prst="rect">
            <a:avLst/>
          </a:prstGeom>
        </p:spPr>
        <p:txBody>
          <a:bodyPr wrap="square">
            <a:spAutoFit/>
          </a:bodyPr>
          <a:lstStyle/>
          <a:p>
            <a:pPr algn="ctr"/>
            <a:endParaRPr lang="pt-BR" sz="4000" b="1" dirty="0" smtClean="0">
              <a:ln w="11430"/>
              <a:solidFill>
                <a:srgbClr val="FFFF00"/>
              </a:solidFill>
              <a:effectLst>
                <a:glow rad="228600">
                  <a:srgbClr val="000000"/>
                </a:glow>
                <a:outerShdw blurRad="50800" dist="39000" dir="5460000" algn="tl">
                  <a:srgbClr val="000000">
                    <a:alpha val="38000"/>
                  </a:srgbClr>
                </a:outerShdw>
              </a:effectLst>
            </a:endParaRPr>
          </a:p>
          <a:p>
            <a:pPr algn="ctr"/>
            <a:endParaRPr lang="pt-BR" sz="4000" b="1" dirty="0" smtClean="0">
              <a:ln w="11430"/>
              <a:solidFill>
                <a:srgbClr val="FFFF00"/>
              </a:solidFill>
              <a:effectLst>
                <a:glow rad="228600">
                  <a:srgbClr val="000000"/>
                </a:glow>
                <a:outerShdw blurRad="50800" dist="39000" dir="5460000" algn="tl">
                  <a:srgbClr val="000000">
                    <a:alpha val="38000"/>
                  </a:srgbClr>
                </a:outerShdw>
              </a:effectLst>
            </a:endParaRPr>
          </a:p>
          <a:p>
            <a:pPr algn="ctr"/>
            <a:r>
              <a:rPr lang="pt-BR" sz="4000" b="1" dirty="0" smtClean="0">
                <a:ln w="11430"/>
                <a:solidFill>
                  <a:srgbClr val="FFFF00"/>
                </a:solidFill>
                <a:effectLst>
                  <a:glow rad="228600">
                    <a:srgbClr val="000000"/>
                  </a:glow>
                  <a:outerShdw blurRad="50800" dist="39000" dir="5460000" algn="tl">
                    <a:srgbClr val="000000">
                      <a:alpha val="38000"/>
                    </a:srgbClr>
                  </a:outerShdw>
                </a:effectLst>
              </a:rPr>
              <a:t>O SÁBADO  NA IGREJA APOSTÓLICA</a:t>
            </a:r>
            <a:endParaRPr lang="pt-BR" sz="4000" dirty="0"/>
          </a:p>
        </p:txBody>
      </p:sp>
      <p:sp>
        <p:nvSpPr>
          <p:cNvPr id="4" name="Retângulo 3"/>
          <p:cNvSpPr/>
          <p:nvPr/>
        </p:nvSpPr>
        <p:spPr>
          <a:xfrm>
            <a:off x="785786" y="3244334"/>
            <a:ext cx="6000792" cy="1569660"/>
          </a:xfrm>
          <a:prstGeom prst="rect">
            <a:avLst/>
          </a:prstGeom>
        </p:spPr>
        <p:txBody>
          <a:bodyPr wrap="square">
            <a:spAutoFit/>
          </a:bodyPr>
          <a:lstStyle/>
          <a:p>
            <a:endParaRPr lang="pt-BR" sz="3200"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sz="3200" b="1" dirty="0" smtClean="0">
              <a:ln w="11430"/>
              <a:solidFill>
                <a:schemeClr val="bg1"/>
              </a:solidFill>
              <a:effectLst>
                <a:glow rad="228600">
                  <a:srgbClr val="000000"/>
                </a:glow>
                <a:outerShdw blurRad="50800" dist="39000" dir="5460000" algn="tl">
                  <a:srgbClr val="000000">
                    <a:alpha val="38000"/>
                  </a:srgbClr>
                </a:outerShdw>
              </a:effectLst>
            </a:endParaRPr>
          </a:p>
          <a:p>
            <a:r>
              <a:rPr lang="pt-BR" sz="3200" b="1" dirty="0" smtClean="0">
                <a:ln w="11430"/>
                <a:solidFill>
                  <a:schemeClr val="bg1"/>
                </a:solidFill>
                <a:effectLst>
                  <a:glow rad="228600">
                    <a:srgbClr val="000000"/>
                  </a:glow>
                  <a:outerShdw blurRad="50800" dist="39000" dir="5460000" algn="tl">
                    <a:srgbClr val="000000">
                      <a:alpha val="38000"/>
                    </a:srgbClr>
                  </a:outerShdw>
                </a:effectLst>
              </a:rPr>
              <a:t>Atos 17:02; 16:13.</a:t>
            </a:r>
            <a:endParaRPr lang="pt-BR" sz="32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sp>
        <p:nvSpPr>
          <p:cNvPr id="5" name="Retângulo 4"/>
          <p:cNvSpPr/>
          <p:nvPr/>
        </p:nvSpPr>
        <p:spPr>
          <a:xfrm>
            <a:off x="428596" y="500042"/>
            <a:ext cx="8215370" cy="646331"/>
          </a:xfrm>
          <a:prstGeom prst="rect">
            <a:avLst/>
          </a:prstGeom>
        </p:spPr>
        <p:txBody>
          <a:bodyPr wrap="square">
            <a:spAutoFit/>
          </a:bodyPr>
          <a:lstStyle/>
          <a:p>
            <a:pPr algn="ctr"/>
            <a:r>
              <a:rPr lang="pt-BR" sz="3600" b="1" dirty="0" smtClean="0">
                <a:ln w="11430"/>
                <a:solidFill>
                  <a:srgbClr val="FFFF00"/>
                </a:solidFill>
                <a:effectLst>
                  <a:glow rad="228600">
                    <a:srgbClr val="000000"/>
                  </a:glow>
                  <a:outerShdw blurRad="50800" dist="39000" dir="5460000" algn="tl">
                    <a:srgbClr val="000000">
                      <a:alpha val="38000"/>
                    </a:srgbClr>
                  </a:outerShdw>
                </a:effectLst>
              </a:rPr>
              <a:t>ALUSÕES AO PRIMEIRO DIA DA SEMANA</a:t>
            </a:r>
            <a:endParaRPr lang="pt-BR" sz="3600" dirty="0"/>
          </a:p>
        </p:txBody>
      </p:sp>
      <p:sp>
        <p:nvSpPr>
          <p:cNvPr id="7" name="Retângulo 6"/>
          <p:cNvSpPr/>
          <p:nvPr/>
        </p:nvSpPr>
        <p:spPr>
          <a:xfrm>
            <a:off x="571472" y="1357298"/>
            <a:ext cx="2500330" cy="4893647"/>
          </a:xfrm>
          <a:prstGeom prst="rect">
            <a:avLst/>
          </a:prstGeom>
        </p:spPr>
        <p:txBody>
          <a:bodyPr wrap="square">
            <a:spAutoFit/>
          </a:bodyPr>
          <a:lstStyle/>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Mateus 28:01</a:t>
            </a:r>
          </a:p>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Marcos 16:02 e 09</a:t>
            </a:r>
          </a:p>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Lucas 24:01</a:t>
            </a:r>
          </a:p>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João 20:01</a:t>
            </a: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João 20:19</a:t>
            </a: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Atos 20:07</a:t>
            </a: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I Coríntios 16:02</a:t>
            </a:r>
            <a:endParaRPr lang="pt-BR" sz="2400" dirty="0"/>
          </a:p>
        </p:txBody>
      </p:sp>
      <p:sp>
        <p:nvSpPr>
          <p:cNvPr id="8" name="Chave esquerda 7"/>
          <p:cNvSpPr/>
          <p:nvPr/>
        </p:nvSpPr>
        <p:spPr>
          <a:xfrm>
            <a:off x="3071802" y="1357298"/>
            <a:ext cx="285752" cy="1714512"/>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9" name="Chave esquerda 8"/>
          <p:cNvSpPr/>
          <p:nvPr/>
        </p:nvSpPr>
        <p:spPr>
          <a:xfrm>
            <a:off x="2214546" y="3143248"/>
            <a:ext cx="285752" cy="1285884"/>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0" name="Chave esquerda 9"/>
          <p:cNvSpPr/>
          <p:nvPr/>
        </p:nvSpPr>
        <p:spPr>
          <a:xfrm>
            <a:off x="2500298" y="4429132"/>
            <a:ext cx="285752" cy="928694"/>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1" name="Chave esquerda 10"/>
          <p:cNvSpPr/>
          <p:nvPr/>
        </p:nvSpPr>
        <p:spPr>
          <a:xfrm>
            <a:off x="2857488" y="5572140"/>
            <a:ext cx="285752" cy="785818"/>
          </a:xfrm>
          <a:prstGeom prst="lef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2" name="Retângulo 11"/>
          <p:cNvSpPr/>
          <p:nvPr/>
        </p:nvSpPr>
        <p:spPr>
          <a:xfrm>
            <a:off x="3357554" y="1643050"/>
            <a:ext cx="5072098" cy="1200329"/>
          </a:xfrm>
          <a:prstGeom prst="rect">
            <a:avLst/>
          </a:prstGeom>
        </p:spPr>
        <p:txBody>
          <a:bodyPr wrap="square">
            <a:spAutoFit/>
          </a:bodyPr>
          <a:lstStyle/>
          <a:p>
            <a:r>
              <a:rPr lang="pt-BR" sz="2400" b="1" dirty="0" smtClean="0">
                <a:ln w="11430"/>
                <a:solidFill>
                  <a:schemeClr val="bg1"/>
                </a:solidFill>
                <a:effectLst>
                  <a:glow rad="228600">
                    <a:srgbClr val="000000"/>
                  </a:glow>
                  <a:outerShdw blurRad="50800" dist="39000" dir="5460000" algn="tl">
                    <a:srgbClr val="000000">
                      <a:alpha val="38000"/>
                    </a:srgbClr>
                  </a:outerShdw>
                </a:effectLst>
              </a:rPr>
              <a:t>Mulheres foram ao sepulcro no domingo, tendo </a:t>
            </a:r>
            <a:r>
              <a:rPr lang="pt-BR" sz="2400" b="1" dirty="0" smtClean="0">
                <a:ln w="11430"/>
                <a:solidFill>
                  <a:srgbClr val="FFFF00"/>
                </a:solidFill>
                <a:effectLst>
                  <a:glow rad="228600">
                    <a:srgbClr val="000000"/>
                  </a:glow>
                  <a:outerShdw blurRad="50800" dist="39000" dir="5460000" algn="tl">
                    <a:srgbClr val="000000">
                      <a:alpha val="38000"/>
                    </a:srgbClr>
                  </a:outerShdw>
                </a:effectLst>
              </a:rPr>
              <a:t>descansado no sábado.</a:t>
            </a:r>
            <a:endParaRPr lang="pt-BR" sz="2400" dirty="0">
              <a:solidFill>
                <a:srgbClr val="FFFF00"/>
              </a:solidFill>
            </a:endParaRPr>
          </a:p>
        </p:txBody>
      </p:sp>
      <p:sp>
        <p:nvSpPr>
          <p:cNvPr id="13" name="Retângulo 12"/>
          <p:cNvSpPr/>
          <p:nvPr/>
        </p:nvSpPr>
        <p:spPr>
          <a:xfrm>
            <a:off x="2571736" y="3143248"/>
            <a:ext cx="6143668" cy="1200329"/>
          </a:xfrm>
          <a:prstGeom prst="rect">
            <a:avLst/>
          </a:prstGeom>
        </p:spPr>
        <p:txBody>
          <a:bodyPr wrap="square">
            <a:spAutoFit/>
          </a:bodyPr>
          <a:lstStyle/>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No fim da tarde ao primeiro dia (começando a segunda-feira), os discípulos estavam reunidos </a:t>
            </a:r>
            <a:r>
              <a:rPr lang="pt-BR" sz="2400" b="1" dirty="0" smtClean="0">
                <a:ln w="11430"/>
                <a:solidFill>
                  <a:srgbClr val="FFFF00"/>
                </a:solidFill>
                <a:effectLst>
                  <a:glow rad="228600">
                    <a:srgbClr val="000000"/>
                  </a:glow>
                  <a:outerShdw blurRad="50800" dist="39000" dir="5460000" algn="tl">
                    <a:srgbClr val="000000">
                      <a:alpha val="38000"/>
                    </a:srgbClr>
                  </a:outerShdw>
                </a:effectLst>
              </a:rPr>
              <a:t>com medo </a:t>
            </a:r>
            <a:r>
              <a:rPr lang="pt-BR" sz="2400" b="1" dirty="0" smtClean="0">
                <a:ln w="11430"/>
                <a:solidFill>
                  <a:schemeClr val="bg1"/>
                </a:solidFill>
                <a:effectLst>
                  <a:glow rad="228600">
                    <a:srgbClr val="000000"/>
                  </a:glow>
                  <a:outerShdw blurRad="50800" dist="39000" dir="5460000" algn="tl">
                    <a:srgbClr val="000000">
                      <a:alpha val="38000"/>
                    </a:srgbClr>
                  </a:outerShdw>
                </a:effectLst>
              </a:rPr>
              <a:t>dos judeus.</a:t>
            </a:r>
            <a:endParaRPr lang="pt-BR" sz="2400" dirty="0"/>
          </a:p>
        </p:txBody>
      </p:sp>
      <p:sp>
        <p:nvSpPr>
          <p:cNvPr id="14" name="Retângulo 13"/>
          <p:cNvSpPr/>
          <p:nvPr/>
        </p:nvSpPr>
        <p:spPr>
          <a:xfrm>
            <a:off x="2857488" y="3071810"/>
            <a:ext cx="5786478" cy="2215991"/>
          </a:xfrm>
          <a:prstGeom prst="rect">
            <a:avLst/>
          </a:prstGeom>
        </p:spPr>
        <p:txBody>
          <a:bodyPr wrap="square">
            <a:spAutoFit/>
          </a:bodyPr>
          <a:lstStyle/>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Paulo </a:t>
            </a:r>
            <a:r>
              <a:rPr lang="pt-BR" sz="2400" b="1" dirty="0" smtClean="0">
                <a:ln w="11430"/>
                <a:solidFill>
                  <a:srgbClr val="FFFF00"/>
                </a:solidFill>
                <a:effectLst>
                  <a:glow rad="228600">
                    <a:srgbClr val="000000"/>
                  </a:glow>
                  <a:outerShdw blurRad="50800" dist="39000" dir="5460000" algn="tl">
                    <a:srgbClr val="000000">
                      <a:alpha val="38000"/>
                    </a:srgbClr>
                  </a:outerShdw>
                </a:effectLst>
              </a:rPr>
              <a:t>viajaria</a:t>
            </a:r>
            <a:r>
              <a:rPr lang="pt-BR" sz="2400" b="1" dirty="0" smtClean="0">
                <a:ln w="11430"/>
                <a:solidFill>
                  <a:schemeClr val="bg1"/>
                </a:solidFill>
                <a:effectLst>
                  <a:glow rad="228600">
                    <a:srgbClr val="000000"/>
                  </a:glow>
                  <a:outerShdw blurRad="50800" dist="39000" dir="5460000" algn="tl">
                    <a:srgbClr val="000000">
                      <a:alpha val="38000"/>
                    </a:srgbClr>
                  </a:outerShdw>
                </a:effectLst>
              </a:rPr>
              <a:t> no dia seguinte e pregou a noite toda (domingo e segunda-feira). </a:t>
            </a:r>
            <a:endParaRPr lang="pt-BR" sz="2400" dirty="0"/>
          </a:p>
        </p:txBody>
      </p:sp>
      <p:sp>
        <p:nvSpPr>
          <p:cNvPr id="15" name="Retângulo 14"/>
          <p:cNvSpPr/>
          <p:nvPr/>
        </p:nvSpPr>
        <p:spPr>
          <a:xfrm>
            <a:off x="3143240" y="3500438"/>
            <a:ext cx="5500726" cy="2677656"/>
          </a:xfrm>
          <a:prstGeom prst="rect">
            <a:avLst/>
          </a:prstGeom>
        </p:spPr>
        <p:txBody>
          <a:bodyPr wrap="square">
            <a:spAutoFit/>
          </a:bodyPr>
          <a:lstStyle/>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r>
              <a:rPr lang="pt-BR" sz="2400" b="1" dirty="0" smtClean="0">
                <a:ln w="11430"/>
                <a:solidFill>
                  <a:schemeClr val="bg1"/>
                </a:solidFill>
                <a:effectLst>
                  <a:glow rad="228600">
                    <a:srgbClr val="000000"/>
                  </a:glow>
                  <a:outerShdw blurRad="50800" dist="39000" dir="5460000" algn="tl">
                    <a:srgbClr val="000000">
                      <a:alpha val="38000"/>
                    </a:srgbClr>
                  </a:outerShdw>
                </a:effectLst>
              </a:rPr>
              <a:t>Oferta especial separado </a:t>
            </a:r>
            <a:r>
              <a:rPr lang="pt-BR" sz="2400" b="1" dirty="0" smtClean="0">
                <a:ln w="11430"/>
                <a:solidFill>
                  <a:srgbClr val="FFFF00"/>
                </a:solidFill>
                <a:effectLst>
                  <a:glow rad="228600">
                    <a:srgbClr val="000000"/>
                  </a:glow>
                  <a:outerShdw blurRad="50800" dist="39000" dir="5460000" algn="tl">
                    <a:srgbClr val="000000">
                      <a:alpha val="38000"/>
                    </a:srgbClr>
                  </a:outerShdw>
                </a:effectLst>
              </a:rPr>
              <a:t>em casa.</a:t>
            </a:r>
            <a:endParaRPr lang="pt-BR" sz="2400" dirty="0">
              <a:solidFill>
                <a:srgbClr val="FFFF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4098" name="Picture 2" descr="E:\SABADO\biblia_5(1).png"/>
          <p:cNvPicPr>
            <a:picLocks noChangeAspect="1" noChangeArrowheads="1"/>
          </p:cNvPicPr>
          <p:nvPr/>
        </p:nvPicPr>
        <p:blipFill>
          <a:blip r:embed="rId2"/>
          <a:srcRect/>
          <a:stretch>
            <a:fillRect/>
          </a:stretch>
        </p:blipFill>
        <p:spPr bwMode="auto">
          <a:xfrm>
            <a:off x="642910" y="3357562"/>
            <a:ext cx="6143668" cy="3209923"/>
          </a:xfrm>
          <a:prstGeom prst="rect">
            <a:avLst/>
          </a:prstGeom>
          <a:noFill/>
        </p:spPr>
      </p:pic>
      <p:sp>
        <p:nvSpPr>
          <p:cNvPr id="5" name="Retângulo 4"/>
          <p:cNvSpPr/>
          <p:nvPr/>
        </p:nvSpPr>
        <p:spPr>
          <a:xfrm>
            <a:off x="500034" y="500042"/>
            <a:ext cx="8143932" cy="2308324"/>
          </a:xfrm>
          <a:prstGeom prst="rect">
            <a:avLst/>
          </a:prstGeom>
        </p:spPr>
        <p:txBody>
          <a:bodyPr wrap="square">
            <a:spAutoFit/>
          </a:bodyPr>
          <a:lstStyle/>
          <a:p>
            <a:pPr algn="just"/>
            <a:r>
              <a:rPr lang="pt-BR" sz="3600" b="1" dirty="0" smtClean="0">
                <a:ln w="11430"/>
                <a:solidFill>
                  <a:schemeClr val="bg1"/>
                </a:solidFill>
                <a:effectLst>
                  <a:glow rad="228600">
                    <a:srgbClr val="000000"/>
                  </a:glow>
                  <a:outerShdw blurRad="50800" dist="39000" dir="5460000" algn="tl">
                    <a:srgbClr val="000000">
                      <a:alpha val="38000"/>
                    </a:srgbClr>
                  </a:outerShdw>
                </a:effectLst>
              </a:rPr>
              <a:t>“E, perseverando unânimes </a:t>
            </a:r>
            <a:r>
              <a:rPr lang="pt-BR" sz="3600" b="1" dirty="0" smtClean="0">
                <a:ln w="11430"/>
                <a:solidFill>
                  <a:srgbClr val="FFFF00"/>
                </a:solidFill>
                <a:effectLst>
                  <a:glow rad="228600">
                    <a:srgbClr val="000000"/>
                  </a:glow>
                  <a:outerShdw blurRad="50800" dist="39000" dir="5460000" algn="tl">
                    <a:srgbClr val="000000">
                      <a:alpha val="38000"/>
                    </a:srgbClr>
                  </a:outerShdw>
                </a:effectLst>
              </a:rPr>
              <a:t>todos os dias </a:t>
            </a:r>
            <a:r>
              <a:rPr lang="pt-BR" sz="3600" b="1" dirty="0" smtClean="0">
                <a:ln w="11430"/>
                <a:solidFill>
                  <a:schemeClr val="bg1"/>
                </a:solidFill>
                <a:effectLst>
                  <a:glow rad="228600">
                    <a:srgbClr val="000000"/>
                  </a:glow>
                  <a:outerShdw blurRad="50800" dist="39000" dir="5460000" algn="tl">
                    <a:srgbClr val="000000">
                      <a:alpha val="38000"/>
                    </a:srgbClr>
                  </a:outerShdw>
                </a:effectLst>
              </a:rPr>
              <a:t>no templo, e partindo o pão em casa, comiam juntos com alegria e singeleza de coração.”  Atos 2:46.</a:t>
            </a:r>
            <a:endParaRPr lang="pt-BR" sz="36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Machado\Meus documentos\Imagens bíblicas\2061.jpg"/>
          <p:cNvPicPr>
            <a:picLocks noChangeAspect="1" noChangeArrowheads="1"/>
          </p:cNvPicPr>
          <p:nvPr/>
        </p:nvPicPr>
        <p:blipFill>
          <a:blip r:embed="rId2"/>
          <a:srcRect/>
          <a:stretch>
            <a:fillRect/>
          </a:stretch>
        </p:blipFill>
        <p:spPr bwMode="auto">
          <a:xfrm>
            <a:off x="0" y="0"/>
            <a:ext cx="9144000" cy="6857999"/>
          </a:xfrm>
          <a:prstGeom prst="rect">
            <a:avLst/>
          </a:prstGeom>
          <a:noFill/>
        </p:spPr>
      </p:pic>
      <p:sp>
        <p:nvSpPr>
          <p:cNvPr id="3" name="Retângulo 2"/>
          <p:cNvSpPr/>
          <p:nvPr/>
        </p:nvSpPr>
        <p:spPr>
          <a:xfrm>
            <a:off x="0" y="3244334"/>
            <a:ext cx="9144000" cy="830997"/>
          </a:xfrm>
          <a:prstGeom prst="rect">
            <a:avLst/>
          </a:prstGeom>
        </p:spPr>
        <p:txBody>
          <a:bodyPr wrap="square">
            <a:spAutoFit/>
          </a:bodyPr>
          <a:lstStyle/>
          <a:p>
            <a:pPr algn="ctr"/>
            <a:r>
              <a:rPr lang="pt-BR" sz="4800" b="1" dirty="0" smtClean="0">
                <a:ln w="11430"/>
                <a:solidFill>
                  <a:srgbClr val="FFFF00"/>
                </a:solidFill>
                <a:effectLst>
                  <a:glow rad="228600">
                    <a:srgbClr val="000000"/>
                  </a:glow>
                  <a:outerShdw blurRad="50800" dist="39000" dir="5460000" algn="tl">
                    <a:srgbClr val="000000">
                      <a:alpha val="38000"/>
                    </a:srgbClr>
                  </a:outerShdw>
                </a:effectLst>
              </a:rPr>
              <a:t>5. O SÁBADO  NA NOVA TERRA </a:t>
            </a:r>
            <a:endParaRPr lang="pt-BR" sz="48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Retângulo 5"/>
          <p:cNvSpPr/>
          <p:nvPr/>
        </p:nvSpPr>
        <p:spPr>
          <a:xfrm>
            <a:off x="4000496" y="928670"/>
            <a:ext cx="4714908" cy="830997"/>
          </a:xfrm>
          <a:prstGeom prst="rect">
            <a:avLst/>
          </a:prstGeom>
        </p:spPr>
        <p:txBody>
          <a:bodyPr wrap="square">
            <a:spAutoFit/>
          </a:bodyPr>
          <a:lstStyle/>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a:ln w="11430"/>
              <a:solidFill>
                <a:schemeClr val="bg1"/>
              </a:solidFill>
              <a:effectLst>
                <a:glow rad="228600">
                  <a:srgbClr val="000000"/>
                </a:glow>
                <a:outerShdw blurRad="50800" dist="39000" dir="5460000" algn="tl">
                  <a:srgbClr val="000000">
                    <a:alpha val="38000"/>
                  </a:srgbClr>
                </a:outerShdw>
              </a:effectLst>
            </a:endParaRPr>
          </a:p>
        </p:txBody>
      </p:sp>
      <p:pic>
        <p:nvPicPr>
          <p:cNvPr id="2050" name="Picture 2" descr="C:\Documents and Settings\Machado\Meus documentos\Imagens bíblicas\2051.jpg"/>
          <p:cNvPicPr>
            <a:picLocks noChangeAspect="1" noChangeArrowheads="1"/>
          </p:cNvPicPr>
          <p:nvPr/>
        </p:nvPicPr>
        <p:blipFill>
          <a:blip r:embed="rId2"/>
          <a:srcRect/>
          <a:stretch>
            <a:fillRect/>
          </a:stretch>
        </p:blipFill>
        <p:spPr bwMode="auto">
          <a:xfrm>
            <a:off x="928662" y="428604"/>
            <a:ext cx="3000396" cy="4857784"/>
          </a:xfrm>
          <a:prstGeom prst="rect">
            <a:avLst/>
          </a:prstGeom>
          <a:noFill/>
        </p:spPr>
      </p:pic>
      <p:pic>
        <p:nvPicPr>
          <p:cNvPr id="2051" name="Picture 3" descr="C:\Documents and Settings\Machado\Meus documentos\Imagens bíblicas\2048.jpg"/>
          <p:cNvPicPr>
            <a:picLocks noChangeAspect="1" noChangeArrowheads="1"/>
          </p:cNvPicPr>
          <p:nvPr/>
        </p:nvPicPr>
        <p:blipFill>
          <a:blip r:embed="rId3"/>
          <a:srcRect/>
          <a:stretch>
            <a:fillRect/>
          </a:stretch>
        </p:blipFill>
        <p:spPr bwMode="auto">
          <a:xfrm>
            <a:off x="5072066" y="2500306"/>
            <a:ext cx="2714628" cy="3559179"/>
          </a:xfrm>
          <a:prstGeom prst="rect">
            <a:avLst/>
          </a:prstGeom>
          <a:noFill/>
        </p:spPr>
      </p:pic>
      <p:sp>
        <p:nvSpPr>
          <p:cNvPr id="7" name="Retângulo 6"/>
          <p:cNvSpPr/>
          <p:nvPr/>
        </p:nvSpPr>
        <p:spPr>
          <a:xfrm>
            <a:off x="428596" y="3244334"/>
            <a:ext cx="4000528" cy="3323987"/>
          </a:xfrm>
          <a:prstGeom prst="rect">
            <a:avLst/>
          </a:prstGeom>
        </p:spPr>
        <p:txBody>
          <a:bodyPr wrap="square">
            <a:spAutoFit/>
          </a:bodyPr>
          <a:lstStyle/>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800" b="1" dirty="0" smtClean="0">
                <a:ln w="11430"/>
                <a:solidFill>
                  <a:schemeClr val="bg1"/>
                </a:solidFill>
                <a:effectLst>
                  <a:glow rad="228600">
                    <a:srgbClr val="000000"/>
                  </a:glow>
                  <a:outerShdw blurRad="50800" dist="39000" dir="5460000" algn="tl">
                    <a:srgbClr val="000000">
                      <a:alpha val="38000"/>
                    </a:srgbClr>
                  </a:outerShdw>
                </a:effectLst>
              </a:rPr>
              <a:t>Apocalipse 22:02: A árvore da vida dá frutos </a:t>
            </a:r>
            <a:r>
              <a:rPr lang="pt-BR" sz="2800" b="1" dirty="0" smtClean="0">
                <a:ln w="11430"/>
                <a:solidFill>
                  <a:srgbClr val="FFFF00"/>
                </a:solidFill>
                <a:effectLst>
                  <a:glow rad="228600">
                    <a:srgbClr val="000000"/>
                  </a:glow>
                  <a:outerShdw blurRad="50800" dist="39000" dir="5460000" algn="tl">
                    <a:srgbClr val="000000">
                      <a:alpha val="38000"/>
                    </a:srgbClr>
                  </a:outerShdw>
                </a:effectLst>
              </a:rPr>
              <a:t>de mês em mês</a:t>
            </a:r>
            <a:r>
              <a:rPr lang="pt-BR" sz="2800" b="1" dirty="0" smtClean="0">
                <a:ln w="11430"/>
                <a:solidFill>
                  <a:schemeClr val="bg1"/>
                </a:solidFill>
                <a:effectLst>
                  <a:glow rad="228600">
                    <a:srgbClr val="000000"/>
                  </a:glow>
                  <a:outerShdw blurRad="50800" dist="39000" dir="5460000" algn="tl">
                    <a:srgbClr val="000000">
                      <a:alpha val="38000"/>
                    </a:srgbClr>
                  </a:outerShdw>
                </a:effectLst>
              </a:rPr>
              <a:t>.</a:t>
            </a:r>
            <a:endParaRPr lang="pt-BR" sz="2800" dirty="0"/>
          </a:p>
        </p:txBody>
      </p:sp>
      <p:sp>
        <p:nvSpPr>
          <p:cNvPr id="8" name="Retângulo 7"/>
          <p:cNvSpPr/>
          <p:nvPr/>
        </p:nvSpPr>
        <p:spPr>
          <a:xfrm>
            <a:off x="4071934" y="500042"/>
            <a:ext cx="4572032" cy="1938992"/>
          </a:xfrm>
          <a:prstGeom prst="rect">
            <a:avLst/>
          </a:prstGeom>
        </p:spPr>
        <p:txBody>
          <a:bodyPr wrap="square">
            <a:spAutoFit/>
          </a:bodyPr>
          <a:lstStyle/>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“E será que desde </a:t>
            </a:r>
            <a:r>
              <a:rPr lang="pt-BR" sz="2400" b="1" u="sng" dirty="0" smtClean="0">
                <a:ln w="11430"/>
                <a:solidFill>
                  <a:srgbClr val="FFFF00"/>
                </a:solidFill>
                <a:effectLst>
                  <a:glow rad="228600">
                    <a:srgbClr val="000000"/>
                  </a:glow>
                  <a:outerShdw blurRad="50800" dist="39000" dir="5460000" algn="tl">
                    <a:srgbClr val="000000">
                      <a:alpha val="38000"/>
                    </a:srgbClr>
                  </a:outerShdw>
                </a:effectLst>
              </a:rPr>
              <a:t>uma lua nova até à outra</a:t>
            </a:r>
            <a:r>
              <a:rPr lang="pt-BR" sz="2400" b="1" dirty="0" smtClean="0">
                <a:ln w="11430"/>
                <a:solidFill>
                  <a:schemeClr val="bg1"/>
                </a:solidFill>
                <a:effectLst>
                  <a:glow rad="228600">
                    <a:srgbClr val="000000"/>
                  </a:glow>
                  <a:outerShdw blurRad="50800" dist="39000" dir="5460000" algn="tl">
                    <a:srgbClr val="000000">
                      <a:alpha val="38000"/>
                    </a:srgbClr>
                  </a:outerShdw>
                </a:effectLst>
              </a:rPr>
              <a:t>, e desde </a:t>
            </a:r>
            <a:r>
              <a:rPr lang="pt-BR" sz="2400" b="1" dirty="0" smtClean="0">
                <a:ln w="11430"/>
                <a:solidFill>
                  <a:srgbClr val="FFFF00"/>
                </a:solidFill>
                <a:effectLst>
                  <a:glow rad="228600">
                    <a:srgbClr val="000000"/>
                  </a:glow>
                  <a:outerShdw blurRad="50800" dist="39000" dir="5460000" algn="tl">
                    <a:srgbClr val="000000">
                      <a:alpha val="38000"/>
                    </a:srgbClr>
                  </a:outerShdw>
                </a:effectLst>
              </a:rPr>
              <a:t>um </a:t>
            </a:r>
            <a:r>
              <a:rPr lang="pt-BR" sz="2400" b="1" u="sng" dirty="0" smtClean="0">
                <a:ln w="11430"/>
                <a:solidFill>
                  <a:srgbClr val="FFFF00"/>
                </a:solidFill>
                <a:effectLst>
                  <a:glow rad="228600">
                    <a:srgbClr val="000000"/>
                  </a:glow>
                  <a:outerShdw blurRad="50800" dist="39000" dir="5460000" algn="tl">
                    <a:srgbClr val="000000">
                      <a:alpha val="38000"/>
                    </a:srgbClr>
                  </a:outerShdw>
                </a:effectLst>
              </a:rPr>
              <a:t>sábado </a:t>
            </a:r>
            <a:r>
              <a:rPr lang="pt-BR" sz="2400" b="1" dirty="0" smtClean="0">
                <a:ln w="11430"/>
                <a:solidFill>
                  <a:srgbClr val="FFFF00"/>
                </a:solidFill>
                <a:effectLst>
                  <a:glow rad="228600">
                    <a:srgbClr val="000000"/>
                  </a:glow>
                  <a:outerShdw blurRad="50800" dist="39000" dir="5460000" algn="tl">
                    <a:srgbClr val="000000">
                      <a:alpha val="38000"/>
                    </a:srgbClr>
                  </a:outerShdw>
                </a:effectLst>
              </a:rPr>
              <a:t>até outro</a:t>
            </a:r>
            <a:r>
              <a:rPr lang="pt-BR" sz="2400" b="1" dirty="0" smtClean="0">
                <a:ln w="11430"/>
                <a:solidFill>
                  <a:schemeClr val="bg1"/>
                </a:solidFill>
                <a:effectLst>
                  <a:glow rad="228600">
                    <a:srgbClr val="000000"/>
                  </a:glow>
                  <a:outerShdw blurRad="50800" dist="39000" dir="5460000" algn="tl">
                    <a:srgbClr val="000000">
                      <a:alpha val="38000"/>
                    </a:srgbClr>
                  </a:outerShdw>
                </a:effectLst>
              </a:rPr>
              <a:t>, virá toda a carne a adorar perante mim, diz o SENHOR.”  Isaías 66:22-23.</a:t>
            </a:r>
            <a:endParaRPr lang="pt-BR" sz="2400" dirty="0"/>
          </a:p>
        </p:txBody>
      </p:sp>
      <p:cxnSp>
        <p:nvCxnSpPr>
          <p:cNvPr id="10" name="Conector de seta reta 9"/>
          <p:cNvCxnSpPr/>
          <p:nvPr/>
        </p:nvCxnSpPr>
        <p:spPr>
          <a:xfrm rot="5400000">
            <a:off x="1964513" y="964389"/>
            <a:ext cx="5286412" cy="507209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5072066" y="3244334"/>
            <a:ext cx="2714644" cy="3416320"/>
          </a:xfrm>
          <a:prstGeom prst="rect">
            <a:avLst/>
          </a:prstGeom>
        </p:spPr>
        <p:txBody>
          <a:bodyPr wrap="square">
            <a:spAutoFit/>
          </a:bodyPr>
          <a:lstStyle/>
          <a:p>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r>
              <a:rPr lang="pt-BR" sz="2400" b="1" dirty="0" smtClean="0">
                <a:ln w="11430"/>
                <a:solidFill>
                  <a:schemeClr val="bg1"/>
                </a:solidFill>
                <a:effectLst>
                  <a:glow rad="228600">
                    <a:srgbClr val="000000"/>
                  </a:glow>
                  <a:outerShdw blurRad="50800" dist="39000" dir="5460000" algn="tl">
                    <a:srgbClr val="000000">
                      <a:alpha val="38000"/>
                    </a:srgbClr>
                  </a:outerShdw>
                </a:effectLst>
              </a:rPr>
              <a:t>Hebreus 4:04-11.</a:t>
            </a:r>
            <a:endParaRPr lang="pt-BR"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Machado\Meus documentos\Minhas imagens\sábado\documentos cam 054xcv.jpg"/>
          <p:cNvPicPr>
            <a:picLocks noChangeAspect="1" noChangeArrowheads="1"/>
          </p:cNvPicPr>
          <p:nvPr/>
        </p:nvPicPr>
        <p:blipFill>
          <a:blip r:embed="rId2" cstate="print"/>
          <a:srcRect/>
          <a:stretch>
            <a:fillRect/>
          </a:stretch>
        </p:blipFill>
        <p:spPr bwMode="auto">
          <a:xfrm rot="16200000">
            <a:off x="1285851" y="-214337"/>
            <a:ext cx="6572298" cy="7286676"/>
          </a:xfrm>
          <a:prstGeom prst="rect">
            <a:avLst/>
          </a:prstGeom>
          <a:noFill/>
          <a:ln w="76200">
            <a:solidFill>
              <a:schemeClr val="tx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ABADO\untitledazasxsdc.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tângulo 2"/>
          <p:cNvSpPr/>
          <p:nvPr/>
        </p:nvSpPr>
        <p:spPr>
          <a:xfrm>
            <a:off x="285720" y="571480"/>
            <a:ext cx="5572164" cy="5632311"/>
          </a:xfrm>
          <a:prstGeom prst="rect">
            <a:avLst/>
          </a:prstGeom>
        </p:spPr>
        <p:txBody>
          <a:bodyPr wrap="square">
            <a:spAutoFit/>
          </a:bodyPr>
          <a:lstStyle/>
          <a:p>
            <a:pPr algn="just"/>
            <a:r>
              <a:rPr lang="pt-BR" sz="3600" b="1" dirty="0" smtClean="0">
                <a:ln w="11430"/>
                <a:solidFill>
                  <a:schemeClr val="bg1"/>
                </a:solidFill>
                <a:effectLst>
                  <a:glow rad="228600">
                    <a:srgbClr val="000000"/>
                  </a:glow>
                  <a:outerShdw blurRad="50800" dist="39000" dir="5460000" algn="tl">
                    <a:srgbClr val="000000">
                      <a:alpha val="38000"/>
                    </a:srgbClr>
                  </a:outerShdw>
                </a:effectLst>
              </a:rPr>
              <a:t>Por meio de que três atos distintos, então, foi feito o sábado?</a:t>
            </a:r>
          </a:p>
          <a:p>
            <a:pPr algn="just"/>
            <a:r>
              <a:rPr lang="pt-BR" sz="3600" b="1" dirty="0" smtClean="0">
                <a:ln w="11430"/>
                <a:solidFill>
                  <a:schemeClr val="bg1"/>
                </a:solidFill>
                <a:effectLst>
                  <a:glow rad="228600">
                    <a:srgbClr val="000000"/>
                  </a:glow>
                  <a:outerShdw blurRad="50800" dist="39000" dir="5460000" algn="tl">
                    <a:srgbClr val="000000">
                      <a:alpha val="38000"/>
                    </a:srgbClr>
                  </a:outerShdw>
                </a:effectLst>
              </a:rPr>
              <a:t>Deus nele descansou, o abençoou e santificou.</a:t>
            </a:r>
          </a:p>
          <a:p>
            <a:pPr algn="just"/>
            <a:endParaRPr lang="pt-BR" sz="36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3600" b="1" dirty="0" smtClean="0">
                <a:ln w="11430"/>
                <a:solidFill>
                  <a:schemeClr val="bg1"/>
                </a:solidFill>
                <a:effectLst>
                  <a:glow rad="228600">
                    <a:srgbClr val="000000"/>
                  </a:glow>
                  <a:outerShdw blurRad="50800" dist="39000" dir="5460000" algn="tl">
                    <a:srgbClr val="000000">
                      <a:alpha val="38000"/>
                    </a:srgbClr>
                  </a:outerShdw>
                </a:effectLst>
              </a:rPr>
              <a:t>Santificar: “Tornar sagrado ou santo; separar para uso santo ou religioso.” </a:t>
            </a:r>
          </a:p>
          <a:p>
            <a:pPr algn="just"/>
            <a:r>
              <a:rPr lang="pt-BR" sz="3600" b="1" dirty="0" smtClean="0">
                <a:ln w="11430"/>
                <a:solidFill>
                  <a:schemeClr val="bg1"/>
                </a:solidFill>
                <a:effectLst>
                  <a:glow rad="228600">
                    <a:srgbClr val="000000"/>
                  </a:glow>
                  <a:outerShdw blurRad="50800" dist="39000" dir="5460000" algn="tl">
                    <a:srgbClr val="000000">
                      <a:alpha val="38000"/>
                    </a:srgbClr>
                  </a:outerShdw>
                </a:effectLst>
              </a:rPr>
              <a:t>– Dicionário de </a:t>
            </a:r>
            <a:r>
              <a:rPr lang="pt-BR" sz="3600" b="1" dirty="0" err="1" smtClean="0">
                <a:ln w="11430"/>
                <a:solidFill>
                  <a:schemeClr val="bg1"/>
                </a:solidFill>
                <a:effectLst>
                  <a:glow rad="228600">
                    <a:srgbClr val="000000"/>
                  </a:glow>
                  <a:outerShdw blurRad="50800" dist="39000" dir="5460000" algn="tl">
                    <a:srgbClr val="000000">
                      <a:alpha val="38000"/>
                    </a:srgbClr>
                  </a:outerShdw>
                </a:effectLst>
              </a:rPr>
              <a:t>Webster</a:t>
            </a:r>
            <a:r>
              <a:rPr lang="pt-BR" sz="3600" b="1" dirty="0" smtClean="0">
                <a:ln w="11430"/>
                <a:solidFill>
                  <a:schemeClr val="bg1"/>
                </a:solidFill>
                <a:effectLst>
                  <a:glow rad="228600">
                    <a:srgbClr val="000000"/>
                  </a:glow>
                  <a:outerShdw blurRad="50800" dist="39000" dir="5460000" algn="tl">
                    <a:srgbClr val="000000">
                      <a:alpha val="38000"/>
                    </a:srgbClr>
                  </a:outerShdw>
                </a:effectLst>
              </a:rPr>
              <a:t>.</a:t>
            </a:r>
            <a:endParaRPr lang="pt-BR" sz="3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SABADO\Casalff.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tângulo 2"/>
          <p:cNvSpPr/>
          <p:nvPr/>
        </p:nvSpPr>
        <p:spPr>
          <a:xfrm>
            <a:off x="357158" y="500042"/>
            <a:ext cx="4000528" cy="5601533"/>
          </a:xfrm>
          <a:prstGeom prst="rect">
            <a:avLst/>
          </a:prstGeom>
        </p:spPr>
        <p:txBody>
          <a:bodyPr wrap="square">
            <a:spAutoFit/>
          </a:bodyPr>
          <a:lstStyle/>
          <a:p>
            <a:pPr algn="ctr"/>
            <a:r>
              <a:rPr lang="pt-BR" sz="2800" b="1" dirty="0" smtClean="0">
                <a:ln w="11430"/>
                <a:solidFill>
                  <a:srgbClr val="FFFF00"/>
                </a:solidFill>
                <a:effectLst>
                  <a:glow rad="228600">
                    <a:srgbClr val="000000"/>
                  </a:glow>
                  <a:outerShdw blurRad="50800" dist="39000" dir="5460000" algn="tl">
                    <a:srgbClr val="000000">
                      <a:alpha val="38000"/>
                    </a:srgbClr>
                  </a:outerShdw>
                </a:effectLst>
              </a:rPr>
              <a:t>PRESENTES DO CRIADOR</a:t>
            </a: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400" b="1" dirty="0" smtClean="0">
                <a:ln w="11430"/>
                <a:solidFill>
                  <a:srgbClr val="FFFF00"/>
                </a:solidFill>
                <a:effectLst>
                  <a:glow rad="228600">
                    <a:srgbClr val="000000"/>
                  </a:glow>
                  <a:outerShdw blurRad="50800" dist="39000" dir="5460000" algn="tl">
                    <a:srgbClr val="000000">
                      <a:alpha val="38000"/>
                    </a:srgbClr>
                  </a:outerShdw>
                </a:effectLst>
              </a:rPr>
              <a:t>Sábado</a:t>
            </a:r>
            <a:r>
              <a:rPr lang="pt-BR" sz="2400" b="1" dirty="0" smtClean="0">
                <a:ln w="11430"/>
                <a:solidFill>
                  <a:schemeClr val="bg1"/>
                </a:solidFill>
                <a:effectLst>
                  <a:glow rad="228600">
                    <a:srgbClr val="000000"/>
                  </a:glow>
                  <a:outerShdw blurRad="50800" dist="39000" dir="5460000" algn="tl">
                    <a:srgbClr val="000000">
                      <a:alpha val="38000"/>
                    </a:srgbClr>
                  </a:outerShdw>
                </a:effectLst>
              </a:rPr>
              <a:t>: instituição edênica que preserva a intimidade com Deus.</a:t>
            </a: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400" b="1" dirty="0" smtClean="0">
                <a:ln w="11430"/>
                <a:solidFill>
                  <a:srgbClr val="FFFF00"/>
                </a:solidFill>
                <a:effectLst>
                  <a:glow rad="228600">
                    <a:srgbClr val="000000"/>
                  </a:glow>
                  <a:outerShdw blurRad="50800" dist="39000" dir="5460000" algn="tl">
                    <a:srgbClr val="000000">
                      <a:alpha val="38000"/>
                    </a:srgbClr>
                  </a:outerShdw>
                </a:effectLst>
              </a:rPr>
              <a:t>Casamento</a:t>
            </a:r>
            <a:r>
              <a:rPr lang="pt-BR" sz="2400" b="1" dirty="0" smtClean="0">
                <a:ln w="11430"/>
                <a:solidFill>
                  <a:schemeClr val="bg1"/>
                </a:solidFill>
                <a:effectLst>
                  <a:glow rad="228600">
                    <a:srgbClr val="000000"/>
                  </a:glow>
                  <a:outerShdw blurRad="50800" dist="39000" dir="5460000" algn="tl">
                    <a:srgbClr val="000000">
                      <a:alpha val="38000"/>
                    </a:srgbClr>
                  </a:outerShdw>
                </a:effectLst>
              </a:rPr>
              <a:t>: instituição edênica que preserva a intimidade homem/mulher.</a:t>
            </a: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endParaRPr lang="pt-BR" sz="2400" b="1" dirty="0" smtClean="0">
              <a:ln w="11430"/>
              <a:solidFill>
                <a:schemeClr val="bg1"/>
              </a:solidFill>
              <a:effectLst>
                <a:glow rad="228600">
                  <a:srgbClr val="000000"/>
                </a:glow>
                <a:outerShdw blurRad="50800" dist="39000" dir="5460000" algn="tl">
                  <a:srgbClr val="000000">
                    <a:alpha val="38000"/>
                  </a:srgbClr>
                </a:outerShdw>
              </a:effectLst>
            </a:endParaRPr>
          </a:p>
          <a:p>
            <a:pPr algn="just"/>
            <a:r>
              <a:rPr lang="pt-BR" sz="2400" b="1" dirty="0" smtClean="0">
                <a:ln w="11430"/>
                <a:solidFill>
                  <a:schemeClr val="bg1"/>
                </a:solidFill>
                <a:effectLst>
                  <a:glow rad="228600">
                    <a:srgbClr val="000000"/>
                  </a:glow>
                  <a:outerShdw blurRad="50800" dist="39000" dir="5460000" algn="tl">
                    <a:srgbClr val="000000">
                      <a:alpha val="38000"/>
                    </a:srgbClr>
                  </a:outerShdw>
                </a:effectLst>
              </a:rPr>
              <a:t>Curiosamente hoje tanto o sábado como o casamento estão sendo atacados por Satanás.</a:t>
            </a:r>
            <a:endParaRPr lang="pt-BR" sz="2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ABADO\himawari_00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tângulo 2"/>
          <p:cNvSpPr/>
          <p:nvPr/>
        </p:nvSpPr>
        <p:spPr>
          <a:xfrm>
            <a:off x="0" y="785794"/>
            <a:ext cx="9144000" cy="1754326"/>
          </a:xfrm>
          <a:prstGeom prst="rect">
            <a:avLst/>
          </a:prstGeom>
        </p:spPr>
        <p:txBody>
          <a:bodyPr wrap="square">
            <a:spAutoFit/>
          </a:bodyPr>
          <a:lstStyle/>
          <a:p>
            <a:pPr algn="ctr"/>
            <a:r>
              <a:rPr lang="pt-BR" sz="3600" b="1" dirty="0" smtClean="0">
                <a:ln w="11430"/>
                <a:solidFill>
                  <a:schemeClr val="bg1"/>
                </a:solidFill>
                <a:effectLst>
                  <a:glow rad="228600">
                    <a:srgbClr val="000000"/>
                  </a:glow>
                  <a:outerShdw blurRad="50800" dist="39000" dir="5460000" algn="tl">
                    <a:srgbClr val="000000">
                      <a:alpha val="38000"/>
                    </a:srgbClr>
                  </a:outerShdw>
                </a:effectLst>
              </a:rPr>
              <a:t>“Já é tempo de operares, ó SENHOR, pois </a:t>
            </a:r>
          </a:p>
          <a:p>
            <a:pPr algn="ctr"/>
            <a:r>
              <a:rPr lang="pt-BR" sz="3600" b="1" dirty="0" smtClean="0">
                <a:ln w="11430"/>
                <a:solidFill>
                  <a:schemeClr val="bg1"/>
                </a:solidFill>
                <a:effectLst>
                  <a:glow rad="228600">
                    <a:srgbClr val="000000"/>
                  </a:glow>
                  <a:outerShdw blurRad="50800" dist="39000" dir="5460000" algn="tl">
                    <a:srgbClr val="000000">
                      <a:alpha val="38000"/>
                    </a:srgbClr>
                  </a:outerShdw>
                </a:effectLst>
              </a:rPr>
              <a:t>eles têm quebrantado a tua lei.”</a:t>
            </a:r>
          </a:p>
          <a:p>
            <a:pPr algn="ctr"/>
            <a:r>
              <a:rPr lang="pt-BR" sz="3600" b="1" dirty="0" smtClean="0">
                <a:ln w="11430"/>
                <a:solidFill>
                  <a:schemeClr val="bg1"/>
                </a:solidFill>
                <a:effectLst>
                  <a:glow rad="228600">
                    <a:srgbClr val="000000"/>
                  </a:glow>
                  <a:outerShdw blurRad="50800" dist="39000" dir="5460000" algn="tl">
                    <a:srgbClr val="000000">
                      <a:alpha val="38000"/>
                    </a:srgbClr>
                  </a:outerShdw>
                </a:effectLst>
              </a:rPr>
              <a:t>Salmo 119:126.</a:t>
            </a:r>
            <a:endParaRPr lang="pt-BR" sz="36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SABADO\242.jpg"/>
          <p:cNvPicPr>
            <a:picLocks noChangeAspect="1" noChangeArrowheads="1"/>
          </p:cNvPicPr>
          <p:nvPr/>
        </p:nvPicPr>
        <p:blipFill>
          <a:blip r:embed="rId2"/>
          <a:srcRect/>
          <a:stretch>
            <a:fillRect/>
          </a:stretch>
        </p:blipFill>
        <p:spPr bwMode="auto">
          <a:xfrm>
            <a:off x="0" y="0"/>
            <a:ext cx="9144000" cy="6857999"/>
          </a:xfrm>
          <a:prstGeom prst="rect">
            <a:avLst/>
          </a:prstGeom>
          <a:noFill/>
        </p:spPr>
      </p:pic>
      <p:sp>
        <p:nvSpPr>
          <p:cNvPr id="3" name="Retângulo 2"/>
          <p:cNvSpPr/>
          <p:nvPr/>
        </p:nvSpPr>
        <p:spPr>
          <a:xfrm>
            <a:off x="0" y="3244334"/>
            <a:ext cx="9143999" cy="1569660"/>
          </a:xfrm>
          <a:prstGeom prst="rect">
            <a:avLst/>
          </a:prstGeom>
        </p:spPr>
        <p:txBody>
          <a:bodyPr wrap="square">
            <a:spAutoFit/>
          </a:bodyPr>
          <a:lstStyle/>
          <a:p>
            <a:pPr algn="ctr"/>
            <a:r>
              <a:rPr lang="pt-BR" sz="3200" b="1" dirty="0" smtClean="0">
                <a:ln w="11430"/>
                <a:solidFill>
                  <a:schemeClr val="bg1"/>
                </a:solidFill>
                <a:effectLst>
                  <a:glow rad="228600">
                    <a:srgbClr val="000000"/>
                  </a:glow>
                  <a:outerShdw blurRad="50800" dist="39000" dir="5460000" algn="tl">
                    <a:srgbClr val="000000">
                      <a:alpha val="38000"/>
                    </a:srgbClr>
                  </a:outerShdw>
                </a:effectLst>
              </a:rPr>
              <a:t>“Aquele que testifica, estas coisas diz:  Certamente </a:t>
            </a:r>
          </a:p>
          <a:p>
            <a:pPr algn="ctr"/>
            <a:r>
              <a:rPr lang="pt-BR" sz="3200" b="1" dirty="0" smtClean="0">
                <a:ln w="11430"/>
                <a:solidFill>
                  <a:schemeClr val="bg1"/>
                </a:solidFill>
                <a:effectLst>
                  <a:glow rad="228600">
                    <a:srgbClr val="000000"/>
                  </a:glow>
                  <a:outerShdw blurRad="50800" dist="39000" dir="5460000" algn="tl">
                    <a:srgbClr val="000000">
                      <a:alpha val="38000"/>
                    </a:srgbClr>
                  </a:outerShdw>
                </a:effectLst>
              </a:rPr>
              <a:t>cedo venho.  Amém.  Ora vem, Senhor Jesus.”</a:t>
            </a:r>
          </a:p>
          <a:p>
            <a:pPr algn="ctr"/>
            <a:r>
              <a:rPr lang="pt-BR" sz="3200" b="1" dirty="0" smtClean="0">
                <a:ln w="11430"/>
                <a:solidFill>
                  <a:schemeClr val="bg1"/>
                </a:solidFill>
                <a:effectLst>
                  <a:glow rad="228600">
                    <a:srgbClr val="000000"/>
                  </a:glow>
                  <a:outerShdw blurRad="50800" dist="39000" dir="5460000" algn="tl">
                    <a:srgbClr val="000000">
                      <a:alpha val="38000"/>
                    </a:srgbClr>
                  </a:outerShdw>
                </a:effectLst>
              </a:rPr>
              <a:t>Apocalipse 22:20. </a:t>
            </a:r>
            <a:endParaRPr lang="pt-BR" sz="32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4098" name="Picture 2" descr="E:\SABADO\biblia_5(1).png"/>
          <p:cNvPicPr>
            <a:picLocks noChangeAspect="1" noChangeArrowheads="1"/>
          </p:cNvPicPr>
          <p:nvPr/>
        </p:nvPicPr>
        <p:blipFill>
          <a:blip r:embed="rId2"/>
          <a:srcRect/>
          <a:stretch>
            <a:fillRect/>
          </a:stretch>
        </p:blipFill>
        <p:spPr bwMode="auto">
          <a:xfrm>
            <a:off x="642910" y="3357562"/>
            <a:ext cx="6143668" cy="3209923"/>
          </a:xfrm>
          <a:prstGeom prst="rect">
            <a:avLst/>
          </a:prstGeom>
          <a:noFill/>
        </p:spPr>
      </p:pic>
      <p:sp>
        <p:nvSpPr>
          <p:cNvPr id="6" name="Retângulo 5"/>
          <p:cNvSpPr/>
          <p:nvPr/>
        </p:nvSpPr>
        <p:spPr>
          <a:xfrm>
            <a:off x="500034" y="500042"/>
            <a:ext cx="8143932" cy="2246769"/>
          </a:xfrm>
          <a:prstGeom prst="rect">
            <a:avLst/>
          </a:prstGeom>
        </p:spPr>
        <p:txBody>
          <a:bodyPr wrap="square">
            <a:spAutoFit/>
          </a:bodyPr>
          <a:lstStyle/>
          <a:p>
            <a:pPr algn="ctr"/>
            <a:r>
              <a:rPr lang="pt-BR" sz="2800" b="1" dirty="0" smtClean="0">
                <a:ln w="11430"/>
                <a:solidFill>
                  <a:schemeClr val="bg1"/>
                </a:solidFill>
                <a:effectLst>
                  <a:glow rad="228600">
                    <a:srgbClr val="000000"/>
                  </a:glow>
                  <a:outerShdw blurRad="50800" dist="39000" dir="5460000" algn="tl">
                    <a:srgbClr val="000000">
                      <a:alpha val="38000"/>
                    </a:srgbClr>
                  </a:outerShdw>
                </a:effectLst>
              </a:rPr>
              <a:t>Estudo formatado pelos Adventistas do 7º Dia Históricos de Florianópolis – SC</a:t>
            </a:r>
          </a:p>
          <a:p>
            <a:pPr algn="ctr"/>
            <a:r>
              <a:rPr lang="pt-BR" sz="2800" b="1" dirty="0" smtClean="0">
                <a:ln w="11430"/>
                <a:solidFill>
                  <a:schemeClr val="bg1"/>
                </a:solidFill>
                <a:effectLst>
                  <a:glow rad="228600">
                    <a:srgbClr val="000000"/>
                  </a:glow>
                  <a:outerShdw blurRad="50800" dist="39000" dir="5460000" algn="tl">
                    <a:srgbClr val="000000">
                      <a:alpha val="38000"/>
                    </a:srgbClr>
                  </a:outerShdw>
                </a:effectLst>
              </a:rPr>
              <a:t>Contato:</a:t>
            </a:r>
          </a:p>
          <a:p>
            <a:pPr algn="ctr"/>
            <a:r>
              <a:rPr lang="pt-BR" sz="2800" b="1" dirty="0" smtClean="0">
                <a:ln w="11430"/>
                <a:solidFill>
                  <a:schemeClr val="bg1"/>
                </a:solidFill>
                <a:effectLst>
                  <a:glow rad="228600">
                    <a:srgbClr val="000000"/>
                  </a:glow>
                  <a:outerShdw blurRad="50800" dist="39000" dir="5460000" algn="tl">
                    <a:srgbClr val="000000">
                      <a:alpha val="38000"/>
                    </a:srgbClr>
                  </a:outerShdw>
                </a:effectLst>
                <a:hlinkClick r:id="rId3"/>
              </a:rPr>
              <a:t>restaurandoaverdade@gmail.com</a:t>
            </a:r>
            <a:endParaRPr lang="pt-BR" sz="2800" b="1" dirty="0" smtClean="0">
              <a:ln w="11430"/>
              <a:solidFill>
                <a:schemeClr val="bg1"/>
              </a:solidFill>
              <a:effectLst>
                <a:glow rad="228600">
                  <a:srgbClr val="000000"/>
                </a:glow>
                <a:outerShdw blurRad="50800" dist="39000" dir="5460000" algn="tl">
                  <a:srgbClr val="000000">
                    <a:alpha val="38000"/>
                  </a:srgbClr>
                </a:outerShdw>
              </a:effectLst>
            </a:endParaRPr>
          </a:p>
          <a:p>
            <a:pPr algn="ctr"/>
            <a:r>
              <a:rPr lang="pt-BR" sz="2800" b="1" dirty="0" smtClean="0">
                <a:ln w="11430"/>
                <a:solidFill>
                  <a:srgbClr val="FFFF00"/>
                </a:solidFill>
                <a:effectLst>
                  <a:glow rad="228600">
                    <a:srgbClr val="000000"/>
                  </a:glow>
                  <a:outerShdw blurRad="50800" dist="39000" dir="5460000" algn="tl">
                    <a:srgbClr val="000000">
                      <a:alpha val="38000"/>
                    </a:srgbClr>
                  </a:outerShdw>
                </a:effectLst>
              </a:rPr>
              <a:t>Visite: WWW.ADVENTISTAS-HISTORICOS.COM</a:t>
            </a:r>
            <a:endParaRPr lang="pt-BR" sz="2800" dirty="0">
              <a:solidFill>
                <a:srgbClr val="FFFF00"/>
              </a:solidFill>
            </a:endParaRPr>
          </a:p>
        </p:txBody>
      </p:sp>
      <p:pic>
        <p:nvPicPr>
          <p:cNvPr id="1026" name="Picture 2" descr="E:\1150403_1378939472389010_6415664252513285323_ncv.jpg"/>
          <p:cNvPicPr>
            <a:picLocks noChangeAspect="1" noChangeArrowheads="1"/>
          </p:cNvPicPr>
          <p:nvPr/>
        </p:nvPicPr>
        <p:blipFill>
          <a:blip r:embed="rId4"/>
          <a:srcRect/>
          <a:stretch>
            <a:fillRect/>
          </a:stretch>
        </p:blipFill>
        <p:spPr bwMode="auto">
          <a:xfrm>
            <a:off x="6215074" y="2786058"/>
            <a:ext cx="2505075" cy="1500198"/>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SABADO\untitledqbholp.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tângulo 2"/>
          <p:cNvSpPr/>
          <p:nvPr/>
        </p:nvSpPr>
        <p:spPr>
          <a:xfrm>
            <a:off x="285720" y="3244334"/>
            <a:ext cx="8643998" cy="3077766"/>
          </a:xfrm>
          <a:prstGeom prst="rect">
            <a:avLst/>
          </a:prstGeom>
        </p:spPr>
        <p:txBody>
          <a:bodyPr wrap="square">
            <a:spAutoFit/>
          </a:bodyPr>
          <a:lstStyle/>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endParaRPr lang="pt-BR" b="1" dirty="0" smtClean="0">
              <a:ln w="11430"/>
              <a:solidFill>
                <a:schemeClr val="bg1"/>
              </a:solidFill>
              <a:effectLst>
                <a:glow rad="228600">
                  <a:srgbClr val="000000"/>
                </a:glow>
                <a:outerShdw blurRad="50800" dist="39000" dir="5460000" algn="tl">
                  <a:srgbClr val="000000">
                    <a:alpha val="38000"/>
                  </a:srgbClr>
                </a:outerShdw>
              </a:effectLst>
            </a:endParaRPr>
          </a:p>
          <a:p>
            <a:r>
              <a:rPr lang="pt-BR" sz="2800" b="1" dirty="0" smtClean="0">
                <a:ln w="11430"/>
                <a:solidFill>
                  <a:srgbClr val="FFFF00"/>
                </a:solidFill>
                <a:effectLst>
                  <a:glow rad="228600">
                    <a:srgbClr val="000000"/>
                  </a:glow>
                  <a:outerShdw blurRad="50800" dist="39000" dir="5460000" algn="tl">
                    <a:srgbClr val="000000">
                      <a:alpha val="38000"/>
                    </a:srgbClr>
                  </a:outerShdw>
                </a:effectLst>
              </a:rPr>
              <a:t>Sábado</a:t>
            </a:r>
            <a:r>
              <a:rPr lang="pt-BR" sz="2800" b="1" dirty="0" smtClean="0">
                <a:ln w="11430"/>
                <a:solidFill>
                  <a:schemeClr val="bg1"/>
                </a:solidFill>
                <a:effectLst>
                  <a:glow rad="228600">
                    <a:srgbClr val="000000"/>
                  </a:glow>
                  <a:outerShdw blurRad="50800" dist="39000" dir="5460000" algn="tl">
                    <a:srgbClr val="000000">
                      <a:alpha val="38000"/>
                    </a:srgbClr>
                  </a:outerShdw>
                </a:effectLst>
              </a:rPr>
              <a:t> / </a:t>
            </a:r>
            <a:r>
              <a:rPr lang="pt-BR" sz="2800" b="1" dirty="0" err="1" smtClean="0">
                <a:ln w="11430"/>
                <a:solidFill>
                  <a:schemeClr val="bg1"/>
                </a:solidFill>
                <a:effectLst>
                  <a:glow rad="228600">
                    <a:srgbClr val="000000"/>
                  </a:glow>
                  <a:outerShdw blurRad="50800" dist="39000" dir="5460000" algn="tl">
                    <a:srgbClr val="000000">
                      <a:alpha val="38000"/>
                    </a:srgbClr>
                  </a:outerShdw>
                </a:effectLst>
              </a:rPr>
              <a:t>Shabbath</a:t>
            </a:r>
            <a:r>
              <a:rPr lang="pt-BR" sz="2800" b="1" dirty="0" smtClean="0">
                <a:ln w="11430"/>
                <a:solidFill>
                  <a:schemeClr val="bg1"/>
                </a:solidFill>
                <a:effectLst>
                  <a:glow rad="228600">
                    <a:srgbClr val="000000"/>
                  </a:glow>
                  <a:outerShdw blurRad="50800" dist="39000" dir="5460000" algn="tl">
                    <a:srgbClr val="000000">
                      <a:alpha val="38000"/>
                    </a:srgbClr>
                  </a:outerShdw>
                </a:effectLst>
              </a:rPr>
              <a:t> = </a:t>
            </a:r>
            <a:r>
              <a:rPr lang="pt-BR" sz="2800" b="1" dirty="0" err="1" smtClean="0">
                <a:ln w="11430"/>
                <a:solidFill>
                  <a:schemeClr val="bg1"/>
                </a:solidFill>
                <a:effectLst>
                  <a:glow rad="228600">
                    <a:srgbClr val="000000"/>
                  </a:glow>
                  <a:outerShdw blurRad="50800" dist="39000" dir="5460000" algn="tl">
                    <a:srgbClr val="000000">
                      <a:alpha val="38000"/>
                    </a:srgbClr>
                  </a:outerShdw>
                </a:effectLst>
              </a:rPr>
              <a:t>sbt</a:t>
            </a:r>
            <a:r>
              <a:rPr lang="pt-BR" sz="2800" b="1" dirty="0" smtClean="0">
                <a:ln w="11430"/>
                <a:solidFill>
                  <a:schemeClr val="bg1"/>
                </a:solidFill>
                <a:effectLst>
                  <a:glow rad="228600">
                    <a:srgbClr val="000000"/>
                  </a:glow>
                  <a:outerShdw blurRad="50800" dist="39000" dir="5460000" algn="tl">
                    <a:srgbClr val="000000">
                      <a:alpha val="38000"/>
                    </a:srgbClr>
                  </a:outerShdw>
                </a:effectLst>
              </a:rPr>
              <a:t> (hebraico) = </a:t>
            </a:r>
            <a:r>
              <a:rPr lang="pt-BR" sz="2800" b="1" dirty="0" smtClean="0">
                <a:ln w="11430"/>
                <a:solidFill>
                  <a:srgbClr val="FFFF00"/>
                </a:solidFill>
                <a:effectLst>
                  <a:glow rad="228600">
                    <a:srgbClr val="000000"/>
                  </a:glow>
                  <a:outerShdw blurRad="50800" dist="39000" dir="5460000" algn="tl">
                    <a:srgbClr val="000000">
                      <a:alpha val="38000"/>
                    </a:srgbClr>
                  </a:outerShdw>
                </a:effectLst>
              </a:rPr>
              <a:t>Cessar o trabalho, descansar.</a:t>
            </a:r>
          </a:p>
          <a:p>
            <a:endParaRPr lang="pt-BR" sz="2800" b="1" dirty="0" smtClean="0">
              <a:ln w="11430"/>
              <a:solidFill>
                <a:schemeClr val="bg1"/>
              </a:solidFill>
              <a:effectLst>
                <a:glow rad="228600">
                  <a:srgbClr val="000000"/>
                </a:glow>
                <a:outerShdw blurRad="50800" dist="39000" dir="5460000" algn="tl">
                  <a:srgbClr val="000000">
                    <a:alpha val="38000"/>
                  </a:srgbClr>
                </a:outerShdw>
              </a:effectLst>
            </a:endParaRPr>
          </a:p>
          <a:p>
            <a:r>
              <a:rPr lang="pt-BR" sz="2800" b="1" dirty="0" smtClean="0">
                <a:ln w="11430"/>
                <a:solidFill>
                  <a:schemeClr val="bg1"/>
                </a:solidFill>
                <a:effectLst>
                  <a:glow rad="228600">
                    <a:srgbClr val="000000"/>
                  </a:glow>
                  <a:outerShdw blurRad="50800" dist="39000" dir="5460000" algn="tl">
                    <a:srgbClr val="000000">
                      <a:alpha val="38000"/>
                    </a:srgbClr>
                  </a:outerShdw>
                </a:effectLst>
              </a:rPr>
              <a:t>Deus não se cansa (Isa. 40:28), mas deu exemplo:</a:t>
            </a:r>
          </a:p>
          <a:p>
            <a:r>
              <a:rPr lang="pt-BR" sz="2800" b="1" dirty="0" smtClean="0">
                <a:ln w="11430"/>
                <a:solidFill>
                  <a:srgbClr val="FFFF00"/>
                </a:solidFill>
                <a:effectLst>
                  <a:glow rad="228600">
                    <a:srgbClr val="000000"/>
                  </a:glow>
                  <a:outerShdw blurRad="50800" dist="39000" dir="5460000" algn="tl">
                    <a:srgbClr val="000000">
                      <a:alpha val="38000"/>
                    </a:srgbClr>
                  </a:outerShdw>
                </a:effectLst>
              </a:rPr>
              <a:t>DESCANSOU, ABENÇOOU E SANTIFICOU.</a:t>
            </a:r>
            <a:endParaRPr lang="pt-BR" sz="2800" dirty="0">
              <a:solidFill>
                <a:srgbClr val="FFFF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SABADO\dias-semana-ingles-weekdays-450x299.jpg"/>
          <p:cNvPicPr>
            <a:picLocks noChangeAspect="1" noChangeArrowheads="1"/>
          </p:cNvPicPr>
          <p:nvPr/>
        </p:nvPicPr>
        <p:blipFill>
          <a:blip r:embed="rId2"/>
          <a:srcRect/>
          <a:stretch>
            <a:fillRect/>
          </a:stretch>
        </p:blipFill>
        <p:spPr bwMode="auto">
          <a:xfrm>
            <a:off x="0" y="0"/>
            <a:ext cx="9143999" cy="6857999"/>
          </a:xfrm>
          <a:prstGeom prst="rect">
            <a:avLst/>
          </a:prstGeom>
          <a:noFill/>
        </p:spPr>
      </p:pic>
      <p:sp>
        <p:nvSpPr>
          <p:cNvPr id="3" name="Retângulo 2"/>
          <p:cNvSpPr/>
          <p:nvPr/>
        </p:nvSpPr>
        <p:spPr>
          <a:xfrm>
            <a:off x="357158" y="357166"/>
            <a:ext cx="6286544" cy="1323439"/>
          </a:xfrm>
          <a:prstGeom prst="rect">
            <a:avLst/>
          </a:prstGeom>
        </p:spPr>
        <p:txBody>
          <a:bodyPr wrap="square">
            <a:spAutoFit/>
          </a:bodyPr>
          <a:lstStyle/>
          <a:p>
            <a:r>
              <a:rPr lang="pt-BR" sz="4000" b="1" dirty="0" smtClean="0">
                <a:ln w="11430"/>
                <a:solidFill>
                  <a:srgbClr val="FFFF00"/>
                </a:solidFill>
                <a:effectLst>
                  <a:glow rad="228600">
                    <a:srgbClr val="000000"/>
                  </a:glow>
                  <a:outerShdw blurRad="50800" dist="39000" dir="5460000" algn="tl">
                    <a:srgbClr val="000000">
                      <a:alpha val="38000"/>
                    </a:srgbClr>
                  </a:outerShdw>
                </a:effectLst>
              </a:rPr>
              <a:t>QUAL A ORIGEM DO CICLO SEMANAL?</a:t>
            </a:r>
            <a:endParaRPr lang="pt-BR" sz="4000" dirty="0">
              <a:solidFill>
                <a:srgbClr val="FFFF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 name="Retângulo 2"/>
          <p:cNvSpPr/>
          <p:nvPr/>
        </p:nvSpPr>
        <p:spPr>
          <a:xfrm>
            <a:off x="571472" y="357166"/>
            <a:ext cx="8001056" cy="5509200"/>
          </a:xfrm>
          <a:prstGeom prst="rect">
            <a:avLst/>
          </a:prstGeom>
        </p:spPr>
        <p:txBody>
          <a:bodyPr wrap="square">
            <a:spAutoFit/>
          </a:bodyPr>
          <a:lstStyle/>
          <a:p>
            <a:pPr algn="just"/>
            <a:r>
              <a:rPr lang="pt-BR" sz="4400" b="1" dirty="0" smtClean="0">
                <a:ln w="11430"/>
                <a:solidFill>
                  <a:schemeClr val="bg1"/>
                </a:solidFill>
                <a:effectLst>
                  <a:glow rad="228600">
                    <a:srgbClr val="000000"/>
                  </a:glow>
                  <a:outerShdw blurRad="50800" dist="39000" dir="5460000" algn="tl">
                    <a:srgbClr val="000000">
                      <a:alpha val="38000"/>
                    </a:srgbClr>
                  </a:outerShdw>
                </a:effectLst>
              </a:rPr>
              <a:t>Qual a origem do ciclo semanal de 7 dias?  No Egito antigo o ciclo semanal era de 10 dias, nem todos os povos tinham o ciclo semanal de 7 dias, mas hoje o mundo todo adotou esse ciclo.  Qual a origem deste ciclo de 7 dias?</a:t>
            </a:r>
            <a:endParaRPr lang="pt-BR" sz="4400" dirty="0">
              <a:solidFill>
                <a:schemeClr val="bg1"/>
              </a:solidFill>
            </a:endParaRPr>
          </a:p>
        </p:txBody>
      </p:sp>
      <p:pic>
        <p:nvPicPr>
          <p:cNvPr id="1026" name="Picture 2" descr="E:\SABADO\0_grelhasabadomingo_111.jpg"/>
          <p:cNvPicPr>
            <a:picLocks noChangeAspect="1" noChangeArrowheads="1"/>
          </p:cNvPicPr>
          <p:nvPr/>
        </p:nvPicPr>
        <p:blipFill>
          <a:blip r:embed="rId2"/>
          <a:srcRect/>
          <a:stretch>
            <a:fillRect/>
          </a:stretch>
        </p:blipFill>
        <p:spPr bwMode="auto">
          <a:xfrm>
            <a:off x="2214546" y="5214950"/>
            <a:ext cx="6357982" cy="128588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o 3"/>
          <p:cNvSpPr/>
          <p:nvPr/>
        </p:nvSpPr>
        <p:spPr>
          <a:xfrm>
            <a:off x="214282" y="214290"/>
            <a:ext cx="8715436" cy="6500858"/>
          </a:xfrm>
          <a:prstGeom prst="frame">
            <a:avLst>
              <a:gd name="adj1" fmla="val 13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2050" name="Picture 2" descr="E:\SABADO\translação%20da%20terra1.jpg"/>
          <p:cNvPicPr>
            <a:picLocks noChangeAspect="1" noChangeArrowheads="1"/>
          </p:cNvPicPr>
          <p:nvPr/>
        </p:nvPicPr>
        <p:blipFill>
          <a:blip r:embed="rId2"/>
          <a:srcRect/>
          <a:stretch>
            <a:fillRect/>
          </a:stretch>
        </p:blipFill>
        <p:spPr bwMode="auto">
          <a:xfrm>
            <a:off x="1500166" y="2357430"/>
            <a:ext cx="5943600" cy="4178300"/>
          </a:xfrm>
          <a:prstGeom prst="rect">
            <a:avLst/>
          </a:prstGeom>
          <a:noFill/>
        </p:spPr>
      </p:pic>
      <p:sp>
        <p:nvSpPr>
          <p:cNvPr id="5" name="Retângulo 4"/>
          <p:cNvSpPr/>
          <p:nvPr/>
        </p:nvSpPr>
        <p:spPr>
          <a:xfrm>
            <a:off x="428596" y="428604"/>
            <a:ext cx="8286807" cy="1815882"/>
          </a:xfrm>
          <a:prstGeom prst="rect">
            <a:avLst/>
          </a:prstGeom>
        </p:spPr>
        <p:txBody>
          <a:bodyPr wrap="square">
            <a:spAutoFit/>
          </a:bodyPr>
          <a:lstStyle/>
          <a:p>
            <a:pPr algn="just"/>
            <a:r>
              <a:rPr lang="pt-BR" sz="2800" b="1" dirty="0" smtClean="0">
                <a:ln w="11430"/>
                <a:solidFill>
                  <a:schemeClr val="bg1"/>
                </a:solidFill>
                <a:effectLst>
                  <a:glow rad="228600">
                    <a:srgbClr val="000000"/>
                  </a:glow>
                  <a:outerShdw blurRad="50800" dist="39000" dir="5460000" algn="tl">
                    <a:srgbClr val="000000">
                      <a:alpha val="38000"/>
                    </a:srgbClr>
                  </a:outerShdw>
                </a:effectLst>
              </a:rPr>
              <a:t>Os demais ciclos tem que haver com um movimento astronômico.  Ex: O dia tem 24 horas e ele depende de que movimento astronômico?  Ele depende da rotação da Terra que leva + ou – 24 horas.</a:t>
            </a:r>
            <a:endParaRPr lang="pt-BR"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578</TotalTime>
  <Words>1997</Words>
  <Application>Microsoft Office PowerPoint</Application>
  <PresentationFormat>Apresentação na tela (4:3)</PresentationFormat>
  <Paragraphs>290</Paragraphs>
  <Slides>53</Slides>
  <Notes>0</Notes>
  <HiddenSlides>0</HiddenSlides>
  <MMClips>0</MMClips>
  <ScaleCrop>false</ScaleCrop>
  <HeadingPairs>
    <vt:vector size="4" baseType="variant">
      <vt:variant>
        <vt:lpstr>Tema</vt:lpstr>
      </vt:variant>
      <vt:variant>
        <vt:i4>1</vt:i4>
      </vt:variant>
      <vt:variant>
        <vt:lpstr>Títulos de slides</vt:lpstr>
      </vt:variant>
      <vt:variant>
        <vt:i4>53</vt:i4>
      </vt:variant>
    </vt:vector>
  </HeadingPairs>
  <TitlesOfParts>
    <vt:vector size="54" baseType="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Company>Casa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Charles</dc:creator>
  <cp:lastModifiedBy>Charles</cp:lastModifiedBy>
  <cp:revision>9</cp:revision>
  <dcterms:created xsi:type="dcterms:W3CDTF">2016-03-08T00:22:51Z</dcterms:created>
  <dcterms:modified xsi:type="dcterms:W3CDTF">2016-03-11T18:16:37Z</dcterms:modified>
</cp:coreProperties>
</file>