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71" r:id="rId14"/>
    <p:sldId id="268" r:id="rId15"/>
    <p:sldId id="291" r:id="rId16"/>
    <p:sldId id="289" r:id="rId17"/>
    <p:sldId id="273" r:id="rId18"/>
    <p:sldId id="274" r:id="rId19"/>
    <p:sldId id="275" r:id="rId20"/>
    <p:sldId id="277" r:id="rId21"/>
    <p:sldId id="278" r:id="rId22"/>
    <p:sldId id="279" r:id="rId23"/>
    <p:sldId id="282" r:id="rId24"/>
    <p:sldId id="295" r:id="rId25"/>
    <p:sldId id="296" r:id="rId26"/>
    <p:sldId id="297" r:id="rId27"/>
    <p:sldId id="298" r:id="rId28"/>
    <p:sldId id="299" r:id="rId29"/>
    <p:sldId id="283" r:id="rId30"/>
    <p:sldId id="284" r:id="rId31"/>
    <p:sldId id="286" r:id="rId32"/>
    <p:sldId id="285" r:id="rId33"/>
    <p:sldId id="290" r:id="rId34"/>
    <p:sldId id="288" r:id="rId35"/>
    <p:sldId id="293" r:id="rId36"/>
    <p:sldId id="294" r:id="rId37"/>
    <p:sldId id="292" r:id="rId38"/>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AA744"/>
    <a:srgbClr val="FFFF99"/>
    <a:srgbClr val="274D4D"/>
    <a:srgbClr val="163E2B"/>
    <a:srgbClr val="003300"/>
    <a:srgbClr val="2A4C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56" d="100"/>
          <a:sy n="56" d="100"/>
        </p:scale>
        <p:origin x="-96" y="-3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3DE97175-9169-4CDC-B718-F28E7D32FD21}" type="datetimeFigureOut">
              <a:rPr lang="pt-BR" smtClean="0"/>
              <a:t>21/08/2015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1484922-0607-4506-8232-2A29350708A2}" type="slidenum">
              <a:rPr lang="pt-BR" smtClean="0"/>
              <a:t>‹nº›</a:t>
            </a:fld>
            <a:endParaRPr lang="pt-BR"/>
          </a:p>
        </p:txBody>
      </p:sp>
    </p:spTree>
    <p:extLst>
      <p:ext uri="{BB962C8B-B14F-4D97-AF65-F5344CB8AC3E}">
        <p14:creationId xmlns:p14="http://schemas.microsoft.com/office/powerpoint/2010/main" val="1744736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DE97175-9169-4CDC-B718-F28E7D32FD21}" type="datetimeFigureOut">
              <a:rPr lang="pt-BR" smtClean="0"/>
              <a:t>21/08/2015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1484922-0607-4506-8232-2A29350708A2}" type="slidenum">
              <a:rPr lang="pt-BR" smtClean="0"/>
              <a:t>‹nº›</a:t>
            </a:fld>
            <a:endParaRPr lang="pt-BR"/>
          </a:p>
        </p:txBody>
      </p:sp>
    </p:spTree>
    <p:extLst>
      <p:ext uri="{BB962C8B-B14F-4D97-AF65-F5344CB8AC3E}">
        <p14:creationId xmlns:p14="http://schemas.microsoft.com/office/powerpoint/2010/main" val="777316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DE97175-9169-4CDC-B718-F28E7D32FD21}" type="datetimeFigureOut">
              <a:rPr lang="pt-BR" smtClean="0"/>
              <a:t>21/08/2015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1484922-0607-4506-8232-2A29350708A2}" type="slidenum">
              <a:rPr lang="pt-BR" smtClean="0"/>
              <a:t>‹nº›</a:t>
            </a:fld>
            <a:endParaRPr lang="pt-BR"/>
          </a:p>
        </p:txBody>
      </p:sp>
    </p:spTree>
    <p:extLst>
      <p:ext uri="{BB962C8B-B14F-4D97-AF65-F5344CB8AC3E}">
        <p14:creationId xmlns:p14="http://schemas.microsoft.com/office/powerpoint/2010/main" val="2239471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DE97175-9169-4CDC-B718-F28E7D32FD21}" type="datetimeFigureOut">
              <a:rPr lang="pt-BR" smtClean="0"/>
              <a:t>21/08/2015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1484922-0607-4506-8232-2A29350708A2}" type="slidenum">
              <a:rPr lang="pt-BR" smtClean="0"/>
              <a:t>‹nº›</a:t>
            </a:fld>
            <a:endParaRPr lang="pt-BR"/>
          </a:p>
        </p:txBody>
      </p:sp>
    </p:spTree>
    <p:extLst>
      <p:ext uri="{BB962C8B-B14F-4D97-AF65-F5344CB8AC3E}">
        <p14:creationId xmlns:p14="http://schemas.microsoft.com/office/powerpoint/2010/main" val="3071627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3DE97175-9169-4CDC-B718-F28E7D32FD21}" type="datetimeFigureOut">
              <a:rPr lang="pt-BR" smtClean="0"/>
              <a:t>21/08/2015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1484922-0607-4506-8232-2A29350708A2}" type="slidenum">
              <a:rPr lang="pt-BR" smtClean="0"/>
              <a:t>‹nº›</a:t>
            </a:fld>
            <a:endParaRPr lang="pt-BR"/>
          </a:p>
        </p:txBody>
      </p:sp>
    </p:spTree>
    <p:extLst>
      <p:ext uri="{BB962C8B-B14F-4D97-AF65-F5344CB8AC3E}">
        <p14:creationId xmlns:p14="http://schemas.microsoft.com/office/powerpoint/2010/main" val="3285744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3DE97175-9169-4CDC-B718-F28E7D32FD21}" type="datetimeFigureOut">
              <a:rPr lang="pt-BR" smtClean="0"/>
              <a:t>21/08/2015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1484922-0607-4506-8232-2A29350708A2}" type="slidenum">
              <a:rPr lang="pt-BR" smtClean="0"/>
              <a:t>‹nº›</a:t>
            </a:fld>
            <a:endParaRPr lang="pt-BR"/>
          </a:p>
        </p:txBody>
      </p:sp>
    </p:spTree>
    <p:extLst>
      <p:ext uri="{BB962C8B-B14F-4D97-AF65-F5344CB8AC3E}">
        <p14:creationId xmlns:p14="http://schemas.microsoft.com/office/powerpoint/2010/main" val="3050404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3DE97175-9169-4CDC-B718-F28E7D32FD21}" type="datetimeFigureOut">
              <a:rPr lang="pt-BR" smtClean="0"/>
              <a:t>21/08/2015</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51484922-0607-4506-8232-2A29350708A2}" type="slidenum">
              <a:rPr lang="pt-BR" smtClean="0"/>
              <a:t>‹nº›</a:t>
            </a:fld>
            <a:endParaRPr lang="pt-BR"/>
          </a:p>
        </p:txBody>
      </p:sp>
    </p:spTree>
    <p:extLst>
      <p:ext uri="{BB962C8B-B14F-4D97-AF65-F5344CB8AC3E}">
        <p14:creationId xmlns:p14="http://schemas.microsoft.com/office/powerpoint/2010/main" val="3267710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3DE97175-9169-4CDC-B718-F28E7D32FD21}" type="datetimeFigureOut">
              <a:rPr lang="pt-BR" smtClean="0"/>
              <a:t>21/08/2015</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51484922-0607-4506-8232-2A29350708A2}" type="slidenum">
              <a:rPr lang="pt-BR" smtClean="0"/>
              <a:t>‹nº›</a:t>
            </a:fld>
            <a:endParaRPr lang="pt-BR"/>
          </a:p>
        </p:txBody>
      </p:sp>
    </p:spTree>
    <p:extLst>
      <p:ext uri="{BB962C8B-B14F-4D97-AF65-F5344CB8AC3E}">
        <p14:creationId xmlns:p14="http://schemas.microsoft.com/office/powerpoint/2010/main" val="279077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3DE97175-9169-4CDC-B718-F28E7D32FD21}" type="datetimeFigureOut">
              <a:rPr lang="pt-BR" smtClean="0"/>
              <a:t>21/08/2015</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51484922-0607-4506-8232-2A29350708A2}" type="slidenum">
              <a:rPr lang="pt-BR" smtClean="0"/>
              <a:t>‹nº›</a:t>
            </a:fld>
            <a:endParaRPr lang="pt-BR"/>
          </a:p>
        </p:txBody>
      </p:sp>
    </p:spTree>
    <p:extLst>
      <p:ext uri="{BB962C8B-B14F-4D97-AF65-F5344CB8AC3E}">
        <p14:creationId xmlns:p14="http://schemas.microsoft.com/office/powerpoint/2010/main" val="2130900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3DE97175-9169-4CDC-B718-F28E7D32FD21}" type="datetimeFigureOut">
              <a:rPr lang="pt-BR" smtClean="0"/>
              <a:t>21/08/2015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1484922-0607-4506-8232-2A29350708A2}" type="slidenum">
              <a:rPr lang="pt-BR" smtClean="0"/>
              <a:t>‹nº›</a:t>
            </a:fld>
            <a:endParaRPr lang="pt-BR"/>
          </a:p>
        </p:txBody>
      </p:sp>
    </p:spTree>
    <p:extLst>
      <p:ext uri="{BB962C8B-B14F-4D97-AF65-F5344CB8AC3E}">
        <p14:creationId xmlns:p14="http://schemas.microsoft.com/office/powerpoint/2010/main" val="2251801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3DE97175-9169-4CDC-B718-F28E7D32FD21}" type="datetimeFigureOut">
              <a:rPr lang="pt-BR" smtClean="0"/>
              <a:t>21/08/2015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1484922-0607-4506-8232-2A29350708A2}" type="slidenum">
              <a:rPr lang="pt-BR" smtClean="0"/>
              <a:t>‹nº›</a:t>
            </a:fld>
            <a:endParaRPr lang="pt-BR"/>
          </a:p>
        </p:txBody>
      </p:sp>
    </p:spTree>
    <p:extLst>
      <p:ext uri="{BB962C8B-B14F-4D97-AF65-F5344CB8AC3E}">
        <p14:creationId xmlns:p14="http://schemas.microsoft.com/office/powerpoint/2010/main" val="679949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74D4D"/>
        </a:solid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E97175-9169-4CDC-B718-F28E7D32FD21}" type="datetimeFigureOut">
              <a:rPr lang="pt-BR" smtClean="0"/>
              <a:t>21/08/2015</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484922-0607-4506-8232-2A29350708A2}" type="slidenum">
              <a:rPr lang="pt-BR" smtClean="0"/>
              <a:t>‹nº›</a:t>
            </a:fld>
            <a:endParaRPr lang="pt-BR"/>
          </a:p>
        </p:txBody>
      </p:sp>
    </p:spTree>
    <p:extLst>
      <p:ext uri="{BB962C8B-B14F-4D97-AF65-F5344CB8AC3E}">
        <p14:creationId xmlns:p14="http://schemas.microsoft.com/office/powerpoint/2010/main" val="3762234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2686929" y="1983545"/>
            <a:ext cx="7076049" cy="3046988"/>
          </a:xfrm>
          <a:prstGeom prst="rect">
            <a:avLst/>
          </a:prstGeom>
          <a:noFill/>
        </p:spPr>
        <p:txBody>
          <a:bodyPr wrap="square" rtlCol="0">
            <a:spAutoFit/>
          </a:bodyPr>
          <a:lstStyle/>
          <a:p>
            <a:pPr algn="ctr"/>
            <a:r>
              <a:rPr lang="pt-BR" sz="9600" b="1" smtClean="0">
                <a:solidFill>
                  <a:srgbClr val="FF6600"/>
                </a:solidFill>
                <a:effectLst>
                  <a:outerShdw blurRad="38100" dist="38100" dir="2700000" algn="tl">
                    <a:srgbClr val="000000">
                      <a:alpha val="43137"/>
                    </a:srgbClr>
                  </a:outerShdw>
                </a:effectLst>
                <a:latin typeface="Algerian" panose="04020705040A02060702" pitchFamily="82" charset="0"/>
              </a:rPr>
              <a:t>A VERDADE  </a:t>
            </a:r>
            <a:r>
              <a:rPr lang="pt-BR" sz="9600" b="1" dirty="0" smtClean="0">
                <a:solidFill>
                  <a:srgbClr val="FF6600"/>
                </a:solidFill>
                <a:effectLst>
                  <a:outerShdw blurRad="38100" dist="38100" dir="2700000" algn="tl">
                    <a:srgbClr val="000000">
                      <a:alpha val="43137"/>
                    </a:srgbClr>
                  </a:outerShdw>
                </a:effectLst>
                <a:latin typeface="Algerian" panose="04020705040A02060702" pitchFamily="82" charset="0"/>
              </a:rPr>
              <a:t>PRESENTE</a:t>
            </a:r>
            <a:endParaRPr lang="pt-BR" sz="9600" b="1" dirty="0">
              <a:solidFill>
                <a:srgbClr val="FF6600"/>
              </a:solidFill>
              <a:effectLst>
                <a:outerShdw blurRad="38100" dist="38100" dir="2700000" algn="tl">
                  <a:srgbClr val="000000">
                    <a:alpha val="43137"/>
                  </a:srgbClr>
                </a:outerShdw>
              </a:effectLst>
              <a:latin typeface="Algerian" panose="04020705040A02060702" pitchFamily="82" charset="0"/>
            </a:endParaRPr>
          </a:p>
        </p:txBody>
      </p:sp>
    </p:spTree>
    <p:extLst>
      <p:ext uri="{BB962C8B-B14F-4D97-AF65-F5344CB8AC3E}">
        <p14:creationId xmlns:p14="http://schemas.microsoft.com/office/powerpoint/2010/main" val="41763157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953036" y="1030782"/>
            <a:ext cx="10109916" cy="2000548"/>
          </a:xfrm>
          <a:prstGeom prst="rect">
            <a:avLst/>
          </a:prstGeom>
          <a:noFill/>
        </p:spPr>
        <p:txBody>
          <a:bodyPr wrap="square" rtlCol="0">
            <a:spAutoFit/>
          </a:bodyPr>
          <a:lstStyle/>
          <a:p>
            <a:pPr algn="just"/>
            <a:r>
              <a:rPr lang="pt-BR" sz="3200" dirty="0" smtClean="0">
                <a:solidFill>
                  <a:srgbClr val="FFFF00"/>
                </a:solidFill>
                <a:latin typeface="Arial Rounded MT Bold" panose="020F0704030504030204" pitchFamily="34" charset="0"/>
              </a:rPr>
              <a:t>“Porque os que dantes conheceu também </a:t>
            </a:r>
            <a:r>
              <a:rPr lang="pt-BR" sz="3200" dirty="0" smtClean="0">
                <a:solidFill>
                  <a:schemeClr val="bg1"/>
                </a:solidFill>
                <a:latin typeface="Arial Rounded MT Bold" panose="020F0704030504030204" pitchFamily="34" charset="0"/>
              </a:rPr>
              <a:t>os predestinou para serem conformes à imagem de Seu Filho</a:t>
            </a:r>
            <a:r>
              <a:rPr lang="pt-BR" sz="3200" dirty="0" smtClean="0">
                <a:solidFill>
                  <a:srgbClr val="FFFF00"/>
                </a:solidFill>
                <a:latin typeface="Arial Rounded MT Bold" panose="020F0704030504030204" pitchFamily="34" charset="0"/>
              </a:rPr>
              <a:t>, a fim de que ele seja o primogênito entre muitos irmãos.”</a:t>
            </a:r>
          </a:p>
          <a:p>
            <a:pPr algn="just"/>
            <a:r>
              <a:rPr lang="pt-BR" sz="2800" dirty="0" smtClean="0">
                <a:solidFill>
                  <a:srgbClr val="EAA744"/>
                </a:solidFill>
                <a:latin typeface="Arial Rounded MT Bold" panose="020F0704030504030204" pitchFamily="34" charset="0"/>
              </a:rPr>
              <a:t>Romanos 8:29</a:t>
            </a:r>
            <a:endParaRPr lang="pt-BR" sz="2800" dirty="0">
              <a:solidFill>
                <a:srgbClr val="EAA744"/>
              </a:solidFill>
              <a:latin typeface="Arial Rounded MT Bold" panose="020F0704030504030204" pitchFamily="34" charset="0"/>
            </a:endParaRPr>
          </a:p>
        </p:txBody>
      </p:sp>
      <p:sp>
        <p:nvSpPr>
          <p:cNvPr id="5" name="CaixaDeTexto 4"/>
          <p:cNvSpPr txBox="1"/>
          <p:nvPr/>
        </p:nvSpPr>
        <p:spPr>
          <a:xfrm>
            <a:off x="953036" y="3748223"/>
            <a:ext cx="10174310" cy="1815882"/>
          </a:xfrm>
          <a:prstGeom prst="rect">
            <a:avLst/>
          </a:prstGeom>
          <a:noFill/>
        </p:spPr>
        <p:txBody>
          <a:bodyPr wrap="square" rtlCol="0">
            <a:spAutoFit/>
          </a:bodyPr>
          <a:lstStyle/>
          <a:p>
            <a:pPr algn="just"/>
            <a:r>
              <a:rPr lang="pt-BR" sz="2800" dirty="0" smtClean="0">
                <a:solidFill>
                  <a:srgbClr val="FFFF00"/>
                </a:solidFill>
                <a:latin typeface="Arial Rounded MT Bold" panose="020F0704030504030204" pitchFamily="34" charset="0"/>
              </a:rPr>
              <a:t>“Até que todos cheguemos à unidade da fé, </a:t>
            </a:r>
            <a:r>
              <a:rPr lang="pt-BR" sz="2800" dirty="0" smtClean="0">
                <a:solidFill>
                  <a:schemeClr val="bg1"/>
                </a:solidFill>
                <a:latin typeface="Arial Rounded MT Bold" panose="020F0704030504030204" pitchFamily="34" charset="0"/>
              </a:rPr>
              <a:t>e ao conhecimento do Filho de Deus</a:t>
            </a:r>
            <a:r>
              <a:rPr lang="pt-BR" sz="2800" dirty="0" smtClean="0">
                <a:solidFill>
                  <a:srgbClr val="FFFF00"/>
                </a:solidFill>
                <a:latin typeface="Arial Rounded MT Bold" panose="020F0704030504030204" pitchFamily="34" charset="0"/>
              </a:rPr>
              <a:t>, </a:t>
            </a:r>
            <a:r>
              <a:rPr lang="pt-BR" sz="2800" dirty="0" smtClean="0">
                <a:solidFill>
                  <a:schemeClr val="bg1"/>
                </a:solidFill>
                <a:latin typeface="Arial Rounded MT Bold" panose="020F0704030504030204" pitchFamily="34" charset="0"/>
              </a:rPr>
              <a:t>a homem perfeito, à medida da estatura completa de Cristo</a:t>
            </a:r>
            <a:r>
              <a:rPr lang="pt-BR" sz="2800" dirty="0" smtClean="0">
                <a:solidFill>
                  <a:srgbClr val="FFFF00"/>
                </a:solidFill>
                <a:latin typeface="Arial Rounded MT Bold" panose="020F0704030504030204" pitchFamily="34" charset="0"/>
              </a:rPr>
              <a:t>.”</a:t>
            </a:r>
          </a:p>
          <a:p>
            <a:pPr algn="just"/>
            <a:r>
              <a:rPr lang="pt-BR" sz="2800" dirty="0" smtClean="0">
                <a:solidFill>
                  <a:srgbClr val="EAA744"/>
                </a:solidFill>
                <a:latin typeface="Arial Rounded MT Bold" panose="020F0704030504030204" pitchFamily="34" charset="0"/>
              </a:rPr>
              <a:t>Efésios 4:13</a:t>
            </a:r>
            <a:endParaRPr lang="pt-BR" sz="2800" dirty="0">
              <a:solidFill>
                <a:srgbClr val="EAA744"/>
              </a:solidFill>
              <a:latin typeface="Arial Rounded MT Bold" panose="020F0704030504030204" pitchFamily="34" charset="0"/>
            </a:endParaRPr>
          </a:p>
        </p:txBody>
      </p:sp>
    </p:spTree>
    <p:extLst>
      <p:ext uri="{BB962C8B-B14F-4D97-AF65-F5344CB8AC3E}">
        <p14:creationId xmlns:p14="http://schemas.microsoft.com/office/powerpoint/2010/main" val="2514013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856055" y="681019"/>
            <a:ext cx="10161431" cy="2246769"/>
          </a:xfrm>
          <a:prstGeom prst="rect">
            <a:avLst/>
          </a:prstGeom>
          <a:noFill/>
        </p:spPr>
        <p:txBody>
          <a:bodyPr wrap="square" rtlCol="0">
            <a:spAutoFit/>
          </a:bodyPr>
          <a:lstStyle/>
          <a:p>
            <a:pPr algn="just"/>
            <a:r>
              <a:rPr lang="pt-BR" sz="2800" dirty="0" smtClean="0">
                <a:solidFill>
                  <a:srgbClr val="FFFF00"/>
                </a:solidFill>
                <a:latin typeface="Arial Rounded MT Bold" panose="020F0704030504030204" pitchFamily="34" charset="0"/>
              </a:rPr>
              <a:t>“...Cristo amou a igreja, e a Si mesmo Se entregou por ela, </a:t>
            </a:r>
            <a:r>
              <a:rPr lang="pt-BR" sz="2800" dirty="0" smtClean="0">
                <a:solidFill>
                  <a:schemeClr val="bg1"/>
                </a:solidFill>
                <a:latin typeface="Arial Rounded MT Bold" panose="020F0704030504030204" pitchFamily="34" charset="0"/>
              </a:rPr>
              <a:t>para a santificar,</a:t>
            </a:r>
            <a:r>
              <a:rPr lang="pt-BR" sz="2800" dirty="0" smtClean="0">
                <a:solidFill>
                  <a:srgbClr val="FFFF00"/>
                </a:solidFill>
                <a:latin typeface="Arial Rounded MT Bold" panose="020F0704030504030204" pitchFamily="34" charset="0"/>
              </a:rPr>
              <a:t> purificando-a com a lavagem da água, pela palavra, para a apresentar a Si mesmo igreja gloriosa, sem mácula, nem ruga, nem coisa semelhante, mas </a:t>
            </a:r>
            <a:r>
              <a:rPr lang="pt-BR" sz="2800" dirty="0" smtClean="0">
                <a:solidFill>
                  <a:schemeClr val="bg1"/>
                </a:solidFill>
                <a:latin typeface="Arial Rounded MT Bold" panose="020F0704030504030204" pitchFamily="34" charset="0"/>
              </a:rPr>
              <a:t>santa e irrepreensível</a:t>
            </a:r>
            <a:r>
              <a:rPr lang="pt-BR" sz="2800" dirty="0" smtClean="0">
                <a:solidFill>
                  <a:srgbClr val="FFFF00"/>
                </a:solidFill>
                <a:latin typeface="Arial Rounded MT Bold" panose="020F0704030504030204" pitchFamily="34" charset="0"/>
              </a:rPr>
              <a:t>.”</a:t>
            </a:r>
          </a:p>
          <a:p>
            <a:pPr algn="just"/>
            <a:r>
              <a:rPr lang="pt-BR" sz="2800" dirty="0" smtClean="0">
                <a:solidFill>
                  <a:srgbClr val="EAA744"/>
                </a:solidFill>
                <a:latin typeface="Arial Rounded MT Bold" panose="020F0704030504030204" pitchFamily="34" charset="0"/>
              </a:rPr>
              <a:t>Efésios 5: 25 - 27</a:t>
            </a:r>
            <a:endParaRPr lang="pt-BR" sz="2800" dirty="0">
              <a:solidFill>
                <a:srgbClr val="EAA744"/>
              </a:solidFill>
              <a:latin typeface="Arial Rounded MT Bold" panose="020F0704030504030204" pitchFamily="34" charset="0"/>
            </a:endParaRPr>
          </a:p>
        </p:txBody>
      </p:sp>
      <p:sp>
        <p:nvSpPr>
          <p:cNvPr id="5" name="CaixaDeTexto 4"/>
          <p:cNvSpPr txBox="1"/>
          <p:nvPr/>
        </p:nvSpPr>
        <p:spPr>
          <a:xfrm>
            <a:off x="856055" y="3842197"/>
            <a:ext cx="10099964" cy="2677656"/>
          </a:xfrm>
          <a:prstGeom prst="rect">
            <a:avLst/>
          </a:prstGeom>
          <a:noFill/>
        </p:spPr>
        <p:txBody>
          <a:bodyPr wrap="square" rtlCol="0">
            <a:spAutoFit/>
          </a:bodyPr>
          <a:lstStyle/>
          <a:p>
            <a:pPr algn="just"/>
            <a:r>
              <a:rPr lang="en-US" sz="2800" dirty="0" smtClean="0">
                <a:solidFill>
                  <a:srgbClr val="FFFF00"/>
                </a:solidFill>
                <a:latin typeface="Arial Rounded MT Bold" panose="020F0704030504030204" pitchFamily="34" charset="0"/>
              </a:rPr>
              <a:t>“</a:t>
            </a:r>
            <a:r>
              <a:rPr lang="pt-BR" sz="2800" dirty="0" smtClean="0">
                <a:solidFill>
                  <a:srgbClr val="FFFF00"/>
                </a:solidFill>
                <a:latin typeface="Arial Rounded MT Bold" panose="020F0704030504030204" pitchFamily="34" charset="0"/>
              </a:rPr>
              <a:t>Por isso saí do meio deles, a apartai-vos, diz o Senhor</a:t>
            </a:r>
            <a:r>
              <a:rPr lang="en-US" sz="2800" dirty="0" smtClean="0">
                <a:solidFill>
                  <a:srgbClr val="FFFF00"/>
                </a:solidFill>
                <a:latin typeface="Arial Rounded MT Bold" panose="020F0704030504030204" pitchFamily="34" charset="0"/>
              </a:rPr>
              <a:t>;</a:t>
            </a:r>
            <a:r>
              <a:rPr lang="pt-BR" sz="2800" dirty="0" smtClean="0">
                <a:solidFill>
                  <a:srgbClr val="FFFF00"/>
                </a:solidFill>
                <a:latin typeface="Arial Rounded MT Bold" panose="020F0704030504030204" pitchFamily="34" charset="0"/>
              </a:rPr>
              <a:t> e não toqueis nada imundo, e Eu vos receberei. </a:t>
            </a:r>
          </a:p>
          <a:p>
            <a:pPr algn="just"/>
            <a:r>
              <a:rPr lang="pt-BR" sz="2800" dirty="0" smtClean="0">
                <a:solidFill>
                  <a:srgbClr val="FFFF00"/>
                </a:solidFill>
                <a:latin typeface="Arial Rounded MT Bold" panose="020F0704030504030204" pitchFamily="34" charset="0"/>
              </a:rPr>
              <a:t>...Ora, amados, pois que temos tais promessas, </a:t>
            </a:r>
            <a:r>
              <a:rPr lang="pt-BR" sz="2800" dirty="0" smtClean="0">
                <a:solidFill>
                  <a:schemeClr val="bg1"/>
                </a:solidFill>
                <a:latin typeface="Arial Rounded MT Bold" panose="020F0704030504030204" pitchFamily="34" charset="0"/>
              </a:rPr>
              <a:t>purifiquemo-nos de toda a imundícia da carne e do espírito, aperfeiçoando a santidade no temor de Deus</a:t>
            </a:r>
            <a:r>
              <a:rPr lang="pt-BR" sz="2800" dirty="0" smtClean="0">
                <a:solidFill>
                  <a:srgbClr val="FFFF00"/>
                </a:solidFill>
                <a:latin typeface="Arial Rounded MT Bold" panose="020F0704030504030204" pitchFamily="34" charset="0"/>
              </a:rPr>
              <a:t>.”</a:t>
            </a:r>
          </a:p>
          <a:p>
            <a:pPr algn="just"/>
            <a:r>
              <a:rPr lang="pt-BR" sz="2800" dirty="0" smtClean="0">
                <a:solidFill>
                  <a:srgbClr val="EAA744"/>
                </a:solidFill>
                <a:latin typeface="Arial Rounded MT Bold" panose="020F0704030504030204" pitchFamily="34" charset="0"/>
              </a:rPr>
              <a:t>II </a:t>
            </a:r>
            <a:r>
              <a:rPr lang="pt-BR" sz="2800" dirty="0" err="1" smtClean="0">
                <a:solidFill>
                  <a:srgbClr val="EAA744"/>
                </a:solidFill>
                <a:latin typeface="Arial Rounded MT Bold" panose="020F0704030504030204" pitchFamily="34" charset="0"/>
              </a:rPr>
              <a:t>Corintios</a:t>
            </a:r>
            <a:r>
              <a:rPr lang="pt-BR" sz="2800" dirty="0" smtClean="0">
                <a:solidFill>
                  <a:srgbClr val="EAA744"/>
                </a:solidFill>
                <a:latin typeface="Arial Rounded MT Bold" panose="020F0704030504030204" pitchFamily="34" charset="0"/>
              </a:rPr>
              <a:t> 6:17, e 7:1.</a:t>
            </a:r>
            <a:endParaRPr lang="pt-BR" sz="2800" dirty="0">
              <a:solidFill>
                <a:srgbClr val="EAA744"/>
              </a:solidFill>
              <a:latin typeface="Arial Rounded MT Bold" panose="020F0704030504030204" pitchFamily="34" charset="0"/>
            </a:endParaRPr>
          </a:p>
        </p:txBody>
      </p:sp>
    </p:spTree>
    <p:extLst>
      <p:ext uri="{BB962C8B-B14F-4D97-AF65-F5344CB8AC3E}">
        <p14:creationId xmlns:p14="http://schemas.microsoft.com/office/powerpoint/2010/main" val="2839975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592663" y="970870"/>
            <a:ext cx="10779617" cy="1508105"/>
          </a:xfrm>
          <a:prstGeom prst="rect">
            <a:avLst/>
          </a:prstGeom>
          <a:noFill/>
        </p:spPr>
        <p:txBody>
          <a:bodyPr wrap="square" rtlCol="0">
            <a:spAutoFit/>
          </a:bodyPr>
          <a:lstStyle/>
          <a:p>
            <a:r>
              <a:rPr lang="pt-BR" sz="3200" dirty="0" smtClean="0">
                <a:solidFill>
                  <a:srgbClr val="FFFF00"/>
                </a:solidFill>
                <a:latin typeface="Arial Rounded MT Bold" panose="020F0704030504030204" pitchFamily="34" charset="0"/>
              </a:rPr>
              <a:t>“Porque </a:t>
            </a:r>
            <a:r>
              <a:rPr lang="pt-BR" sz="3200" dirty="0">
                <a:solidFill>
                  <a:srgbClr val="FFFF00"/>
                </a:solidFill>
                <a:latin typeface="Arial Rounded MT Bold" panose="020F0704030504030204" pitchFamily="34" charset="0"/>
              </a:rPr>
              <a:t>o salário do pecado é a morte, </a:t>
            </a:r>
            <a:r>
              <a:rPr lang="pt-BR" sz="3200" dirty="0" smtClean="0">
                <a:solidFill>
                  <a:srgbClr val="FFFF00"/>
                </a:solidFill>
                <a:latin typeface="Arial Rounded MT Bold" panose="020F0704030504030204" pitchFamily="34" charset="0"/>
              </a:rPr>
              <a:t>mas o </a:t>
            </a:r>
            <a:r>
              <a:rPr lang="pt-BR" sz="3200" dirty="0" smtClean="0">
                <a:solidFill>
                  <a:schemeClr val="bg1"/>
                </a:solidFill>
                <a:latin typeface="Arial Rounded MT Bold" panose="020F0704030504030204" pitchFamily="34" charset="0"/>
              </a:rPr>
              <a:t>dom gratuito</a:t>
            </a:r>
            <a:r>
              <a:rPr lang="pt-BR" sz="3200" i="1" dirty="0" smtClean="0">
                <a:solidFill>
                  <a:schemeClr val="bg1"/>
                </a:solidFill>
                <a:latin typeface="Arial Rounded MT Bold" panose="020F0704030504030204" pitchFamily="34" charset="0"/>
              </a:rPr>
              <a:t> </a:t>
            </a:r>
            <a:r>
              <a:rPr lang="pt-BR" sz="3200" dirty="0" smtClean="0">
                <a:solidFill>
                  <a:srgbClr val="FFFF00"/>
                </a:solidFill>
                <a:latin typeface="Arial Rounded MT Bold" panose="020F0704030504030204" pitchFamily="34" charset="0"/>
              </a:rPr>
              <a:t>de </a:t>
            </a:r>
            <a:r>
              <a:rPr lang="pt-BR" sz="3200" dirty="0">
                <a:solidFill>
                  <a:srgbClr val="FFFF00"/>
                </a:solidFill>
                <a:latin typeface="Arial Rounded MT Bold" panose="020F0704030504030204" pitchFamily="34" charset="0"/>
              </a:rPr>
              <a:t>Deus é a </a:t>
            </a:r>
            <a:r>
              <a:rPr lang="pt-BR" sz="3200" dirty="0">
                <a:solidFill>
                  <a:schemeClr val="bg1"/>
                </a:solidFill>
                <a:latin typeface="Arial Rounded MT Bold" panose="020F0704030504030204" pitchFamily="34" charset="0"/>
              </a:rPr>
              <a:t>vida eterna, por Cristo Jesus </a:t>
            </a:r>
            <a:r>
              <a:rPr lang="pt-BR" sz="3200" dirty="0">
                <a:solidFill>
                  <a:srgbClr val="FFFF00"/>
                </a:solidFill>
                <a:latin typeface="Arial Rounded MT Bold" panose="020F0704030504030204" pitchFamily="34" charset="0"/>
              </a:rPr>
              <a:t>nosso Senhor</a:t>
            </a:r>
            <a:r>
              <a:rPr lang="pt-BR" sz="3200" dirty="0" smtClean="0">
                <a:solidFill>
                  <a:srgbClr val="FFFF00"/>
                </a:solidFill>
                <a:latin typeface="Arial Rounded MT Bold" panose="020F0704030504030204" pitchFamily="34" charset="0"/>
              </a:rPr>
              <a:t>.”</a:t>
            </a:r>
          </a:p>
          <a:p>
            <a:r>
              <a:rPr lang="pt-BR" sz="2800" dirty="0" smtClean="0">
                <a:solidFill>
                  <a:srgbClr val="EAA744"/>
                </a:solidFill>
                <a:latin typeface="Arial Rounded MT Bold" panose="020F0704030504030204" pitchFamily="34" charset="0"/>
              </a:rPr>
              <a:t>Romanos 6:23</a:t>
            </a:r>
            <a:endParaRPr lang="pt-BR" sz="2800" dirty="0">
              <a:solidFill>
                <a:srgbClr val="EAA744"/>
              </a:solidFill>
              <a:latin typeface="Arial Rounded MT Bold" panose="020F0704030504030204" pitchFamily="34" charset="0"/>
            </a:endParaRPr>
          </a:p>
        </p:txBody>
      </p:sp>
      <p:sp>
        <p:nvSpPr>
          <p:cNvPr id="6" name="CaixaDeTexto 5"/>
          <p:cNvSpPr txBox="1"/>
          <p:nvPr/>
        </p:nvSpPr>
        <p:spPr>
          <a:xfrm>
            <a:off x="711194" y="2809873"/>
            <a:ext cx="10534918" cy="2000548"/>
          </a:xfrm>
          <a:prstGeom prst="rect">
            <a:avLst/>
          </a:prstGeom>
          <a:noFill/>
        </p:spPr>
        <p:txBody>
          <a:bodyPr wrap="square" rtlCol="0">
            <a:spAutoFit/>
          </a:bodyPr>
          <a:lstStyle/>
          <a:p>
            <a:pPr algn="just"/>
            <a:r>
              <a:rPr lang="pt-BR" sz="3200" dirty="0" smtClean="0">
                <a:solidFill>
                  <a:srgbClr val="FFFF00"/>
                </a:solidFill>
                <a:latin typeface="Arial Rounded MT Bold" panose="020F0704030504030204" pitchFamily="34" charset="0"/>
              </a:rPr>
              <a:t>“E </a:t>
            </a:r>
            <a:r>
              <a:rPr lang="pt-BR" sz="3200" dirty="0">
                <a:solidFill>
                  <a:srgbClr val="FFFF00"/>
                </a:solidFill>
                <a:latin typeface="Arial Rounded MT Bold" panose="020F0704030504030204" pitchFamily="34" charset="0"/>
              </a:rPr>
              <a:t>o testemunho é este: que Deus nos deu a vida eterna; e esta vida está em seu Filho</a:t>
            </a:r>
            <a:r>
              <a:rPr lang="pt-BR" sz="3200" dirty="0" smtClean="0">
                <a:solidFill>
                  <a:srgbClr val="FFFF00"/>
                </a:solidFill>
                <a:latin typeface="Arial Rounded MT Bold" panose="020F0704030504030204" pitchFamily="34" charset="0"/>
              </a:rPr>
              <a:t>.  </a:t>
            </a:r>
            <a:r>
              <a:rPr lang="pt-BR" sz="3200" dirty="0" smtClean="0">
                <a:solidFill>
                  <a:schemeClr val="bg1"/>
                </a:solidFill>
                <a:latin typeface="Arial Rounded MT Bold" panose="020F0704030504030204" pitchFamily="34" charset="0"/>
              </a:rPr>
              <a:t>Quem </a:t>
            </a:r>
            <a:r>
              <a:rPr lang="pt-BR" sz="3200" dirty="0">
                <a:solidFill>
                  <a:schemeClr val="bg1"/>
                </a:solidFill>
                <a:latin typeface="Arial Rounded MT Bold" panose="020F0704030504030204" pitchFamily="34" charset="0"/>
              </a:rPr>
              <a:t>tem o Filho tem a vida; quem não tem o Filho de Deus não tem a vida</a:t>
            </a:r>
            <a:r>
              <a:rPr lang="pt-BR" sz="3200" dirty="0" smtClean="0">
                <a:solidFill>
                  <a:schemeClr val="bg1"/>
                </a:solidFill>
                <a:latin typeface="Arial Rounded MT Bold" panose="020F0704030504030204" pitchFamily="34" charset="0"/>
              </a:rPr>
              <a:t>.”</a:t>
            </a:r>
          </a:p>
          <a:p>
            <a:pPr algn="just"/>
            <a:r>
              <a:rPr lang="pt-BR" sz="2800" dirty="0" smtClean="0">
                <a:solidFill>
                  <a:srgbClr val="EAA744"/>
                </a:solidFill>
                <a:latin typeface="Arial Rounded MT Bold" panose="020F0704030504030204" pitchFamily="34" charset="0"/>
              </a:rPr>
              <a:t>I João 5:11 e 12.</a:t>
            </a:r>
            <a:endParaRPr lang="pt-BR" sz="2800" dirty="0">
              <a:solidFill>
                <a:srgbClr val="EAA744"/>
              </a:solidFill>
              <a:latin typeface="Arial Rounded MT Bold" panose="020F0704030504030204" pitchFamily="34" charset="0"/>
            </a:endParaRPr>
          </a:p>
        </p:txBody>
      </p:sp>
      <p:sp>
        <p:nvSpPr>
          <p:cNvPr id="7" name="CaixaDeTexto 6"/>
          <p:cNvSpPr txBox="1"/>
          <p:nvPr/>
        </p:nvSpPr>
        <p:spPr>
          <a:xfrm>
            <a:off x="818043" y="5350220"/>
            <a:ext cx="10309537" cy="954107"/>
          </a:xfrm>
          <a:prstGeom prst="rect">
            <a:avLst/>
          </a:prstGeom>
          <a:noFill/>
        </p:spPr>
        <p:txBody>
          <a:bodyPr wrap="square" rtlCol="0">
            <a:spAutoFit/>
          </a:bodyPr>
          <a:lstStyle/>
          <a:p>
            <a:r>
              <a:rPr lang="pt-BR" sz="2800" dirty="0" smtClean="0">
                <a:solidFill>
                  <a:srgbClr val="FF6600"/>
                </a:solidFill>
                <a:latin typeface="Arial Rounded MT Bold" panose="020F0704030504030204" pitchFamily="34" charset="0"/>
              </a:rPr>
              <a:t>A VIDA ETERNA NÃO É DADA “DE GRAÇA”, MAS POR MEIO DA GRAÇA, ISTO É, POR MEIO DE CRISTO. </a:t>
            </a:r>
            <a:endParaRPr lang="pt-BR" sz="2800" dirty="0">
              <a:solidFill>
                <a:srgbClr val="FF6600"/>
              </a:solidFill>
              <a:latin typeface="Arial Rounded MT Bold" panose="020F0704030504030204" pitchFamily="34" charset="0"/>
            </a:endParaRPr>
          </a:p>
        </p:txBody>
      </p:sp>
    </p:spTree>
    <p:extLst>
      <p:ext uri="{BB962C8B-B14F-4D97-AF65-F5344CB8AC3E}">
        <p14:creationId xmlns:p14="http://schemas.microsoft.com/office/powerpoint/2010/main" val="308818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427019" y="2355273"/>
            <a:ext cx="9116291" cy="2123658"/>
          </a:xfrm>
          <a:prstGeom prst="rect">
            <a:avLst/>
          </a:prstGeom>
          <a:noFill/>
        </p:spPr>
        <p:txBody>
          <a:bodyPr wrap="square" rtlCol="0">
            <a:spAutoFit/>
          </a:bodyPr>
          <a:lstStyle/>
          <a:p>
            <a:pPr algn="ctr"/>
            <a:r>
              <a:rPr lang="pt-BR" sz="6600" dirty="0" smtClean="0">
                <a:solidFill>
                  <a:srgbClr val="FF6600"/>
                </a:solidFill>
                <a:latin typeface="Arial Rounded MT Bold" panose="020F0704030504030204" pitchFamily="34" charset="0"/>
              </a:rPr>
              <a:t>O QUE DEVO FAZER PARA TER A CRISTO</a:t>
            </a:r>
            <a:r>
              <a:rPr lang="en-US" sz="6600" dirty="0" smtClean="0">
                <a:solidFill>
                  <a:srgbClr val="FF6600"/>
                </a:solidFill>
                <a:latin typeface="Arial Rounded MT Bold" panose="020F0704030504030204" pitchFamily="34" charset="0"/>
              </a:rPr>
              <a:t>?</a:t>
            </a:r>
            <a:endParaRPr lang="pt-BR" sz="6600" dirty="0">
              <a:solidFill>
                <a:srgbClr val="FF6600"/>
              </a:solidFill>
              <a:latin typeface="Arial Rounded MT Bold" panose="020F0704030504030204" pitchFamily="34" charset="0"/>
            </a:endParaRPr>
          </a:p>
        </p:txBody>
      </p:sp>
    </p:spTree>
    <p:extLst>
      <p:ext uri="{BB962C8B-B14F-4D97-AF65-F5344CB8AC3E}">
        <p14:creationId xmlns:p14="http://schemas.microsoft.com/office/powerpoint/2010/main" val="6182297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985233" y="1107583"/>
            <a:ext cx="10097036" cy="1508105"/>
          </a:xfrm>
          <a:prstGeom prst="rect">
            <a:avLst/>
          </a:prstGeom>
          <a:noFill/>
        </p:spPr>
        <p:txBody>
          <a:bodyPr wrap="square" rtlCol="0">
            <a:spAutoFit/>
          </a:bodyPr>
          <a:lstStyle/>
          <a:p>
            <a:pPr algn="just"/>
            <a:r>
              <a:rPr lang="pt-BR" sz="3200" dirty="0" smtClean="0">
                <a:solidFill>
                  <a:srgbClr val="FFFF00"/>
                </a:solidFill>
                <a:latin typeface="Arial Rounded MT Bold" panose="020F0704030504030204" pitchFamily="34" charset="0"/>
              </a:rPr>
              <a:t>“Porque já </a:t>
            </a:r>
            <a:r>
              <a:rPr lang="pt-BR" sz="3200" dirty="0" smtClean="0">
                <a:solidFill>
                  <a:schemeClr val="bg1"/>
                </a:solidFill>
                <a:latin typeface="Arial Rounded MT Bold" panose="020F0704030504030204" pitchFamily="34" charset="0"/>
              </a:rPr>
              <a:t>estais mortos</a:t>
            </a:r>
            <a:r>
              <a:rPr lang="pt-BR" sz="3200" dirty="0" smtClean="0">
                <a:solidFill>
                  <a:srgbClr val="FFFF00"/>
                </a:solidFill>
                <a:latin typeface="Arial Rounded MT Bold" panose="020F0704030504030204" pitchFamily="34" charset="0"/>
              </a:rPr>
              <a:t>, e a vossa vida está escondida com Cristo em Deus.”</a:t>
            </a:r>
          </a:p>
          <a:p>
            <a:pPr algn="just"/>
            <a:r>
              <a:rPr lang="pt-BR" sz="2800" dirty="0" smtClean="0">
                <a:solidFill>
                  <a:srgbClr val="EAA744"/>
                </a:solidFill>
                <a:latin typeface="Arial Rounded MT Bold" panose="020F0704030504030204" pitchFamily="34" charset="0"/>
              </a:rPr>
              <a:t>Colossenses 3:3.</a:t>
            </a:r>
            <a:endParaRPr lang="pt-BR" sz="2800" dirty="0">
              <a:solidFill>
                <a:srgbClr val="EAA744"/>
              </a:solidFill>
              <a:latin typeface="Arial Rounded MT Bold" panose="020F0704030504030204" pitchFamily="34" charset="0"/>
            </a:endParaRPr>
          </a:p>
        </p:txBody>
      </p:sp>
      <p:sp>
        <p:nvSpPr>
          <p:cNvPr id="6" name="CaixaDeTexto 5"/>
          <p:cNvSpPr txBox="1"/>
          <p:nvPr/>
        </p:nvSpPr>
        <p:spPr>
          <a:xfrm>
            <a:off x="985233" y="3155323"/>
            <a:ext cx="9961809" cy="3108543"/>
          </a:xfrm>
          <a:prstGeom prst="rect">
            <a:avLst/>
          </a:prstGeom>
          <a:noFill/>
        </p:spPr>
        <p:txBody>
          <a:bodyPr wrap="square" rtlCol="0">
            <a:spAutoFit/>
          </a:bodyPr>
          <a:lstStyle/>
          <a:p>
            <a:pPr algn="just"/>
            <a:r>
              <a:rPr lang="pt-BR" sz="2800" dirty="0" smtClean="0">
                <a:solidFill>
                  <a:srgbClr val="FFFF00"/>
                </a:solidFill>
                <a:latin typeface="Arial Rounded MT Bold" panose="020F0704030504030204" pitchFamily="34" charset="0"/>
              </a:rPr>
              <a:t>“Vós, porém, </a:t>
            </a:r>
            <a:r>
              <a:rPr lang="pt-BR" sz="2800" dirty="0" smtClean="0">
                <a:solidFill>
                  <a:schemeClr val="bg1"/>
                </a:solidFill>
                <a:latin typeface="Arial Rounded MT Bold" panose="020F0704030504030204" pitchFamily="34" charset="0"/>
              </a:rPr>
              <a:t>não estais na carne, mas no Espírito</a:t>
            </a:r>
            <a:r>
              <a:rPr lang="pt-BR" sz="2800" dirty="0" smtClean="0">
                <a:solidFill>
                  <a:srgbClr val="FFFF00"/>
                </a:solidFill>
                <a:latin typeface="Arial Rounded MT Bold" panose="020F0704030504030204" pitchFamily="34" charset="0"/>
              </a:rPr>
              <a:t>, se é que o Espírito de Deus habita em vós. Mas, se alguém não tem o Espírito de Cristo, esse tal não é </a:t>
            </a:r>
            <a:r>
              <a:rPr lang="pt-BR" sz="2800" dirty="0" err="1" smtClean="0">
                <a:solidFill>
                  <a:srgbClr val="FFFF00"/>
                </a:solidFill>
                <a:latin typeface="Arial Rounded MT Bold" panose="020F0704030504030204" pitchFamily="34" charset="0"/>
              </a:rPr>
              <a:t>dEle.</a:t>
            </a:r>
            <a:r>
              <a:rPr lang="pt-BR" sz="2800" dirty="0" smtClean="0">
                <a:solidFill>
                  <a:srgbClr val="FFFF00"/>
                </a:solidFill>
                <a:latin typeface="Arial Rounded MT Bold" panose="020F0704030504030204" pitchFamily="34" charset="0"/>
              </a:rPr>
              <a:t> E, </a:t>
            </a:r>
            <a:r>
              <a:rPr lang="pt-BR" sz="2800" dirty="0" smtClean="0">
                <a:solidFill>
                  <a:schemeClr val="bg1"/>
                </a:solidFill>
                <a:latin typeface="Arial Rounded MT Bold" panose="020F0704030504030204" pitchFamily="34" charset="0"/>
              </a:rPr>
              <a:t>se Cristo está em vós, o corpo, na verdade, está morto </a:t>
            </a:r>
            <a:r>
              <a:rPr lang="pt-BR" sz="2800" dirty="0" smtClean="0">
                <a:solidFill>
                  <a:srgbClr val="FFFF00"/>
                </a:solidFill>
                <a:latin typeface="Arial Rounded MT Bold" panose="020F0704030504030204" pitchFamily="34" charset="0"/>
              </a:rPr>
              <a:t>por causa do pecado, mas o espírito vive por causa da justiça.”</a:t>
            </a:r>
          </a:p>
          <a:p>
            <a:pPr algn="just"/>
            <a:endParaRPr lang="pt-BR" sz="2800" dirty="0">
              <a:solidFill>
                <a:srgbClr val="FFFF00"/>
              </a:solidFill>
              <a:latin typeface="Arial Rounded MT Bold" panose="020F0704030504030204" pitchFamily="34" charset="0"/>
            </a:endParaRPr>
          </a:p>
          <a:p>
            <a:pPr algn="just"/>
            <a:r>
              <a:rPr lang="pt-BR" sz="2800" dirty="0" smtClean="0">
                <a:solidFill>
                  <a:srgbClr val="EAA744"/>
                </a:solidFill>
                <a:latin typeface="Arial Rounded MT Bold" panose="020F0704030504030204" pitchFamily="34" charset="0"/>
              </a:rPr>
              <a:t>Romanos 8:9 e 10</a:t>
            </a:r>
          </a:p>
        </p:txBody>
      </p:sp>
    </p:spTree>
    <p:extLst>
      <p:ext uri="{BB962C8B-B14F-4D97-AF65-F5344CB8AC3E}">
        <p14:creationId xmlns:p14="http://schemas.microsoft.com/office/powerpoint/2010/main" val="4253171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043189" y="1275008"/>
            <a:ext cx="9826580" cy="1384995"/>
          </a:xfrm>
          <a:prstGeom prst="rect">
            <a:avLst/>
          </a:prstGeom>
          <a:noFill/>
        </p:spPr>
        <p:txBody>
          <a:bodyPr wrap="square" rtlCol="0">
            <a:spAutoFit/>
          </a:bodyPr>
          <a:lstStyle/>
          <a:p>
            <a:pPr algn="just"/>
            <a:r>
              <a:rPr lang="pt-BR" sz="2800" dirty="0" smtClean="0">
                <a:solidFill>
                  <a:srgbClr val="FFFF00"/>
                </a:solidFill>
                <a:latin typeface="Arial Rounded MT Bold" panose="020F0704030504030204" pitchFamily="34" charset="0"/>
              </a:rPr>
              <a:t>“Palavra fiel é esta: que </a:t>
            </a:r>
            <a:r>
              <a:rPr lang="pt-BR" sz="2800" dirty="0" smtClean="0">
                <a:solidFill>
                  <a:schemeClr val="bg1"/>
                </a:solidFill>
                <a:latin typeface="Arial Rounded MT Bold" panose="020F0704030504030204" pitchFamily="34" charset="0"/>
              </a:rPr>
              <a:t>se morrermos </a:t>
            </a:r>
            <a:r>
              <a:rPr lang="pt-BR" sz="2800" dirty="0" smtClean="0">
                <a:solidFill>
                  <a:srgbClr val="FFFF00"/>
                </a:solidFill>
                <a:latin typeface="Arial Rounded MT Bold" panose="020F0704030504030204" pitchFamily="34" charset="0"/>
              </a:rPr>
              <a:t>com Ele, também com Ele viveremos.”</a:t>
            </a:r>
          </a:p>
          <a:p>
            <a:pPr algn="just"/>
            <a:r>
              <a:rPr lang="pt-BR" sz="2800" dirty="0" smtClean="0">
                <a:solidFill>
                  <a:srgbClr val="EAA744"/>
                </a:solidFill>
                <a:latin typeface="Arial Rounded MT Bold" panose="020F0704030504030204" pitchFamily="34" charset="0"/>
              </a:rPr>
              <a:t>II Timóteo 2:11</a:t>
            </a:r>
            <a:endParaRPr lang="pt-BR" sz="2800" dirty="0">
              <a:solidFill>
                <a:srgbClr val="EAA744"/>
              </a:solidFill>
              <a:latin typeface="Arial Rounded MT Bold" panose="020F0704030504030204" pitchFamily="34" charset="0"/>
            </a:endParaRPr>
          </a:p>
        </p:txBody>
      </p:sp>
      <p:sp>
        <p:nvSpPr>
          <p:cNvPr id="5" name="CaixaDeTexto 4"/>
          <p:cNvSpPr txBox="1"/>
          <p:nvPr/>
        </p:nvSpPr>
        <p:spPr>
          <a:xfrm>
            <a:off x="862884" y="3322749"/>
            <a:ext cx="10006885" cy="2677656"/>
          </a:xfrm>
          <a:prstGeom prst="rect">
            <a:avLst/>
          </a:prstGeom>
          <a:noFill/>
        </p:spPr>
        <p:txBody>
          <a:bodyPr wrap="square" rtlCol="0">
            <a:spAutoFit/>
          </a:bodyPr>
          <a:lstStyle/>
          <a:p>
            <a:pPr algn="just"/>
            <a:r>
              <a:rPr lang="pt-BR" sz="2800" dirty="0" smtClean="0">
                <a:solidFill>
                  <a:srgbClr val="FFFF00"/>
                </a:solidFill>
                <a:latin typeface="Arial Rounded MT Bold" panose="020F0704030504030204" pitchFamily="34" charset="0"/>
              </a:rPr>
              <a:t>“Trazendo sempre por toda a parte a mortificação </a:t>
            </a:r>
            <a:r>
              <a:rPr lang="en-US" sz="2800" dirty="0" smtClean="0">
                <a:solidFill>
                  <a:srgbClr val="F14549"/>
                </a:solidFill>
                <a:latin typeface="Arial Rounded MT Bold" panose="020F0704030504030204" pitchFamily="34" charset="0"/>
              </a:rPr>
              <a:t>[</a:t>
            </a:r>
            <a:r>
              <a:rPr lang="pt-BR" sz="2800" dirty="0" smtClean="0">
                <a:solidFill>
                  <a:srgbClr val="F14549"/>
                </a:solidFill>
                <a:latin typeface="Arial Rounded MT Bold" panose="020F0704030504030204" pitchFamily="34" charset="0"/>
              </a:rPr>
              <a:t>o morrer] </a:t>
            </a:r>
            <a:r>
              <a:rPr lang="pt-BR" sz="2800" dirty="0" smtClean="0">
                <a:solidFill>
                  <a:srgbClr val="FFFF00"/>
                </a:solidFill>
                <a:latin typeface="Arial Rounded MT Bold" panose="020F0704030504030204" pitchFamily="34" charset="0"/>
              </a:rPr>
              <a:t>do Senhor Jesus no corpo, </a:t>
            </a:r>
            <a:r>
              <a:rPr lang="pt-BR" sz="2800" dirty="0" smtClean="0">
                <a:solidFill>
                  <a:schemeClr val="bg1"/>
                </a:solidFill>
                <a:latin typeface="Arial Rounded MT Bold" panose="020F0704030504030204" pitchFamily="34" charset="0"/>
              </a:rPr>
              <a:t>para que a vida de Jesus se manifeste também no nosso corpo</a:t>
            </a:r>
            <a:r>
              <a:rPr lang="pt-BR" sz="2800" dirty="0" smtClean="0">
                <a:solidFill>
                  <a:srgbClr val="FFFF00"/>
                </a:solidFill>
                <a:latin typeface="Arial Rounded MT Bold" panose="020F0704030504030204" pitchFamily="34" charset="0"/>
              </a:rPr>
              <a:t>. E assim nós, que vivemos, estamos sempre entregues à morte por amor de Jesus, </a:t>
            </a:r>
            <a:r>
              <a:rPr lang="pt-BR" sz="2800" dirty="0" smtClean="0">
                <a:solidFill>
                  <a:schemeClr val="bg1"/>
                </a:solidFill>
                <a:latin typeface="Arial Rounded MT Bold" panose="020F0704030504030204" pitchFamily="34" charset="0"/>
              </a:rPr>
              <a:t>para que </a:t>
            </a:r>
            <a:r>
              <a:rPr lang="pt-BR" sz="2800" dirty="0" smtClean="0">
                <a:solidFill>
                  <a:srgbClr val="FFFF00"/>
                </a:solidFill>
                <a:latin typeface="Arial Rounded MT Bold" panose="020F0704030504030204" pitchFamily="34" charset="0"/>
              </a:rPr>
              <a:t>a vida de Jesus se manifeste também na nossa carne mortal.”</a:t>
            </a:r>
          </a:p>
          <a:p>
            <a:pPr algn="just"/>
            <a:r>
              <a:rPr lang="pt-BR" sz="2800" dirty="0" smtClean="0">
                <a:solidFill>
                  <a:srgbClr val="EAA744"/>
                </a:solidFill>
                <a:latin typeface="Arial Rounded MT Bold" panose="020F0704030504030204" pitchFamily="34" charset="0"/>
              </a:rPr>
              <a:t>II Coríntios 4:10 e 11.</a:t>
            </a:r>
            <a:endParaRPr lang="pt-BR" sz="2800" dirty="0">
              <a:solidFill>
                <a:srgbClr val="EAA744"/>
              </a:solidFill>
              <a:latin typeface="Arial Rounded MT Bold" panose="020F0704030504030204" pitchFamily="34" charset="0"/>
            </a:endParaRPr>
          </a:p>
        </p:txBody>
      </p:sp>
    </p:spTree>
    <p:extLst>
      <p:ext uri="{BB962C8B-B14F-4D97-AF65-F5344CB8AC3E}">
        <p14:creationId xmlns:p14="http://schemas.microsoft.com/office/powerpoint/2010/main" val="2642879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018796" y="1040849"/>
            <a:ext cx="9916732" cy="2492990"/>
          </a:xfrm>
          <a:prstGeom prst="rect">
            <a:avLst/>
          </a:prstGeom>
          <a:noFill/>
        </p:spPr>
        <p:txBody>
          <a:bodyPr wrap="square" rtlCol="0">
            <a:spAutoFit/>
          </a:bodyPr>
          <a:lstStyle/>
          <a:p>
            <a:pPr algn="just"/>
            <a:r>
              <a:rPr lang="pt-BR" sz="3200" dirty="0" smtClean="0">
                <a:solidFill>
                  <a:srgbClr val="FFFF00"/>
                </a:solidFill>
                <a:latin typeface="Arial Rounded MT Bold" panose="020F0704030504030204" pitchFamily="34" charset="0"/>
              </a:rPr>
              <a:t>“...tenho também por perda todas as coisas, pela excelência do conhecimento de Cristo Jesus, meu Senhor</a:t>
            </a:r>
            <a:r>
              <a:rPr lang="en-US" sz="3200" dirty="0" smtClean="0">
                <a:solidFill>
                  <a:srgbClr val="FFFF00"/>
                </a:solidFill>
                <a:latin typeface="Arial Rounded MT Bold" panose="020F0704030504030204" pitchFamily="34" charset="0"/>
              </a:rPr>
              <a:t>;</a:t>
            </a:r>
            <a:r>
              <a:rPr lang="pt-BR" sz="3200" dirty="0" smtClean="0">
                <a:solidFill>
                  <a:srgbClr val="FFFF00"/>
                </a:solidFill>
                <a:latin typeface="Arial Rounded MT Bold" panose="020F0704030504030204" pitchFamily="34" charset="0"/>
              </a:rPr>
              <a:t> </a:t>
            </a:r>
            <a:r>
              <a:rPr lang="pt-BR" sz="3200" dirty="0" smtClean="0">
                <a:solidFill>
                  <a:schemeClr val="bg1"/>
                </a:solidFill>
                <a:latin typeface="Arial Rounded MT Bold" panose="020F0704030504030204" pitchFamily="34" charset="0"/>
              </a:rPr>
              <a:t>pelo qual sofri a perda de todas as coisas</a:t>
            </a:r>
            <a:r>
              <a:rPr lang="pt-BR" sz="3200" dirty="0" smtClean="0">
                <a:solidFill>
                  <a:srgbClr val="FFFF00"/>
                </a:solidFill>
                <a:latin typeface="Arial Rounded MT Bold" panose="020F0704030504030204" pitchFamily="34" charset="0"/>
              </a:rPr>
              <a:t>, e as considero como escória, </a:t>
            </a:r>
            <a:r>
              <a:rPr lang="pt-BR" sz="3200" dirty="0" smtClean="0">
                <a:solidFill>
                  <a:schemeClr val="bg1"/>
                </a:solidFill>
                <a:latin typeface="Arial Rounded MT Bold" panose="020F0704030504030204" pitchFamily="34" charset="0"/>
              </a:rPr>
              <a:t>para que possa ganhar a Cristo.”</a:t>
            </a:r>
          </a:p>
          <a:p>
            <a:pPr algn="just"/>
            <a:r>
              <a:rPr lang="pt-BR" sz="2800" dirty="0" smtClean="0">
                <a:solidFill>
                  <a:srgbClr val="EAA744"/>
                </a:solidFill>
                <a:latin typeface="Arial Rounded MT Bold" panose="020F0704030504030204" pitchFamily="34" charset="0"/>
              </a:rPr>
              <a:t>Filipenses 3:8</a:t>
            </a:r>
            <a:endParaRPr lang="pt-BR" sz="2800" dirty="0">
              <a:solidFill>
                <a:srgbClr val="EAA744"/>
              </a:solidFill>
              <a:latin typeface="Arial Rounded MT Bold" panose="020F0704030504030204" pitchFamily="34" charset="0"/>
            </a:endParaRPr>
          </a:p>
        </p:txBody>
      </p:sp>
      <p:sp>
        <p:nvSpPr>
          <p:cNvPr id="3" name="CaixaDeTexto 2"/>
          <p:cNvSpPr txBox="1"/>
          <p:nvPr/>
        </p:nvSpPr>
        <p:spPr>
          <a:xfrm>
            <a:off x="1043383" y="4601739"/>
            <a:ext cx="9892145" cy="1508105"/>
          </a:xfrm>
          <a:prstGeom prst="rect">
            <a:avLst/>
          </a:prstGeom>
          <a:noFill/>
        </p:spPr>
        <p:txBody>
          <a:bodyPr wrap="square" rtlCol="0">
            <a:spAutoFit/>
          </a:bodyPr>
          <a:lstStyle/>
          <a:p>
            <a:r>
              <a:rPr lang="pt-BR" sz="3200" dirty="0" smtClean="0">
                <a:solidFill>
                  <a:srgbClr val="FFFF00"/>
                </a:solidFill>
                <a:latin typeface="Arial Rounded MT Bold" panose="020F0704030504030204" pitchFamily="34" charset="0"/>
              </a:rPr>
              <a:t>“Assim, pois, qualquer de vós que </a:t>
            </a:r>
            <a:r>
              <a:rPr lang="pt-BR" sz="3200" dirty="0" smtClean="0">
                <a:solidFill>
                  <a:schemeClr val="bg1"/>
                </a:solidFill>
                <a:latin typeface="Arial Rounded MT Bold" panose="020F0704030504030204" pitchFamily="34" charset="0"/>
              </a:rPr>
              <a:t>não renuncia a tudo quanto tem</a:t>
            </a:r>
            <a:r>
              <a:rPr lang="pt-BR" sz="3200" dirty="0" smtClean="0">
                <a:solidFill>
                  <a:srgbClr val="FFFF00"/>
                </a:solidFill>
                <a:latin typeface="Arial Rounded MT Bold" panose="020F0704030504030204" pitchFamily="34" charset="0"/>
              </a:rPr>
              <a:t>, não pode ser Meu discípulo.” </a:t>
            </a:r>
          </a:p>
          <a:p>
            <a:r>
              <a:rPr lang="pt-BR" sz="2800" dirty="0" smtClean="0">
                <a:solidFill>
                  <a:srgbClr val="EAA744"/>
                </a:solidFill>
                <a:latin typeface="Arial Rounded MT Bold" panose="020F0704030504030204" pitchFamily="34" charset="0"/>
              </a:rPr>
              <a:t>Lucas 14:33</a:t>
            </a:r>
            <a:endParaRPr lang="pt-BR" sz="2800" dirty="0">
              <a:solidFill>
                <a:srgbClr val="EAA744"/>
              </a:solidFill>
              <a:latin typeface="Arial Rounded MT Bold" panose="020F0704030504030204" pitchFamily="34" charset="0"/>
            </a:endParaRPr>
          </a:p>
        </p:txBody>
      </p:sp>
    </p:spTree>
    <p:extLst>
      <p:ext uri="{BB962C8B-B14F-4D97-AF65-F5344CB8AC3E}">
        <p14:creationId xmlns:p14="http://schemas.microsoft.com/office/powerpoint/2010/main" val="2072275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a:spLocks noChangeArrowheads="1"/>
          </p:cNvSpPr>
          <p:nvPr/>
        </p:nvSpPr>
        <p:spPr bwMode="auto">
          <a:xfrm>
            <a:off x="597954" y="1095907"/>
            <a:ext cx="10814631"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ts val="4000"/>
              </a:lnSpc>
            </a:pPr>
            <a:r>
              <a:rPr lang="pt-BR" sz="2800" dirty="0">
                <a:solidFill>
                  <a:srgbClr val="FFFF00"/>
                </a:solidFill>
                <a:latin typeface="Arial Rounded MT Bold" panose="020F0704030504030204" pitchFamily="34" charset="0"/>
              </a:rPr>
              <a:t>“Uma união com Cristo por viva fé é resistente; qualquer outra união deve perecer. Cristo primeiro nos escolheu, pagando um infinito preço por nossa redenção; e o verdadeiro crente escolhe a Cristo como o primeiro o último e o melhor em todas as coisas. </a:t>
            </a:r>
            <a:r>
              <a:rPr lang="pt-BR" sz="2800" dirty="0">
                <a:solidFill>
                  <a:schemeClr val="bg1"/>
                </a:solidFill>
                <a:latin typeface="Arial Rounded MT Bold" panose="020F0704030504030204" pitchFamily="34" charset="0"/>
              </a:rPr>
              <a:t>Mas esta união nos custa alguma coisa</a:t>
            </a:r>
            <a:r>
              <a:rPr lang="pt-BR" sz="2800" dirty="0">
                <a:solidFill>
                  <a:srgbClr val="FFFF00"/>
                </a:solidFill>
                <a:latin typeface="Arial Rounded MT Bold" panose="020F0704030504030204" pitchFamily="34" charset="0"/>
              </a:rPr>
              <a:t>. Esta união é de total dependência, para que um orgulhoso dela tome parte. Todos os que formam esta união devem sentir sua necessidade do sangue expiatório de Cristo. Devem passar por uma mudança de coração. </a:t>
            </a:r>
            <a:r>
              <a:rPr lang="pt-BR" sz="2800" dirty="0">
                <a:solidFill>
                  <a:schemeClr val="bg1"/>
                </a:solidFill>
                <a:latin typeface="Arial Rounded MT Bold" panose="020F0704030504030204" pitchFamily="34" charset="0"/>
              </a:rPr>
              <a:t>Devem submeter sua própria vontade a vontade de Deus</a:t>
            </a:r>
            <a:r>
              <a:rPr lang="pt-BR" sz="2800" dirty="0">
                <a:solidFill>
                  <a:srgbClr val="FFFF00"/>
                </a:solidFill>
                <a:latin typeface="Arial Rounded MT Bold" panose="020F0704030504030204" pitchFamily="34" charset="0"/>
              </a:rPr>
              <a:t>. </a:t>
            </a:r>
            <a:endParaRPr lang="pt-BR" sz="2800" u="sng" dirty="0">
              <a:solidFill>
                <a:srgbClr val="FFFF00"/>
              </a:solidFill>
              <a:latin typeface="Arial Rounded MT Bold" panose="020F0704030504030204" pitchFamily="34" charset="0"/>
            </a:endParaRPr>
          </a:p>
        </p:txBody>
      </p:sp>
      <p:sp>
        <p:nvSpPr>
          <p:cNvPr id="2" name="Seta para a direita 1"/>
          <p:cNvSpPr/>
          <p:nvPr/>
        </p:nvSpPr>
        <p:spPr>
          <a:xfrm>
            <a:off x="10985679" y="6194738"/>
            <a:ext cx="540913" cy="28333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29944266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a:spLocks noChangeArrowheads="1"/>
          </p:cNvSpPr>
          <p:nvPr/>
        </p:nvSpPr>
        <p:spPr bwMode="auto">
          <a:xfrm>
            <a:off x="720191" y="1336674"/>
            <a:ext cx="10537131" cy="416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ts val="4000"/>
              </a:lnSpc>
            </a:pPr>
            <a:r>
              <a:rPr lang="pt-BR" sz="2800" dirty="0">
                <a:solidFill>
                  <a:srgbClr val="FFFF00"/>
                </a:solidFill>
                <a:latin typeface="Arial Rounded MT Bold" panose="020F0704030504030204" pitchFamily="34" charset="0"/>
              </a:rPr>
              <a:t>Haverá uma luta contra obstáculos externos e internos. Deve haver uma dolorosa obra de separação como também uma obra de inclusão. Orgulho, egoísmo, vaidade, </a:t>
            </a:r>
            <a:r>
              <a:rPr lang="pt-BR" sz="2800" dirty="0" err="1">
                <a:solidFill>
                  <a:srgbClr val="FFFF00"/>
                </a:solidFill>
                <a:latin typeface="Arial Rounded MT Bold" panose="020F0704030504030204" pitchFamily="34" charset="0"/>
              </a:rPr>
              <a:t>mundanidade</a:t>
            </a:r>
            <a:r>
              <a:rPr lang="pt-BR" sz="2800" dirty="0">
                <a:solidFill>
                  <a:srgbClr val="FFFF00"/>
                </a:solidFill>
                <a:latin typeface="Arial Rounded MT Bold" panose="020F0704030504030204" pitchFamily="34" charset="0"/>
              </a:rPr>
              <a:t> </a:t>
            </a:r>
            <a:r>
              <a:rPr lang="pt-BR" sz="2800" dirty="0">
                <a:solidFill>
                  <a:srgbClr val="FFFF00"/>
                </a:solidFill>
                <a:latin typeface="Arial Rounded MT Bold" panose="020F0704030504030204" pitchFamily="34" charset="0"/>
                <a:sym typeface="Symbol" panose="05050102010706020507" pitchFamily="18" charset="2"/>
              </a:rPr>
              <a:t></a:t>
            </a:r>
            <a:r>
              <a:rPr lang="pt-BR" sz="2800" dirty="0">
                <a:solidFill>
                  <a:srgbClr val="FFFF00"/>
                </a:solidFill>
                <a:latin typeface="Arial Rounded MT Bold" panose="020F0704030504030204" pitchFamily="34" charset="0"/>
              </a:rPr>
              <a:t> pecados em todas as suas formas </a:t>
            </a:r>
            <a:r>
              <a:rPr lang="pt-BR" sz="2800" dirty="0">
                <a:solidFill>
                  <a:srgbClr val="FFFF00"/>
                </a:solidFill>
                <a:latin typeface="Arial Rounded MT Bold" panose="020F0704030504030204" pitchFamily="34" charset="0"/>
                <a:sym typeface="Symbol" panose="05050102010706020507" pitchFamily="18" charset="2"/>
              </a:rPr>
              <a:t></a:t>
            </a:r>
            <a:r>
              <a:rPr lang="pt-BR" sz="2800" dirty="0">
                <a:solidFill>
                  <a:srgbClr val="FFFF00"/>
                </a:solidFill>
                <a:latin typeface="Arial Rounded MT Bold" panose="020F0704030504030204" pitchFamily="34" charset="0"/>
              </a:rPr>
              <a:t> </a:t>
            </a:r>
            <a:r>
              <a:rPr lang="pt-BR" sz="2800" dirty="0">
                <a:solidFill>
                  <a:schemeClr val="bg1"/>
                </a:solidFill>
                <a:latin typeface="Arial Rounded MT Bold" panose="020F0704030504030204" pitchFamily="34" charset="0"/>
              </a:rPr>
              <a:t>devem ser vencidos </a:t>
            </a:r>
            <a:r>
              <a:rPr lang="pt-BR" sz="2800" u="sng" dirty="0">
                <a:solidFill>
                  <a:schemeClr val="bg1"/>
                </a:solidFill>
                <a:latin typeface="Arial Rounded MT Bold" panose="020F0704030504030204" pitchFamily="34" charset="0"/>
              </a:rPr>
              <a:t>se</a:t>
            </a:r>
            <a:r>
              <a:rPr lang="pt-BR" sz="2800" dirty="0">
                <a:solidFill>
                  <a:schemeClr val="bg1"/>
                </a:solidFill>
                <a:latin typeface="Arial Rounded MT Bold" panose="020F0704030504030204" pitchFamily="34" charset="0"/>
              </a:rPr>
              <a:t> entrarmos em uma união com Cristo.</a:t>
            </a:r>
            <a:r>
              <a:rPr lang="pt-BR" sz="2800" dirty="0">
                <a:solidFill>
                  <a:srgbClr val="FFFF00"/>
                </a:solidFill>
                <a:latin typeface="Arial Rounded MT Bold" panose="020F0704030504030204" pitchFamily="34" charset="0"/>
              </a:rPr>
              <a:t> A razão pela qual muitos acham a vida cristã tão deploravelmente dura, porque são tão instáveis, tão variáveis, é que eles tentam unir-se a Cristo </a:t>
            </a:r>
            <a:r>
              <a:rPr lang="pt-BR" sz="2800" u="sng" dirty="0">
                <a:solidFill>
                  <a:schemeClr val="bg1"/>
                </a:solidFill>
                <a:latin typeface="Arial Rounded MT Bold" panose="020F0704030504030204" pitchFamily="34" charset="0"/>
              </a:rPr>
              <a:t>sem primeiro</a:t>
            </a:r>
            <a:r>
              <a:rPr lang="pt-BR" sz="2800" dirty="0">
                <a:solidFill>
                  <a:schemeClr val="bg1"/>
                </a:solidFill>
                <a:latin typeface="Arial Rounded MT Bold" panose="020F0704030504030204" pitchFamily="34" charset="0"/>
              </a:rPr>
              <a:t> separarem-se desses ídolos acariciados. </a:t>
            </a:r>
          </a:p>
          <a:p>
            <a:pPr algn="just" eaLnBrk="1" hangingPunct="1">
              <a:lnSpc>
                <a:spcPts val="4000"/>
              </a:lnSpc>
            </a:pPr>
            <a:endParaRPr lang="pt-BR" sz="2800" dirty="0">
              <a:solidFill>
                <a:srgbClr val="FFFF00"/>
              </a:solidFill>
              <a:latin typeface="Arial Rounded MT Bold" panose="020F0704030504030204" pitchFamily="34" charset="0"/>
            </a:endParaRPr>
          </a:p>
        </p:txBody>
      </p:sp>
      <p:sp>
        <p:nvSpPr>
          <p:cNvPr id="2" name="Seta para a direita 1"/>
          <p:cNvSpPr/>
          <p:nvPr/>
        </p:nvSpPr>
        <p:spPr>
          <a:xfrm>
            <a:off x="10328856" y="5994856"/>
            <a:ext cx="708337" cy="367307"/>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0631382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a:spLocks noChangeArrowheads="1"/>
          </p:cNvSpPr>
          <p:nvPr/>
        </p:nvSpPr>
        <p:spPr bwMode="auto">
          <a:xfrm>
            <a:off x="742837" y="1267858"/>
            <a:ext cx="10589854" cy="4196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ts val="4000"/>
              </a:lnSpc>
            </a:pPr>
            <a:r>
              <a:rPr lang="pt-BR" sz="2800" dirty="0">
                <a:solidFill>
                  <a:schemeClr val="bg1"/>
                </a:solidFill>
                <a:latin typeface="Arial Rounded MT Bold" panose="020F0704030504030204" pitchFamily="34" charset="0"/>
              </a:rPr>
              <a:t>Após</a:t>
            </a:r>
            <a:r>
              <a:rPr lang="pt-BR" sz="2800" dirty="0">
                <a:solidFill>
                  <a:srgbClr val="FFFF00"/>
                </a:solidFill>
                <a:latin typeface="Arial Rounded MT Bold" panose="020F0704030504030204" pitchFamily="34" charset="0"/>
              </a:rPr>
              <a:t> a união com Cristo ter sido formada, ela </a:t>
            </a:r>
            <a:r>
              <a:rPr lang="pt-BR" sz="2800" dirty="0">
                <a:solidFill>
                  <a:schemeClr val="bg1"/>
                </a:solidFill>
                <a:latin typeface="Arial Rounded MT Bold" panose="020F0704030504030204" pitchFamily="34" charset="0"/>
              </a:rPr>
              <a:t>só pode ser preservada por fervente oração e incansável esforço</a:t>
            </a:r>
            <a:r>
              <a:rPr lang="pt-BR" sz="2800" dirty="0">
                <a:solidFill>
                  <a:srgbClr val="FFFF00"/>
                </a:solidFill>
                <a:latin typeface="Arial Rounded MT Bold" panose="020F0704030504030204" pitchFamily="34" charset="0"/>
              </a:rPr>
              <a:t>. Devemos resistir, devemos negar, devemos conquistar o eu. Através da graça de Cristo, por coragem, por fé, por vigilância, nós podemos ganhar a vitória”.</a:t>
            </a:r>
          </a:p>
          <a:p>
            <a:pPr algn="just" eaLnBrk="1" hangingPunct="1">
              <a:lnSpc>
                <a:spcPts val="4000"/>
              </a:lnSpc>
            </a:pPr>
            <a:r>
              <a:rPr lang="pt-BR" sz="2800" dirty="0">
                <a:solidFill>
                  <a:srgbClr val="FFFF00"/>
                </a:solidFill>
                <a:latin typeface="Arial Rounded MT Bold" panose="020F0704030504030204" pitchFamily="34" charset="0"/>
              </a:rPr>
              <a:t> ...Um mero consentimento a esta união, enquanto as afeições não são separadas do mundo, seus prazeres e suas dissipações, somente encoraja o coração na desobediência”. </a:t>
            </a:r>
          </a:p>
          <a:p>
            <a:pPr algn="just" eaLnBrk="1" hangingPunct="1">
              <a:lnSpc>
                <a:spcPts val="4000"/>
              </a:lnSpc>
            </a:pPr>
            <a:r>
              <a:rPr lang="pt-BR" sz="2400" dirty="0" smtClean="0">
                <a:solidFill>
                  <a:srgbClr val="E38641"/>
                </a:solidFill>
                <a:latin typeface="Arial Rounded MT Bold" panose="020F0704030504030204" pitchFamily="34" charset="0"/>
              </a:rPr>
              <a:t>(</a:t>
            </a:r>
            <a:r>
              <a:rPr lang="pt-BR" sz="2400" dirty="0">
                <a:solidFill>
                  <a:srgbClr val="E38641"/>
                </a:solidFill>
                <a:latin typeface="Arial Rounded MT Bold" panose="020F0704030504030204" pitchFamily="34" charset="0"/>
              </a:rPr>
              <a:t>Testemunhos para a Igreja, Vol. 5, p. 232, 233.)</a:t>
            </a:r>
            <a:r>
              <a:rPr lang="pt-BR" sz="2400" dirty="0">
                <a:solidFill>
                  <a:srgbClr val="FFC000"/>
                </a:solidFill>
                <a:latin typeface="Arial Rounded MT Bold" panose="020F0704030504030204" pitchFamily="34" charset="0"/>
              </a:rPr>
              <a:t> </a:t>
            </a:r>
          </a:p>
        </p:txBody>
      </p:sp>
    </p:spTree>
    <p:extLst>
      <p:ext uri="{BB962C8B-B14F-4D97-AF65-F5344CB8AC3E}">
        <p14:creationId xmlns:p14="http://schemas.microsoft.com/office/powerpoint/2010/main" val="31378295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286408" y="1111348"/>
            <a:ext cx="9284677" cy="4924425"/>
          </a:xfrm>
          <a:prstGeom prst="rect">
            <a:avLst/>
          </a:prstGeom>
          <a:noFill/>
        </p:spPr>
        <p:txBody>
          <a:bodyPr wrap="square" rtlCol="0">
            <a:spAutoFit/>
          </a:bodyPr>
          <a:lstStyle/>
          <a:p>
            <a:pPr algn="just"/>
            <a:r>
              <a:rPr lang="pt-BR" sz="3200" dirty="0" smtClean="0">
                <a:solidFill>
                  <a:srgbClr val="FFFF00"/>
                </a:solidFill>
                <a:latin typeface="Arial Rounded MT Bold" panose="020F0704030504030204" pitchFamily="34" charset="0"/>
              </a:rPr>
              <a:t>“</a:t>
            </a:r>
            <a:r>
              <a:rPr lang="pt-BR" sz="3200" dirty="0" smtClean="0">
                <a:solidFill>
                  <a:schemeClr val="bg1"/>
                </a:solidFill>
                <a:latin typeface="Arial Rounded MT Bold" panose="020F0704030504030204" pitchFamily="34" charset="0"/>
              </a:rPr>
              <a:t>Prestai atenção, vigiai e orai</a:t>
            </a:r>
            <a:r>
              <a:rPr lang="en-US" sz="3200" dirty="0" smtClean="0">
                <a:solidFill>
                  <a:srgbClr val="FFFF00"/>
                </a:solidFill>
                <a:latin typeface="Arial Rounded MT Bold" panose="020F0704030504030204" pitchFamily="34" charset="0"/>
              </a:rPr>
              <a:t>;</a:t>
            </a:r>
            <a:r>
              <a:rPr lang="pt-BR" sz="3200" dirty="0" smtClean="0">
                <a:solidFill>
                  <a:srgbClr val="FFFF00"/>
                </a:solidFill>
                <a:latin typeface="Arial Rounded MT Bold" panose="020F0704030504030204" pitchFamily="34" charset="0"/>
              </a:rPr>
              <a:t> porque não sabeis quando será o tempo. É como um homem que, partindo para fora da terra, deixou a sua casa, e deu autoridade aos seus servos, e </a:t>
            </a:r>
            <a:r>
              <a:rPr lang="pt-BR" sz="3200" dirty="0" smtClean="0">
                <a:solidFill>
                  <a:schemeClr val="bg1"/>
                </a:solidFill>
                <a:latin typeface="Arial Rounded MT Bold" panose="020F0704030504030204" pitchFamily="34" charset="0"/>
              </a:rPr>
              <a:t>a cada um a sua obra</a:t>
            </a:r>
            <a:r>
              <a:rPr lang="pt-BR" sz="3200" dirty="0" smtClean="0">
                <a:solidFill>
                  <a:srgbClr val="FFFF00"/>
                </a:solidFill>
                <a:latin typeface="Arial Rounded MT Bold" panose="020F0704030504030204" pitchFamily="34" charset="0"/>
              </a:rPr>
              <a:t>, e mandou ao porteiro que vigiasse. Vigiai, pois, porque </a:t>
            </a:r>
            <a:r>
              <a:rPr lang="pt-BR" sz="3200" dirty="0" smtClean="0">
                <a:solidFill>
                  <a:schemeClr val="bg1"/>
                </a:solidFill>
                <a:latin typeface="Arial Rounded MT Bold" panose="020F0704030504030204" pitchFamily="34" charset="0"/>
              </a:rPr>
              <a:t>não sabeis quando virá o Senhor da casa</a:t>
            </a:r>
            <a:r>
              <a:rPr lang="en-US" sz="3200" dirty="0" smtClean="0">
                <a:solidFill>
                  <a:srgbClr val="FFFF00"/>
                </a:solidFill>
                <a:latin typeface="Arial Rounded MT Bold" panose="020F0704030504030204" pitchFamily="34" charset="0"/>
              </a:rPr>
              <a:t>;</a:t>
            </a:r>
            <a:r>
              <a:rPr lang="pt-BR" sz="3200" dirty="0" smtClean="0">
                <a:solidFill>
                  <a:srgbClr val="FFFF00"/>
                </a:solidFill>
                <a:latin typeface="Arial Rounded MT Bold" panose="020F0704030504030204" pitchFamily="34" charset="0"/>
              </a:rPr>
              <a:t> se à tarde, se à meia noite, se ao cantar do galo, se pela manhã, para que, vindo de improviso, não vos ache dormindo.”</a:t>
            </a:r>
          </a:p>
          <a:p>
            <a:pPr algn="just"/>
            <a:endParaRPr lang="pt-BR" sz="3200" dirty="0" smtClean="0">
              <a:solidFill>
                <a:srgbClr val="FFFF00"/>
              </a:solidFill>
              <a:latin typeface="Arial Rounded MT Bold" panose="020F0704030504030204" pitchFamily="34" charset="0"/>
            </a:endParaRPr>
          </a:p>
          <a:p>
            <a:pPr algn="just"/>
            <a:r>
              <a:rPr lang="pt-BR" sz="2800" dirty="0" smtClean="0">
                <a:solidFill>
                  <a:srgbClr val="EAA744"/>
                </a:solidFill>
                <a:latin typeface="Arial Rounded MT Bold" panose="020F0704030504030204" pitchFamily="34" charset="0"/>
              </a:rPr>
              <a:t>Marcos 13: 33-36</a:t>
            </a:r>
            <a:endParaRPr lang="pt-BR" sz="2800" dirty="0">
              <a:solidFill>
                <a:srgbClr val="EAA744"/>
              </a:solidFill>
              <a:latin typeface="Arial Rounded MT Bold" panose="020F0704030504030204" pitchFamily="34" charset="0"/>
            </a:endParaRPr>
          </a:p>
        </p:txBody>
      </p:sp>
    </p:spTree>
    <p:extLst>
      <p:ext uri="{BB962C8B-B14F-4D97-AF65-F5344CB8AC3E}">
        <p14:creationId xmlns:p14="http://schemas.microsoft.com/office/powerpoint/2010/main" val="8392370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923376" y="1067191"/>
            <a:ext cx="10019764" cy="4893647"/>
          </a:xfrm>
          <a:prstGeom prst="rect">
            <a:avLst/>
          </a:prstGeom>
          <a:noFill/>
        </p:spPr>
        <p:txBody>
          <a:bodyPr wrap="square" rtlCol="0">
            <a:spAutoFit/>
          </a:bodyPr>
          <a:lstStyle/>
          <a:p>
            <a:pPr algn="just"/>
            <a:r>
              <a:rPr lang="pt-BR" sz="2800" dirty="0" smtClean="0">
                <a:solidFill>
                  <a:srgbClr val="FFFF00"/>
                </a:solidFill>
                <a:latin typeface="Arial Rounded MT Bold" panose="020F0704030504030204" pitchFamily="34" charset="0"/>
              </a:rPr>
              <a:t>“Eis que Eu estou à porta e bato</a:t>
            </a:r>
            <a:r>
              <a:rPr lang="en-US" sz="2800" dirty="0" smtClean="0">
                <a:solidFill>
                  <a:srgbClr val="FFFF00"/>
                </a:solidFill>
                <a:latin typeface="Arial Rounded MT Bold" panose="020F0704030504030204" pitchFamily="34" charset="0"/>
              </a:rPr>
              <a:t>;</a:t>
            </a:r>
            <a:r>
              <a:rPr lang="pt-BR" sz="2800" dirty="0" smtClean="0">
                <a:solidFill>
                  <a:srgbClr val="FFFF00"/>
                </a:solidFill>
                <a:latin typeface="Arial Rounded MT Bold" panose="020F0704030504030204" pitchFamily="34" charset="0"/>
              </a:rPr>
              <a:t> se alguém ouvir a minha voz e abrir a porta, virei a ele e cearei com ele e ele comigo.” </a:t>
            </a:r>
            <a:r>
              <a:rPr lang="pt-BR" sz="2800" dirty="0" err="1" smtClean="0">
                <a:solidFill>
                  <a:srgbClr val="FFFF99"/>
                </a:solidFill>
                <a:latin typeface="Arial Rounded MT Bold" panose="020F0704030504030204" pitchFamily="34" charset="0"/>
              </a:rPr>
              <a:t>Apoc</a:t>
            </a:r>
            <a:r>
              <a:rPr lang="pt-BR" sz="2800" dirty="0" smtClean="0">
                <a:solidFill>
                  <a:srgbClr val="FFFF99"/>
                </a:solidFill>
                <a:latin typeface="Arial Rounded MT Bold" panose="020F0704030504030204" pitchFamily="34" charset="0"/>
              </a:rPr>
              <a:t>. 3:20</a:t>
            </a:r>
            <a:r>
              <a:rPr lang="pt-BR" sz="2800" dirty="0" smtClean="0">
                <a:solidFill>
                  <a:srgbClr val="FFFF00"/>
                </a:solidFill>
                <a:latin typeface="Arial Rounded MT Bold" panose="020F0704030504030204" pitchFamily="34" charset="0"/>
              </a:rPr>
              <a:t>. Vi que muitos tem tanto lixo empilhado à porta de seus corações que eles não conseguem abrir a porta. Alguns tem problemas para resolver entre si e seus irmãos. Outros tem mal temperamento e cobiça egoísta que devem ser removidos antes que possam abrir a porta. Outros arrastaram o mundo diante da  porta de seus corações, que impede que seja aberta. </a:t>
            </a:r>
            <a:r>
              <a:rPr lang="pt-BR" sz="2800" dirty="0" smtClean="0">
                <a:solidFill>
                  <a:schemeClr val="bg1"/>
                </a:solidFill>
                <a:latin typeface="Arial Rounded MT Bold" panose="020F0704030504030204" pitchFamily="34" charset="0"/>
              </a:rPr>
              <a:t>Todo este lixo deve ser removido, e </a:t>
            </a:r>
            <a:r>
              <a:rPr lang="pt-BR" sz="2800" u="sng" dirty="0" smtClean="0">
                <a:solidFill>
                  <a:schemeClr val="bg1"/>
                </a:solidFill>
                <a:latin typeface="Arial Rounded MT Bold" panose="020F0704030504030204" pitchFamily="34" charset="0"/>
              </a:rPr>
              <a:t>então</a:t>
            </a:r>
            <a:r>
              <a:rPr lang="pt-BR" sz="2800" dirty="0" smtClean="0">
                <a:solidFill>
                  <a:schemeClr val="bg1"/>
                </a:solidFill>
                <a:latin typeface="Arial Rounded MT Bold" panose="020F0704030504030204" pitchFamily="34" charset="0"/>
              </a:rPr>
              <a:t> eles podem abrir a porta e dar as boas vindas ao Salvador. </a:t>
            </a:r>
          </a:p>
          <a:p>
            <a:pPr algn="just"/>
            <a:r>
              <a:rPr lang="pt-BR" sz="2800" dirty="0" smtClean="0">
                <a:solidFill>
                  <a:srgbClr val="E38641"/>
                </a:solidFill>
                <a:latin typeface="Arial Rounded MT Bold" panose="020F0704030504030204" pitchFamily="34" charset="0"/>
              </a:rPr>
              <a:t>Testemunhos para a Igreja, vol. 1, p. 143. </a:t>
            </a:r>
            <a:endParaRPr lang="pt-BR" sz="2800" dirty="0">
              <a:solidFill>
                <a:srgbClr val="E38641"/>
              </a:solidFill>
              <a:latin typeface="Arial Rounded MT Bold" panose="020F0704030504030204" pitchFamily="34" charset="0"/>
            </a:endParaRPr>
          </a:p>
        </p:txBody>
      </p:sp>
    </p:spTree>
    <p:extLst>
      <p:ext uri="{BB962C8B-B14F-4D97-AF65-F5344CB8AC3E}">
        <p14:creationId xmlns:p14="http://schemas.microsoft.com/office/powerpoint/2010/main" val="37210847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734096" y="1748190"/>
            <a:ext cx="10676586" cy="3539430"/>
          </a:xfrm>
          <a:prstGeom prst="rect">
            <a:avLst/>
          </a:prstGeom>
          <a:noFill/>
        </p:spPr>
        <p:txBody>
          <a:bodyPr wrap="square" rtlCol="0">
            <a:spAutoFit/>
          </a:bodyPr>
          <a:lstStyle/>
          <a:p>
            <a:pPr algn="just"/>
            <a:r>
              <a:rPr lang="pt-BR" sz="2800" dirty="0">
                <a:solidFill>
                  <a:srgbClr val="FFFF00"/>
                </a:solidFill>
                <a:latin typeface="Arial Rounded MT Bold" panose="020F0704030504030204" pitchFamily="34" charset="0"/>
              </a:rPr>
              <a:t>“Cristo não encoraja o pensamento de que Ele aceitará um caráter remendado, formado com muito do próprio eu, e com um pouco de Cristo. Esta é a condição da igreja de </a:t>
            </a:r>
            <a:r>
              <a:rPr lang="pt-BR" sz="2800" dirty="0" err="1">
                <a:solidFill>
                  <a:srgbClr val="FFFF00"/>
                </a:solidFill>
                <a:latin typeface="Arial Rounded MT Bold" panose="020F0704030504030204" pitchFamily="34" charset="0"/>
              </a:rPr>
              <a:t>Laodicéia</a:t>
            </a:r>
            <a:r>
              <a:rPr lang="pt-BR" sz="2800" dirty="0">
                <a:solidFill>
                  <a:srgbClr val="FFFF00"/>
                </a:solidFill>
                <a:latin typeface="Arial Rounded MT Bold" panose="020F0704030504030204" pitchFamily="34" charset="0"/>
              </a:rPr>
              <a:t>. A princípio parece haver algo do eu e algo de Cristo. ...Cristo olha com compassiva ternura sobre todos que tem caracteres combinados. </a:t>
            </a:r>
            <a:r>
              <a:rPr lang="pt-BR" sz="2800" dirty="0">
                <a:solidFill>
                  <a:schemeClr val="bg1"/>
                </a:solidFill>
                <a:latin typeface="Arial Rounded MT Bold" panose="020F0704030504030204" pitchFamily="34" charset="0"/>
              </a:rPr>
              <a:t>Aqueles com tal caráter tem uma conexão com Cristo tão frágil que é totalmente inútil</a:t>
            </a:r>
            <a:r>
              <a:rPr lang="pt-BR" sz="2800" i="1" dirty="0">
                <a:solidFill>
                  <a:schemeClr val="bg1"/>
                </a:solidFill>
                <a:latin typeface="Arial Rounded MT Bold" panose="020F0704030504030204" pitchFamily="34" charset="0"/>
              </a:rPr>
              <a:t>.”  </a:t>
            </a:r>
            <a:endParaRPr lang="pt-BR" sz="2800" i="1" dirty="0" smtClean="0">
              <a:solidFill>
                <a:schemeClr val="bg1"/>
              </a:solidFill>
              <a:latin typeface="Arial Rounded MT Bold" panose="020F0704030504030204" pitchFamily="34" charset="0"/>
            </a:endParaRPr>
          </a:p>
          <a:p>
            <a:pPr algn="just"/>
            <a:endParaRPr lang="pt-BR" sz="2800" i="1" dirty="0" smtClean="0">
              <a:solidFill>
                <a:srgbClr val="FFFF00"/>
              </a:solidFill>
              <a:latin typeface="Arial Rounded MT Bold" panose="020F0704030504030204" pitchFamily="34" charset="0"/>
            </a:endParaRPr>
          </a:p>
          <a:p>
            <a:pPr algn="just"/>
            <a:r>
              <a:rPr lang="pt-BR" sz="2800" dirty="0" smtClean="0">
                <a:solidFill>
                  <a:srgbClr val="EAA744"/>
                </a:solidFill>
                <a:latin typeface="Arial Rounded MT Bold" panose="020F0704030504030204" pitchFamily="34" charset="0"/>
              </a:rPr>
              <a:t>(</a:t>
            </a:r>
            <a:r>
              <a:rPr lang="pt-BR" sz="2800" dirty="0" err="1">
                <a:solidFill>
                  <a:srgbClr val="EAA744"/>
                </a:solidFill>
                <a:latin typeface="Arial Rounded MT Bold" panose="020F0704030504030204" pitchFamily="34" charset="0"/>
              </a:rPr>
              <a:t>Bible</a:t>
            </a:r>
            <a:r>
              <a:rPr lang="pt-BR" sz="2800" dirty="0">
                <a:solidFill>
                  <a:srgbClr val="EAA744"/>
                </a:solidFill>
                <a:latin typeface="Arial Rounded MT Bold" panose="020F0704030504030204" pitchFamily="34" charset="0"/>
              </a:rPr>
              <a:t> </a:t>
            </a:r>
            <a:r>
              <a:rPr lang="pt-BR" sz="2800" dirty="0" err="1">
                <a:solidFill>
                  <a:srgbClr val="EAA744"/>
                </a:solidFill>
                <a:latin typeface="Arial Rounded MT Bold" panose="020F0704030504030204" pitchFamily="34" charset="0"/>
              </a:rPr>
              <a:t>Commentary</a:t>
            </a:r>
            <a:r>
              <a:rPr lang="pt-BR" sz="2800" dirty="0">
                <a:solidFill>
                  <a:srgbClr val="EAA744"/>
                </a:solidFill>
                <a:latin typeface="Arial Rounded MT Bold" panose="020F0704030504030204" pitchFamily="34" charset="0"/>
              </a:rPr>
              <a:t>, vol. 6, p. 110</a:t>
            </a:r>
            <a:r>
              <a:rPr lang="pt-BR" sz="2800" dirty="0" smtClean="0">
                <a:solidFill>
                  <a:srgbClr val="EAA744"/>
                </a:solidFill>
                <a:latin typeface="Arial Rounded MT Bold" panose="020F0704030504030204" pitchFamily="34" charset="0"/>
              </a:rPr>
              <a:t>)</a:t>
            </a:r>
            <a:endParaRPr lang="pt-BR" sz="2800" dirty="0">
              <a:solidFill>
                <a:srgbClr val="EAA744"/>
              </a:solidFill>
              <a:latin typeface="Arial Rounded MT Bold" panose="020F0704030504030204" pitchFamily="34" charset="0"/>
            </a:endParaRPr>
          </a:p>
        </p:txBody>
      </p:sp>
    </p:spTree>
    <p:extLst>
      <p:ext uri="{BB962C8B-B14F-4D97-AF65-F5344CB8AC3E}">
        <p14:creationId xmlns:p14="http://schemas.microsoft.com/office/powerpoint/2010/main" val="21425493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112263" y="1833398"/>
            <a:ext cx="9787943" cy="3447098"/>
          </a:xfrm>
          <a:prstGeom prst="rect">
            <a:avLst/>
          </a:prstGeom>
          <a:noFill/>
        </p:spPr>
        <p:txBody>
          <a:bodyPr wrap="square" rtlCol="0">
            <a:spAutoFit/>
          </a:bodyPr>
          <a:lstStyle/>
          <a:p>
            <a:pPr algn="just"/>
            <a:r>
              <a:rPr lang="pt-BR" sz="3200" dirty="0" smtClean="0">
                <a:solidFill>
                  <a:srgbClr val="FFFF00"/>
                </a:solidFill>
                <a:latin typeface="Arial Rounded MT Bold" panose="020F0704030504030204" pitchFamily="34" charset="0"/>
              </a:rPr>
              <a:t>“Não é uma forma de piedade, nem um nome nos registros da Igreja, que constitui “uma pedra viva” no edifício espiritual. </a:t>
            </a:r>
            <a:r>
              <a:rPr lang="pt-BR" sz="3200" dirty="0" smtClean="0">
                <a:solidFill>
                  <a:schemeClr val="bg1"/>
                </a:solidFill>
                <a:latin typeface="Arial Rounded MT Bold" panose="020F0704030504030204" pitchFamily="34" charset="0"/>
              </a:rPr>
              <a:t>É estar sendo renovado em conhecimento e em verdadeira santidade, sendo crucificado para o mundo e tornado vivo em Cristo, que une a alma com Deus.</a:t>
            </a:r>
          </a:p>
          <a:p>
            <a:pPr algn="just"/>
            <a:r>
              <a:rPr lang="pt-BR" sz="2800" dirty="0" smtClean="0">
                <a:solidFill>
                  <a:srgbClr val="EAA744"/>
                </a:solidFill>
                <a:latin typeface="Arial Rounded MT Bold" panose="020F0704030504030204" pitchFamily="34" charset="0"/>
              </a:rPr>
              <a:t>Testemunhos para a Igreja, vol. 2, p. 168</a:t>
            </a:r>
          </a:p>
        </p:txBody>
      </p:sp>
    </p:spTree>
    <p:extLst>
      <p:ext uri="{BB962C8B-B14F-4D97-AF65-F5344CB8AC3E}">
        <p14:creationId xmlns:p14="http://schemas.microsoft.com/office/powerpoint/2010/main" val="19253321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605309" y="2423646"/>
            <a:ext cx="9453092" cy="523220"/>
          </a:xfrm>
          <a:prstGeom prst="rect">
            <a:avLst/>
          </a:prstGeom>
          <a:noFill/>
        </p:spPr>
        <p:txBody>
          <a:bodyPr wrap="square" rtlCol="0">
            <a:spAutoFit/>
          </a:bodyPr>
          <a:lstStyle/>
          <a:p>
            <a:r>
              <a:rPr lang="pt-BR" sz="2800" dirty="0">
                <a:solidFill>
                  <a:srgbClr val="FFFF00"/>
                </a:solidFill>
                <a:latin typeface="Arial Rounded MT Bold" panose="020F0704030504030204" pitchFamily="34" charset="0"/>
              </a:rPr>
              <a:t>2</a:t>
            </a:r>
            <a:r>
              <a:rPr lang="pt-BR" sz="2800" dirty="0" smtClean="0">
                <a:solidFill>
                  <a:srgbClr val="FFFF00"/>
                </a:solidFill>
                <a:latin typeface="Arial Rounded MT Bold" panose="020F0704030504030204" pitchFamily="34" charset="0"/>
              </a:rPr>
              <a:t>) Submeter a própria vontade à vontade de Deus</a:t>
            </a:r>
            <a:endParaRPr lang="pt-BR" sz="2800" dirty="0">
              <a:solidFill>
                <a:srgbClr val="FFFF00"/>
              </a:solidFill>
              <a:latin typeface="Arial Rounded MT Bold" panose="020F0704030504030204" pitchFamily="34" charset="0"/>
            </a:endParaRPr>
          </a:p>
        </p:txBody>
      </p:sp>
      <p:sp>
        <p:nvSpPr>
          <p:cNvPr id="5" name="CaixaDeTexto 4"/>
          <p:cNvSpPr txBox="1"/>
          <p:nvPr/>
        </p:nvSpPr>
        <p:spPr>
          <a:xfrm>
            <a:off x="605309" y="3256577"/>
            <a:ext cx="10109914" cy="954107"/>
          </a:xfrm>
          <a:prstGeom prst="rect">
            <a:avLst/>
          </a:prstGeom>
          <a:noFill/>
        </p:spPr>
        <p:txBody>
          <a:bodyPr wrap="square" rtlCol="0">
            <a:spAutoFit/>
          </a:bodyPr>
          <a:lstStyle/>
          <a:p>
            <a:r>
              <a:rPr lang="pt-BR" sz="2800" dirty="0">
                <a:solidFill>
                  <a:srgbClr val="FFFF00"/>
                </a:solidFill>
                <a:latin typeface="Arial Rounded MT Bold" panose="020F0704030504030204" pitchFamily="34" charset="0"/>
              </a:rPr>
              <a:t>3</a:t>
            </a:r>
            <a:r>
              <a:rPr lang="pt-BR" sz="2800" dirty="0" smtClean="0">
                <a:solidFill>
                  <a:srgbClr val="FFFF00"/>
                </a:solidFill>
                <a:latin typeface="Arial Rounded MT Bold" panose="020F0704030504030204" pitchFamily="34" charset="0"/>
              </a:rPr>
              <a:t>) Vencer todos os pecados e separar-se dos ídolos acariciados</a:t>
            </a:r>
            <a:endParaRPr lang="pt-BR" sz="2800" dirty="0">
              <a:solidFill>
                <a:srgbClr val="FFFF00"/>
              </a:solidFill>
              <a:latin typeface="Arial Rounded MT Bold" panose="020F0704030504030204" pitchFamily="34" charset="0"/>
            </a:endParaRPr>
          </a:p>
        </p:txBody>
      </p:sp>
      <p:sp>
        <p:nvSpPr>
          <p:cNvPr id="6" name="CaixaDeTexto 5"/>
          <p:cNvSpPr txBox="1"/>
          <p:nvPr/>
        </p:nvSpPr>
        <p:spPr>
          <a:xfrm>
            <a:off x="577402" y="5846719"/>
            <a:ext cx="11288331" cy="523220"/>
          </a:xfrm>
          <a:prstGeom prst="rect">
            <a:avLst/>
          </a:prstGeom>
          <a:noFill/>
        </p:spPr>
        <p:txBody>
          <a:bodyPr wrap="square" rtlCol="0">
            <a:spAutoFit/>
          </a:bodyPr>
          <a:lstStyle/>
          <a:p>
            <a:r>
              <a:rPr lang="pt-BR" sz="2800" dirty="0">
                <a:solidFill>
                  <a:srgbClr val="FFFF00"/>
                </a:solidFill>
                <a:latin typeface="Arial Rounded MT Bold" panose="020F0704030504030204" pitchFamily="34" charset="0"/>
              </a:rPr>
              <a:t>5</a:t>
            </a:r>
            <a:r>
              <a:rPr lang="pt-BR" sz="2800" dirty="0" smtClean="0">
                <a:solidFill>
                  <a:srgbClr val="FFFF00"/>
                </a:solidFill>
                <a:latin typeface="Arial Rounded MT Bold" panose="020F0704030504030204" pitchFamily="34" charset="0"/>
              </a:rPr>
              <a:t>) Manter esta união por fervente oração e incansável esforço</a:t>
            </a:r>
            <a:endParaRPr lang="pt-BR" sz="2800" dirty="0">
              <a:solidFill>
                <a:srgbClr val="FFFF00"/>
              </a:solidFill>
              <a:latin typeface="Arial Rounded MT Bold" panose="020F0704030504030204" pitchFamily="34" charset="0"/>
            </a:endParaRPr>
          </a:p>
        </p:txBody>
      </p:sp>
      <p:sp>
        <p:nvSpPr>
          <p:cNvPr id="7" name="CaixaDeTexto 6"/>
          <p:cNvSpPr txBox="1"/>
          <p:nvPr/>
        </p:nvSpPr>
        <p:spPr>
          <a:xfrm>
            <a:off x="577401" y="4614379"/>
            <a:ext cx="11288331" cy="954107"/>
          </a:xfrm>
          <a:prstGeom prst="rect">
            <a:avLst/>
          </a:prstGeom>
          <a:noFill/>
        </p:spPr>
        <p:txBody>
          <a:bodyPr wrap="square" rtlCol="0">
            <a:spAutoFit/>
          </a:bodyPr>
          <a:lstStyle/>
          <a:p>
            <a:r>
              <a:rPr lang="pt-BR" sz="2800" dirty="0">
                <a:solidFill>
                  <a:srgbClr val="FFFF00"/>
                </a:solidFill>
                <a:latin typeface="Arial Rounded MT Bold" panose="020F0704030504030204" pitchFamily="34" charset="0"/>
              </a:rPr>
              <a:t>4</a:t>
            </a:r>
            <a:r>
              <a:rPr lang="pt-BR" sz="2800" dirty="0" smtClean="0">
                <a:solidFill>
                  <a:srgbClr val="FFFF00"/>
                </a:solidFill>
                <a:latin typeface="Arial Rounded MT Bold" panose="020F0704030504030204" pitchFamily="34" charset="0"/>
              </a:rPr>
              <a:t>) Ser </a:t>
            </a:r>
            <a:r>
              <a:rPr lang="pt-BR" sz="2800" dirty="0">
                <a:solidFill>
                  <a:srgbClr val="FFFF00"/>
                </a:solidFill>
                <a:latin typeface="Arial Rounded MT Bold" panose="020F0704030504030204" pitchFamily="34" charset="0"/>
              </a:rPr>
              <a:t>renovado em conhecimento e em verdadeira santidade, e</a:t>
            </a:r>
            <a:r>
              <a:rPr lang="pt-BR" sz="2800" dirty="0" smtClean="0">
                <a:solidFill>
                  <a:srgbClr val="FFFF00"/>
                </a:solidFill>
                <a:latin typeface="Arial Rounded MT Bold" panose="020F0704030504030204" pitchFamily="34" charset="0"/>
              </a:rPr>
              <a:t> crucificar-se </a:t>
            </a:r>
            <a:r>
              <a:rPr lang="pt-BR" sz="2800" dirty="0">
                <a:solidFill>
                  <a:srgbClr val="FFFF00"/>
                </a:solidFill>
                <a:latin typeface="Arial Rounded MT Bold" panose="020F0704030504030204" pitchFamily="34" charset="0"/>
              </a:rPr>
              <a:t>para o mundo</a:t>
            </a:r>
          </a:p>
        </p:txBody>
      </p:sp>
      <p:sp>
        <p:nvSpPr>
          <p:cNvPr id="8" name="CaixaDeTexto 7"/>
          <p:cNvSpPr txBox="1"/>
          <p:nvPr/>
        </p:nvSpPr>
        <p:spPr>
          <a:xfrm>
            <a:off x="933720" y="616037"/>
            <a:ext cx="9453092" cy="584775"/>
          </a:xfrm>
          <a:prstGeom prst="rect">
            <a:avLst/>
          </a:prstGeom>
          <a:noFill/>
        </p:spPr>
        <p:txBody>
          <a:bodyPr wrap="square" rtlCol="0">
            <a:spAutoFit/>
          </a:bodyPr>
          <a:lstStyle/>
          <a:p>
            <a:r>
              <a:rPr lang="pt-BR" sz="3200" dirty="0" smtClean="0">
                <a:solidFill>
                  <a:schemeClr val="bg1"/>
                </a:solidFill>
                <a:latin typeface="Arial Rounded MT Bold" panose="020F0704030504030204" pitchFamily="34" charset="0"/>
              </a:rPr>
              <a:t>As condições para se unir a Cristo são</a:t>
            </a:r>
            <a:r>
              <a:rPr lang="pt-BR" sz="3200" dirty="0">
                <a:solidFill>
                  <a:schemeClr val="bg1"/>
                </a:solidFill>
                <a:latin typeface="Arial Rounded MT Bold" panose="020F0704030504030204" pitchFamily="34" charset="0"/>
              </a:rPr>
              <a:t>:</a:t>
            </a:r>
          </a:p>
        </p:txBody>
      </p:sp>
      <p:sp>
        <p:nvSpPr>
          <p:cNvPr id="2" name="CaixaDeTexto 1"/>
          <p:cNvSpPr txBox="1"/>
          <p:nvPr/>
        </p:nvSpPr>
        <p:spPr>
          <a:xfrm>
            <a:off x="605309" y="1548696"/>
            <a:ext cx="9994006" cy="523220"/>
          </a:xfrm>
          <a:prstGeom prst="rect">
            <a:avLst/>
          </a:prstGeom>
          <a:noFill/>
        </p:spPr>
        <p:txBody>
          <a:bodyPr wrap="square" rtlCol="0">
            <a:spAutoFit/>
          </a:bodyPr>
          <a:lstStyle/>
          <a:p>
            <a:r>
              <a:rPr lang="pt-BR" sz="2800" dirty="0">
                <a:solidFill>
                  <a:srgbClr val="FFFF00"/>
                </a:solidFill>
                <a:latin typeface="Arial Rounded MT Bold" panose="020F0704030504030204" pitchFamily="34" charset="0"/>
              </a:rPr>
              <a:t>1</a:t>
            </a:r>
            <a:r>
              <a:rPr lang="pt-BR" sz="2800" dirty="0" smtClean="0">
                <a:solidFill>
                  <a:srgbClr val="FFFF00"/>
                </a:solidFill>
                <a:latin typeface="Arial Rounded MT Bold" panose="020F0704030504030204" pitchFamily="34" charset="0"/>
              </a:rPr>
              <a:t>) Morrer para o “eu”, exercer </a:t>
            </a:r>
            <a:r>
              <a:rPr lang="pt-BR" sz="2800" dirty="0" err="1" smtClean="0">
                <a:solidFill>
                  <a:srgbClr val="FFFF00"/>
                </a:solidFill>
                <a:latin typeface="Arial Rounded MT Bold" panose="020F0704030504030204" pitchFamily="34" charset="0"/>
              </a:rPr>
              <a:t>auto-controle</a:t>
            </a:r>
            <a:r>
              <a:rPr lang="pt-BR" sz="2800" dirty="0" smtClean="0">
                <a:solidFill>
                  <a:srgbClr val="FFFF00"/>
                </a:solidFill>
                <a:latin typeface="Arial Rounded MT Bold" panose="020F0704030504030204" pitchFamily="34" charset="0"/>
              </a:rPr>
              <a:t>.</a:t>
            </a:r>
            <a:endParaRPr lang="pt-BR" sz="2800" dirty="0">
              <a:solidFill>
                <a:srgbClr val="FFFF00"/>
              </a:solidFill>
              <a:latin typeface="Arial Rounded MT Bold" panose="020F0704030504030204" pitchFamily="34" charset="0"/>
            </a:endParaRPr>
          </a:p>
        </p:txBody>
      </p:sp>
    </p:spTree>
    <p:extLst>
      <p:ext uri="{BB962C8B-B14F-4D97-AF65-F5344CB8AC3E}">
        <p14:creationId xmlns:p14="http://schemas.microsoft.com/office/powerpoint/2010/main" val="979685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2820473" y="1944710"/>
            <a:ext cx="5975797" cy="2862322"/>
          </a:xfrm>
          <a:prstGeom prst="rect">
            <a:avLst/>
          </a:prstGeom>
          <a:noFill/>
        </p:spPr>
        <p:txBody>
          <a:bodyPr wrap="square" rtlCol="0">
            <a:spAutoFit/>
          </a:bodyPr>
          <a:lstStyle/>
          <a:p>
            <a:pPr algn="ctr"/>
            <a:r>
              <a:rPr lang="pt-BR" sz="6000" dirty="0" smtClean="0">
                <a:solidFill>
                  <a:srgbClr val="FF6600"/>
                </a:solidFill>
                <a:latin typeface="Arial Rounded MT Bold" panose="020F0704030504030204" pitchFamily="34" charset="0"/>
              </a:rPr>
              <a:t>A VERDADEIRA</a:t>
            </a:r>
          </a:p>
          <a:p>
            <a:pPr algn="ctr"/>
            <a:endParaRPr lang="pt-BR" sz="6000" dirty="0">
              <a:solidFill>
                <a:srgbClr val="FF6600"/>
              </a:solidFill>
              <a:latin typeface="Arial Rounded MT Bold" panose="020F0704030504030204" pitchFamily="34" charset="0"/>
            </a:endParaRPr>
          </a:p>
          <a:p>
            <a:pPr algn="ctr"/>
            <a:r>
              <a:rPr lang="pt-BR" sz="6000" dirty="0" smtClean="0">
                <a:solidFill>
                  <a:srgbClr val="FF6600"/>
                </a:solidFill>
                <a:latin typeface="Arial Rounded MT Bold" panose="020F0704030504030204" pitchFamily="34" charset="0"/>
              </a:rPr>
              <a:t> CONVERSÃO</a:t>
            </a:r>
            <a:endParaRPr lang="pt-BR" sz="6000" dirty="0">
              <a:solidFill>
                <a:srgbClr val="FF6600"/>
              </a:solidFill>
              <a:latin typeface="Arial Rounded MT Bold" panose="020F0704030504030204" pitchFamily="34" charset="0"/>
            </a:endParaRPr>
          </a:p>
        </p:txBody>
      </p:sp>
    </p:spTree>
    <p:extLst>
      <p:ext uri="{BB962C8B-B14F-4D97-AF65-F5344CB8AC3E}">
        <p14:creationId xmlns:p14="http://schemas.microsoft.com/office/powerpoint/2010/main" val="29831800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761757" y="1228512"/>
            <a:ext cx="10522039" cy="4401205"/>
          </a:xfrm>
          <a:prstGeom prst="rect">
            <a:avLst/>
          </a:prstGeom>
          <a:noFill/>
        </p:spPr>
        <p:txBody>
          <a:bodyPr wrap="square" rtlCol="0">
            <a:spAutoFit/>
          </a:bodyPr>
          <a:lstStyle/>
          <a:p>
            <a:pPr algn="just"/>
            <a:r>
              <a:rPr lang="pt-BR" sz="2800" dirty="0" smtClean="0">
                <a:solidFill>
                  <a:srgbClr val="FFFF00"/>
                </a:solidFill>
                <a:latin typeface="Arial Rounded MT Bold" panose="020F0704030504030204" pitchFamily="34" charset="0"/>
              </a:rPr>
              <a:t>“Conversão é uma obra que a maioria não aprecia. Não é pouca coisa transformar uma mente terrena, amante do pecado, e fazê-la entender o inexprimível amor de Cristo, os encantos de Sua graça, e a excelência de Deus, de modo que a alma seja imbuída com o amor divino e cativada com os mistérios celestiais. Quando o homem entende estas coisas, sua vida passada lhe parece repugnante e odiosa. </a:t>
            </a:r>
            <a:r>
              <a:rPr lang="pt-BR" sz="2800" dirty="0" smtClean="0">
                <a:solidFill>
                  <a:schemeClr val="bg1"/>
                </a:solidFill>
                <a:latin typeface="Arial Rounded MT Bold" panose="020F0704030504030204" pitchFamily="34" charset="0"/>
              </a:rPr>
              <a:t>Ele odeia o pecado</a:t>
            </a:r>
            <a:r>
              <a:rPr lang="pt-BR" sz="2800" dirty="0" smtClean="0">
                <a:solidFill>
                  <a:srgbClr val="FFFF00"/>
                </a:solidFill>
                <a:latin typeface="Arial Rounded MT Bold" panose="020F0704030504030204" pitchFamily="34" charset="0"/>
              </a:rPr>
              <a:t>, e , quebrantando seu coração diante de Deus, abraça a Cristo como a vida e a alegria da alma. Ele renuncia seus prazeres passados. Ele possui uma nova mente, novas afeições, novo interesse, nova vontade</a:t>
            </a:r>
            <a:r>
              <a:rPr lang="en-US" sz="2800" dirty="0" smtClean="0">
                <a:solidFill>
                  <a:srgbClr val="FFFF00"/>
                </a:solidFill>
                <a:latin typeface="Arial Rounded MT Bold" panose="020F0704030504030204" pitchFamily="34" charset="0"/>
              </a:rPr>
              <a:t>;</a:t>
            </a:r>
            <a:r>
              <a:rPr lang="pt-BR" sz="2800" dirty="0" smtClean="0">
                <a:solidFill>
                  <a:srgbClr val="FFFF00"/>
                </a:solidFill>
                <a:latin typeface="Arial Rounded MT Bold" panose="020F0704030504030204" pitchFamily="34" charset="0"/>
              </a:rPr>
              <a:t> suas tristezas, e desejos, e amor são todos novos. </a:t>
            </a:r>
            <a:endParaRPr lang="pt-BR" sz="2800" dirty="0">
              <a:solidFill>
                <a:srgbClr val="FFFF00"/>
              </a:solidFill>
              <a:latin typeface="Arial Rounded MT Bold" panose="020F0704030504030204" pitchFamily="34" charset="0"/>
            </a:endParaRPr>
          </a:p>
        </p:txBody>
      </p:sp>
      <p:sp>
        <p:nvSpPr>
          <p:cNvPr id="5" name="Seta para a direita 4"/>
          <p:cNvSpPr/>
          <p:nvPr/>
        </p:nvSpPr>
        <p:spPr>
          <a:xfrm>
            <a:off x="10947042" y="6400800"/>
            <a:ext cx="566671" cy="283335"/>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22221092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077526" y="1214913"/>
            <a:ext cx="9697792" cy="4524315"/>
          </a:xfrm>
          <a:prstGeom prst="rect">
            <a:avLst/>
          </a:prstGeom>
          <a:noFill/>
        </p:spPr>
        <p:txBody>
          <a:bodyPr wrap="square" rtlCol="0">
            <a:spAutoFit/>
          </a:bodyPr>
          <a:lstStyle/>
          <a:p>
            <a:pPr algn="just"/>
            <a:r>
              <a:rPr lang="pt-BR" sz="3200" dirty="0">
                <a:solidFill>
                  <a:srgbClr val="FFFF00"/>
                </a:solidFill>
                <a:latin typeface="Arial Rounded MT Bold" panose="020F0704030504030204" pitchFamily="34" charset="0"/>
              </a:rPr>
              <a:t>A concupiscência da carne, a concupiscência dos olhos, e a soberba da vida, </a:t>
            </a:r>
            <a:r>
              <a:rPr lang="pt-BR" sz="3200" dirty="0" smtClean="0">
                <a:solidFill>
                  <a:srgbClr val="FFFF00"/>
                </a:solidFill>
                <a:latin typeface="Arial Rounded MT Bold" panose="020F0704030504030204" pitchFamily="34" charset="0"/>
              </a:rPr>
              <a:t>as </a:t>
            </a:r>
            <a:r>
              <a:rPr lang="pt-BR" sz="3200" dirty="0">
                <a:solidFill>
                  <a:srgbClr val="FFFF00"/>
                </a:solidFill>
                <a:latin typeface="Arial Rounded MT Bold" panose="020F0704030504030204" pitchFamily="34" charset="0"/>
              </a:rPr>
              <a:t>quais até aqui tem tido a preferência antes de Cristo, são agora evitados, e Cristo é o encanto de sua vida, a coroa do seu contentamento. Os céus, que antes não possuía nenhum encanto, é agora visto em sua riqueza e glória</a:t>
            </a:r>
            <a:r>
              <a:rPr lang="en-US" sz="3200" dirty="0">
                <a:solidFill>
                  <a:srgbClr val="FFFF00"/>
                </a:solidFill>
                <a:latin typeface="Arial Rounded MT Bold" panose="020F0704030504030204" pitchFamily="34" charset="0"/>
              </a:rPr>
              <a:t>;</a:t>
            </a:r>
            <a:r>
              <a:rPr lang="pt-BR" sz="3200" dirty="0">
                <a:solidFill>
                  <a:srgbClr val="FFFF00"/>
                </a:solidFill>
                <a:latin typeface="Arial Rounded MT Bold" panose="020F0704030504030204" pitchFamily="34" charset="0"/>
              </a:rPr>
              <a:t> e ele o contempla como seu futuro lar, onde ele verá, amará, e louvará Aquele que o tem redimido por Seu precioso sangue.</a:t>
            </a:r>
          </a:p>
          <a:p>
            <a:pPr algn="just"/>
            <a:endParaRPr lang="pt-BR" sz="3200" dirty="0">
              <a:solidFill>
                <a:srgbClr val="FFFF00"/>
              </a:solidFill>
            </a:endParaRPr>
          </a:p>
        </p:txBody>
      </p:sp>
      <p:sp>
        <p:nvSpPr>
          <p:cNvPr id="5" name="Seta para a direita 4"/>
          <p:cNvSpPr/>
          <p:nvPr/>
        </p:nvSpPr>
        <p:spPr>
          <a:xfrm>
            <a:off x="10818254" y="6207617"/>
            <a:ext cx="566670" cy="334851"/>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1350986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961145" y="1298145"/>
            <a:ext cx="10122793" cy="4524315"/>
          </a:xfrm>
          <a:prstGeom prst="rect">
            <a:avLst/>
          </a:prstGeom>
          <a:noFill/>
        </p:spPr>
        <p:txBody>
          <a:bodyPr wrap="square" rtlCol="0">
            <a:spAutoFit/>
          </a:bodyPr>
          <a:lstStyle/>
          <a:p>
            <a:pPr algn="just"/>
            <a:r>
              <a:rPr lang="pt-BR" sz="3200" dirty="0" smtClean="0">
                <a:solidFill>
                  <a:schemeClr val="bg1"/>
                </a:solidFill>
                <a:latin typeface="Arial Rounded MT Bold" panose="020F0704030504030204" pitchFamily="34" charset="0"/>
              </a:rPr>
              <a:t>As obras de santificação, as quais pareciam fastidiosas, agora são sua delícia</a:t>
            </a:r>
            <a:r>
              <a:rPr lang="pt-BR" sz="3200" dirty="0" smtClean="0">
                <a:solidFill>
                  <a:srgbClr val="FFFF00"/>
                </a:solidFill>
                <a:latin typeface="Arial Rounded MT Bold" panose="020F0704030504030204" pitchFamily="34" charset="0"/>
              </a:rPr>
              <a:t>. A palavra de Deus, a qual era enfadonha e desinteressante, é agora escolhida como seu estudo, o seu conselheiro. Ela é como uma carta de Deus escrita para ele, portando a inscrição do Eterno. Seus pensamentos, suas palavras, e seus atos são trazidos a esta norma e testados. Ele treme com as ordens e ameaças que ela contém, enquanto firmemente se apega às suas promessas e fortalece sua alma ao apropriar-se delas. </a:t>
            </a:r>
            <a:endParaRPr lang="pt-BR" sz="3200" dirty="0">
              <a:solidFill>
                <a:srgbClr val="FFFF00"/>
              </a:solidFill>
              <a:latin typeface="Arial Rounded MT Bold" panose="020F0704030504030204" pitchFamily="34" charset="0"/>
            </a:endParaRPr>
          </a:p>
        </p:txBody>
      </p:sp>
      <p:sp>
        <p:nvSpPr>
          <p:cNvPr id="5" name="Seta para a direita 4"/>
          <p:cNvSpPr/>
          <p:nvPr/>
        </p:nvSpPr>
        <p:spPr>
          <a:xfrm>
            <a:off x="10676586" y="6310648"/>
            <a:ext cx="489397" cy="296214"/>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755970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721219" y="1058218"/>
            <a:ext cx="10625070" cy="2554545"/>
          </a:xfrm>
          <a:prstGeom prst="rect">
            <a:avLst/>
          </a:prstGeom>
          <a:noFill/>
        </p:spPr>
        <p:txBody>
          <a:bodyPr wrap="square" rtlCol="0">
            <a:spAutoFit/>
          </a:bodyPr>
          <a:lstStyle/>
          <a:p>
            <a:pPr algn="just"/>
            <a:r>
              <a:rPr lang="pt-BR" sz="3200" dirty="0">
                <a:solidFill>
                  <a:srgbClr val="FFFF00"/>
                </a:solidFill>
                <a:latin typeface="Arial Rounded MT Bold" panose="020F0704030504030204" pitchFamily="34" charset="0"/>
              </a:rPr>
              <a:t>A sociedade dos mais piedosos é agora escolhida por ele, e os ímpios, cuja companhia ele antes gostava</a:t>
            </a:r>
            <a:r>
              <a:rPr lang="pt-BR" sz="3200" dirty="0" smtClean="0">
                <a:solidFill>
                  <a:srgbClr val="FFFF00"/>
                </a:solidFill>
                <a:latin typeface="Arial Rounded MT Bold" panose="020F0704030504030204" pitchFamily="34" charset="0"/>
              </a:rPr>
              <a:t>, agora não </a:t>
            </a:r>
            <a:r>
              <a:rPr lang="pt-BR" sz="3200" dirty="0">
                <a:solidFill>
                  <a:srgbClr val="FFFF00"/>
                </a:solidFill>
                <a:latin typeface="Arial Rounded MT Bold" panose="020F0704030504030204" pitchFamily="34" charset="0"/>
              </a:rPr>
              <a:t>tem </a:t>
            </a:r>
            <a:r>
              <a:rPr lang="pt-BR" sz="3200" dirty="0" smtClean="0">
                <a:solidFill>
                  <a:srgbClr val="FFFF00"/>
                </a:solidFill>
                <a:latin typeface="Arial Rounded MT Bold" panose="020F0704030504030204" pitchFamily="34" charset="0"/>
              </a:rPr>
              <a:t>prazer nela. </a:t>
            </a:r>
            <a:r>
              <a:rPr lang="pt-BR" sz="3200" dirty="0">
                <a:solidFill>
                  <a:srgbClr val="FFFF00"/>
                </a:solidFill>
                <a:latin typeface="Arial Rounded MT Bold" panose="020F0704030504030204" pitchFamily="34" charset="0"/>
              </a:rPr>
              <a:t>Ele </a:t>
            </a:r>
            <a:r>
              <a:rPr lang="pt-BR" sz="3200" dirty="0" smtClean="0">
                <a:solidFill>
                  <a:srgbClr val="FFFF00"/>
                </a:solidFill>
                <a:latin typeface="Arial Rounded MT Bold" panose="020F0704030504030204" pitchFamily="34" charset="0"/>
              </a:rPr>
              <a:t>chora dos </a:t>
            </a:r>
            <a:r>
              <a:rPr lang="pt-BR" sz="3200" dirty="0">
                <a:solidFill>
                  <a:srgbClr val="FFFF00"/>
                </a:solidFill>
                <a:latin typeface="Arial Rounded MT Bold" panose="020F0704030504030204" pitchFamily="34" charset="0"/>
              </a:rPr>
              <a:t>pecados </a:t>
            </a:r>
            <a:r>
              <a:rPr lang="pt-BR" sz="3200" dirty="0" smtClean="0">
                <a:solidFill>
                  <a:srgbClr val="FFFF00"/>
                </a:solidFill>
                <a:latin typeface="Arial Rounded MT Bold" panose="020F0704030504030204" pitchFamily="34" charset="0"/>
              </a:rPr>
              <a:t>deles, dos quais </a:t>
            </a:r>
            <a:r>
              <a:rPr lang="pt-BR" sz="3200" dirty="0">
                <a:solidFill>
                  <a:srgbClr val="FFFF00"/>
                </a:solidFill>
                <a:latin typeface="Arial Rounded MT Bold" panose="020F0704030504030204" pitchFamily="34" charset="0"/>
              </a:rPr>
              <a:t>anteriormente ria. Amor próprio e vaidade são renunciados, e ele vive para Deus, e </a:t>
            </a:r>
            <a:r>
              <a:rPr lang="pt-BR" sz="3200" dirty="0">
                <a:solidFill>
                  <a:schemeClr val="bg1"/>
                </a:solidFill>
                <a:latin typeface="Arial Rounded MT Bold" panose="020F0704030504030204" pitchFamily="34" charset="0"/>
              </a:rPr>
              <a:t>é rico em boas obras</a:t>
            </a:r>
            <a:r>
              <a:rPr lang="pt-BR" sz="3200" dirty="0" smtClean="0">
                <a:solidFill>
                  <a:srgbClr val="FFFF00"/>
                </a:solidFill>
                <a:latin typeface="Arial Rounded MT Bold" panose="020F0704030504030204" pitchFamily="34" charset="0"/>
              </a:rPr>
              <a:t>. </a:t>
            </a:r>
            <a:endParaRPr lang="pt-BR" sz="3200" dirty="0">
              <a:solidFill>
                <a:srgbClr val="FFFF00"/>
              </a:solidFill>
              <a:latin typeface="Arial Rounded MT Bold" panose="020F0704030504030204" pitchFamily="34" charset="0"/>
            </a:endParaRPr>
          </a:p>
        </p:txBody>
      </p:sp>
      <p:sp>
        <p:nvSpPr>
          <p:cNvPr id="5" name="CaixaDeTexto 4"/>
          <p:cNvSpPr txBox="1"/>
          <p:nvPr/>
        </p:nvSpPr>
        <p:spPr>
          <a:xfrm>
            <a:off x="746975" y="4250027"/>
            <a:ext cx="10393250" cy="1815882"/>
          </a:xfrm>
          <a:prstGeom prst="rect">
            <a:avLst/>
          </a:prstGeom>
          <a:noFill/>
        </p:spPr>
        <p:txBody>
          <a:bodyPr wrap="square" rtlCol="0">
            <a:spAutoFit/>
          </a:bodyPr>
          <a:lstStyle/>
          <a:p>
            <a:pPr algn="just"/>
            <a:r>
              <a:rPr lang="pt-BR" sz="2800" dirty="0">
                <a:solidFill>
                  <a:schemeClr val="bg1"/>
                </a:solidFill>
                <a:latin typeface="Arial Rounded MT Bold" panose="020F0704030504030204" pitchFamily="34" charset="0"/>
              </a:rPr>
              <a:t>ISTO É A SANTIFICAÇÃO QUE DEUS REQUER. NADA MENOS DO QUE ISTO ELE ACEITARÁ</a:t>
            </a:r>
            <a:r>
              <a:rPr lang="pt-BR" sz="2800" dirty="0">
                <a:solidFill>
                  <a:srgbClr val="FFFF00"/>
                </a:solidFill>
                <a:latin typeface="Arial Rounded MT Bold" panose="020F0704030504030204" pitchFamily="34" charset="0"/>
              </a:rPr>
              <a:t>.”</a:t>
            </a:r>
          </a:p>
          <a:p>
            <a:pPr algn="just"/>
            <a:endParaRPr lang="pt-BR" sz="2800" dirty="0">
              <a:solidFill>
                <a:srgbClr val="FFFF00"/>
              </a:solidFill>
              <a:latin typeface="Arial Rounded MT Bold" panose="020F0704030504030204" pitchFamily="34" charset="0"/>
            </a:endParaRPr>
          </a:p>
          <a:p>
            <a:pPr algn="just"/>
            <a:r>
              <a:rPr lang="pt-BR" sz="2800" dirty="0">
                <a:solidFill>
                  <a:srgbClr val="00FF00"/>
                </a:solidFill>
                <a:latin typeface="Arial Rounded MT Bold" panose="020F0704030504030204" pitchFamily="34" charset="0"/>
              </a:rPr>
              <a:t>(Testemunhos para a Igreja, vol. 2, pp. 294 e 295)</a:t>
            </a:r>
          </a:p>
        </p:txBody>
      </p:sp>
    </p:spTree>
    <p:extLst>
      <p:ext uri="{BB962C8B-B14F-4D97-AF65-F5344CB8AC3E}">
        <p14:creationId xmlns:p14="http://schemas.microsoft.com/office/powerpoint/2010/main" val="1058176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996225" y="2413032"/>
            <a:ext cx="8394683" cy="1754326"/>
          </a:xfrm>
          <a:prstGeom prst="rect">
            <a:avLst/>
          </a:prstGeom>
          <a:noFill/>
        </p:spPr>
        <p:txBody>
          <a:bodyPr wrap="square" rtlCol="0">
            <a:spAutoFit/>
          </a:bodyPr>
          <a:lstStyle/>
          <a:p>
            <a:pPr algn="ctr"/>
            <a:r>
              <a:rPr lang="pt-BR" sz="5400" dirty="0" smtClean="0">
                <a:solidFill>
                  <a:srgbClr val="FF6600"/>
                </a:solidFill>
                <a:latin typeface="Arial Rounded MT Bold" panose="020F0704030504030204" pitchFamily="34" charset="0"/>
              </a:rPr>
              <a:t>COMO A GRAÇA DE DEUS PODE SER OBTIDA</a:t>
            </a:r>
            <a:r>
              <a:rPr lang="en-US" sz="5400" dirty="0" smtClean="0">
                <a:solidFill>
                  <a:srgbClr val="FF6600"/>
                </a:solidFill>
                <a:latin typeface="Arial Rounded MT Bold" panose="020F0704030504030204" pitchFamily="34" charset="0"/>
              </a:rPr>
              <a:t>?</a:t>
            </a:r>
            <a:endParaRPr lang="pt-BR" sz="5400" dirty="0">
              <a:solidFill>
                <a:srgbClr val="FF6600"/>
              </a:solidFill>
              <a:latin typeface="Arial Rounded MT Bold" panose="020F0704030504030204" pitchFamily="34" charset="0"/>
            </a:endParaRPr>
          </a:p>
        </p:txBody>
      </p:sp>
    </p:spTree>
    <p:extLst>
      <p:ext uri="{BB962C8B-B14F-4D97-AF65-F5344CB8AC3E}">
        <p14:creationId xmlns:p14="http://schemas.microsoft.com/office/powerpoint/2010/main" val="22761429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927279" y="1329614"/>
            <a:ext cx="10187189" cy="3970318"/>
          </a:xfrm>
          <a:prstGeom prst="rect">
            <a:avLst/>
          </a:prstGeom>
          <a:noFill/>
        </p:spPr>
        <p:txBody>
          <a:bodyPr wrap="square" rtlCol="0">
            <a:spAutoFit/>
          </a:bodyPr>
          <a:lstStyle/>
          <a:p>
            <a:pPr algn="just"/>
            <a:r>
              <a:rPr lang="pt-BR" sz="2800" dirty="0" smtClean="0">
                <a:solidFill>
                  <a:srgbClr val="FFFF00"/>
                </a:solidFill>
                <a:latin typeface="Arial Rounded MT Bold" panose="020F0704030504030204" pitchFamily="34" charset="0"/>
              </a:rPr>
              <a:t>“Jesus nos tem deixado as palavras: “Vigiai, pois, porque </a:t>
            </a:r>
            <a:r>
              <a:rPr lang="pt-BR" sz="2800" dirty="0" smtClean="0">
                <a:solidFill>
                  <a:schemeClr val="bg1"/>
                </a:solidFill>
                <a:latin typeface="Arial Rounded MT Bold" panose="020F0704030504030204" pitchFamily="34" charset="0"/>
              </a:rPr>
              <a:t>não sabeis quando virá o Senhor da casa</a:t>
            </a:r>
            <a:r>
              <a:rPr lang="en-US" sz="2800" dirty="0" smtClean="0">
                <a:solidFill>
                  <a:srgbClr val="FFFF00"/>
                </a:solidFill>
                <a:latin typeface="Arial Rounded MT Bold" panose="020F0704030504030204" pitchFamily="34" charset="0"/>
              </a:rPr>
              <a:t>;</a:t>
            </a:r>
            <a:r>
              <a:rPr lang="pt-BR" sz="2800" dirty="0" smtClean="0">
                <a:solidFill>
                  <a:srgbClr val="FFFF00"/>
                </a:solidFill>
                <a:latin typeface="Arial Rounded MT Bold" panose="020F0704030504030204" pitchFamily="34" charset="0"/>
              </a:rPr>
              <a:t> se à tarde, se à meia noite, se ao cantar do galo, se pela manhã, para que, vindo de improviso, não vos ache dormindo. E o que vos digo, digo a todos: Vigiai”. Estamos esperando e vigiando pelo retorno do Mestre, o qual deve trazer a manhã, para que, vindo de repente, não nos ache dormindo. A que tempo isto se refere</a:t>
            </a:r>
            <a:r>
              <a:rPr lang="en-US" sz="2800" dirty="0" smtClean="0">
                <a:solidFill>
                  <a:srgbClr val="FFFF00"/>
                </a:solidFill>
                <a:latin typeface="Arial Rounded MT Bold" panose="020F0704030504030204" pitchFamily="34" charset="0"/>
              </a:rPr>
              <a:t>? </a:t>
            </a:r>
            <a:r>
              <a:rPr lang="pt-BR" sz="2800" dirty="0" smtClean="0">
                <a:solidFill>
                  <a:schemeClr val="bg1"/>
                </a:solidFill>
                <a:latin typeface="Arial Rounded MT Bold" panose="020F0704030504030204" pitchFamily="34" charset="0"/>
              </a:rPr>
              <a:t>Isto não se refere à revelação de Cristo nas nuvens do céu para encontrar um povo dormindo. Não</a:t>
            </a:r>
            <a:r>
              <a:rPr lang="en-US" sz="2800" dirty="0" smtClean="0">
                <a:solidFill>
                  <a:schemeClr val="bg1"/>
                </a:solidFill>
                <a:latin typeface="Arial Rounded MT Bold" panose="020F0704030504030204" pitchFamily="34" charset="0"/>
              </a:rPr>
              <a:t>;</a:t>
            </a:r>
            <a:r>
              <a:rPr lang="pt-BR" sz="2800" dirty="0" smtClean="0">
                <a:solidFill>
                  <a:schemeClr val="bg1"/>
                </a:solidFill>
                <a:latin typeface="Arial Rounded MT Bold" panose="020F0704030504030204" pitchFamily="34" charset="0"/>
              </a:rPr>
              <a:t> mas ao Seu retorno de Seu ministério no lugar santíssimo do santuário celestial,</a:t>
            </a:r>
          </a:p>
        </p:txBody>
      </p:sp>
      <p:sp>
        <p:nvSpPr>
          <p:cNvPr id="2" name="Seta para a direita 1"/>
          <p:cNvSpPr/>
          <p:nvPr/>
        </p:nvSpPr>
        <p:spPr>
          <a:xfrm>
            <a:off x="10560676" y="6310648"/>
            <a:ext cx="914400" cy="34772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3413054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887926" y="1403797"/>
            <a:ext cx="10174309" cy="4493538"/>
          </a:xfrm>
          <a:prstGeom prst="rect">
            <a:avLst/>
          </a:prstGeom>
          <a:noFill/>
        </p:spPr>
        <p:txBody>
          <a:bodyPr wrap="square" rtlCol="0">
            <a:spAutoFit/>
          </a:bodyPr>
          <a:lstStyle/>
          <a:p>
            <a:pPr algn="just"/>
            <a:r>
              <a:rPr lang="pt-BR" sz="2800" dirty="0">
                <a:solidFill>
                  <a:srgbClr val="FFFF00"/>
                </a:solidFill>
                <a:latin typeface="Arial Rounded MT Bold" panose="020F0704030504030204" pitchFamily="34" charset="0"/>
              </a:rPr>
              <a:t>“</a:t>
            </a:r>
            <a:r>
              <a:rPr lang="pt-BR" sz="2800" dirty="0">
                <a:solidFill>
                  <a:schemeClr val="bg1"/>
                </a:solidFill>
                <a:latin typeface="Arial Rounded MT Bold" panose="020F0704030504030204" pitchFamily="34" charset="0"/>
              </a:rPr>
              <a:t>Eu vi como esta graça poderia ser obtida</a:t>
            </a:r>
            <a:r>
              <a:rPr lang="pt-BR" sz="2800" dirty="0">
                <a:solidFill>
                  <a:srgbClr val="FFFF00"/>
                </a:solidFill>
                <a:latin typeface="Arial Rounded MT Bold" panose="020F0704030504030204" pitchFamily="34" charset="0"/>
              </a:rPr>
              <a:t>. Vá ao seu quarto, e lá, sozinho, pleiteie com Deus: ‘Crie em mim, ó Deus, um coração puro, e renove em mim um </a:t>
            </a:r>
            <a:r>
              <a:rPr lang="pt-BR" sz="2800" dirty="0" smtClean="0">
                <a:solidFill>
                  <a:srgbClr val="FFFF00"/>
                </a:solidFill>
                <a:latin typeface="Arial Rounded MT Bold" panose="020F0704030504030204" pitchFamily="34" charset="0"/>
              </a:rPr>
              <a:t>espírito </a:t>
            </a:r>
            <a:r>
              <a:rPr lang="pt-BR" sz="2800" dirty="0">
                <a:solidFill>
                  <a:srgbClr val="FFFF00"/>
                </a:solidFill>
                <a:latin typeface="Arial Rounded MT Bold" panose="020F0704030504030204" pitchFamily="34" charset="0"/>
              </a:rPr>
              <a:t>reto.’ Sal. 51: 10. Seja diligente, seja honesto. A oração fervente vale muito. </a:t>
            </a:r>
            <a:r>
              <a:rPr lang="pt-BR" sz="2800" dirty="0">
                <a:solidFill>
                  <a:schemeClr val="bg1"/>
                </a:solidFill>
                <a:latin typeface="Arial Rounded MT Bold" panose="020F0704030504030204" pitchFamily="34" charset="0"/>
              </a:rPr>
              <a:t>Como Jacó, lute em oração. Agonize-se</a:t>
            </a:r>
            <a:r>
              <a:rPr lang="pt-BR" sz="2800" dirty="0">
                <a:solidFill>
                  <a:srgbClr val="FFFF00"/>
                </a:solidFill>
                <a:latin typeface="Arial Rounded MT Bold" panose="020F0704030504030204" pitchFamily="34" charset="0"/>
              </a:rPr>
              <a:t>. Jesus, no jardim, suou grandes gotas de sangue, e você deve fazer um esforço. Não deixe o seu quarto até sentir-se forte em Deus; então vigie, e enquanto você estiver vigiando e orando, você poderá subjugar as más inclinações, e </a:t>
            </a:r>
            <a:r>
              <a:rPr lang="pt-BR" sz="2800" dirty="0">
                <a:solidFill>
                  <a:schemeClr val="bg1"/>
                </a:solidFill>
                <a:latin typeface="Arial Rounded MT Bold" panose="020F0704030504030204" pitchFamily="34" charset="0"/>
              </a:rPr>
              <a:t>a graça de Deus pode e irá se manifestar em você.</a:t>
            </a:r>
            <a:r>
              <a:rPr lang="pt-BR" sz="2800" dirty="0">
                <a:solidFill>
                  <a:srgbClr val="FFFF00"/>
                </a:solidFill>
                <a:latin typeface="Arial Rounded MT Bold" panose="020F0704030504030204" pitchFamily="34" charset="0"/>
              </a:rPr>
              <a:t>” </a:t>
            </a:r>
            <a:endParaRPr lang="pt-BR" sz="2800" dirty="0" smtClean="0">
              <a:solidFill>
                <a:srgbClr val="FFFF00"/>
              </a:solidFill>
              <a:latin typeface="Arial Rounded MT Bold" panose="020F0704030504030204" pitchFamily="34" charset="0"/>
            </a:endParaRPr>
          </a:p>
          <a:p>
            <a:pPr algn="just"/>
            <a:r>
              <a:rPr lang="pt-BR" sz="2800" dirty="0" smtClean="0">
                <a:solidFill>
                  <a:srgbClr val="EAA744"/>
                </a:solidFill>
                <a:latin typeface="Arial Rounded MT Bold" panose="020F0704030504030204" pitchFamily="34" charset="0"/>
              </a:rPr>
              <a:t>Testemunhos </a:t>
            </a:r>
            <a:r>
              <a:rPr lang="pt-BR" sz="2800" dirty="0">
                <a:solidFill>
                  <a:srgbClr val="EAA744"/>
                </a:solidFill>
                <a:latin typeface="Arial Rounded MT Bold" panose="020F0704030504030204" pitchFamily="34" charset="0"/>
              </a:rPr>
              <a:t>para a Igreja, vol. 1, p. 158</a:t>
            </a:r>
            <a:r>
              <a:rPr lang="pt-BR" sz="2800" dirty="0">
                <a:solidFill>
                  <a:srgbClr val="FF0066"/>
                </a:solidFill>
                <a:latin typeface="Arial Rounded MT Bold" panose="020F0704030504030204" pitchFamily="34" charset="0"/>
              </a:rPr>
              <a:t>.</a:t>
            </a:r>
          </a:p>
        </p:txBody>
      </p:sp>
    </p:spTree>
    <p:extLst>
      <p:ext uri="{BB962C8B-B14F-4D97-AF65-F5344CB8AC3E}">
        <p14:creationId xmlns:p14="http://schemas.microsoft.com/office/powerpoint/2010/main" val="22562018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591712" y="2469149"/>
            <a:ext cx="10895527" cy="3939540"/>
          </a:xfrm>
          <a:prstGeom prst="rect">
            <a:avLst/>
          </a:prstGeom>
          <a:noFill/>
        </p:spPr>
        <p:txBody>
          <a:bodyPr wrap="square" rtlCol="0">
            <a:spAutoFit/>
          </a:bodyPr>
          <a:lstStyle/>
          <a:p>
            <a:pPr algn="just"/>
            <a:r>
              <a:rPr lang="pt-BR" sz="2500" dirty="0" smtClean="0">
                <a:solidFill>
                  <a:srgbClr val="FFFF00"/>
                </a:solidFill>
                <a:latin typeface="Arial Rounded MT Bold" panose="020F0704030504030204" pitchFamily="34" charset="0"/>
              </a:rPr>
              <a:t>“</a:t>
            </a:r>
            <a:r>
              <a:rPr lang="pt-BR" sz="2500" dirty="0">
                <a:solidFill>
                  <a:srgbClr val="FFFF00"/>
                </a:solidFill>
                <a:latin typeface="Arial Rounded MT Bold" panose="020F0704030504030204" pitchFamily="34" charset="0"/>
              </a:rPr>
              <a:t>Homens e mulheres que professam ser discípulos de Cristo e guardar todos os mandamentos de Deus terão que sentir em suas vidas diárias o verdadeiro espírito de agonia para entrar pela porta estreita. </a:t>
            </a:r>
            <a:r>
              <a:rPr lang="pt-BR" sz="2500" dirty="0">
                <a:solidFill>
                  <a:schemeClr val="bg1"/>
                </a:solidFill>
                <a:latin typeface="Arial Rounded MT Bold" panose="020F0704030504030204" pitchFamily="34" charset="0"/>
              </a:rPr>
              <a:t>Os que se agonizam são os únicos que forçarão sua passagem pela porta apertada e pelo caminho estreito que conduz para a vida eterna,</a:t>
            </a:r>
            <a:r>
              <a:rPr lang="pt-BR" sz="2500" dirty="0">
                <a:solidFill>
                  <a:srgbClr val="FFFF00"/>
                </a:solidFill>
                <a:latin typeface="Arial Rounded MT Bold" panose="020F0704030504030204" pitchFamily="34" charset="0"/>
              </a:rPr>
              <a:t> para a plenitude de alegria e eterno prazer. </a:t>
            </a:r>
            <a:r>
              <a:rPr lang="pt-BR" sz="2500" dirty="0">
                <a:solidFill>
                  <a:schemeClr val="bg1"/>
                </a:solidFill>
                <a:latin typeface="Arial Rounded MT Bold" panose="020F0704030504030204" pitchFamily="34" charset="0"/>
              </a:rPr>
              <a:t>Aqueles que meramente buscam (ou tentam) entrar, nunca serão capazes</a:t>
            </a:r>
            <a:r>
              <a:rPr lang="pt-BR" sz="2500" dirty="0">
                <a:solidFill>
                  <a:srgbClr val="FFFF00"/>
                </a:solidFill>
                <a:latin typeface="Arial Rounded MT Bold" panose="020F0704030504030204" pitchFamily="34" charset="0"/>
              </a:rPr>
              <a:t>. Toda a vida Cristã de muitos será gasta em esforços não maiores do que buscar, e sua única recompensa será depararem-se com a total impossibilidade de entrar naquela porta estreita.” </a:t>
            </a:r>
            <a:endParaRPr lang="pt-BR" sz="2500" dirty="0" smtClean="0">
              <a:solidFill>
                <a:srgbClr val="FFFF00"/>
              </a:solidFill>
              <a:latin typeface="Arial Rounded MT Bold" panose="020F0704030504030204" pitchFamily="34" charset="0"/>
            </a:endParaRPr>
          </a:p>
          <a:p>
            <a:pPr algn="just"/>
            <a:r>
              <a:rPr lang="pt-BR" sz="2500" dirty="0" smtClean="0">
                <a:solidFill>
                  <a:srgbClr val="EAA744"/>
                </a:solidFill>
                <a:latin typeface="Arial Rounded MT Bold" panose="020F0704030504030204" pitchFamily="34" charset="0"/>
              </a:rPr>
              <a:t>(Testemunhos para a Igreja, </a:t>
            </a:r>
            <a:r>
              <a:rPr lang="pt-BR" sz="2500" dirty="0">
                <a:solidFill>
                  <a:srgbClr val="EAA744"/>
                </a:solidFill>
                <a:latin typeface="Arial Rounded MT Bold" panose="020F0704030504030204" pitchFamily="34" charset="0"/>
              </a:rPr>
              <a:t>vol. 2, p. 479, 480).</a:t>
            </a:r>
          </a:p>
          <a:p>
            <a:pPr algn="just"/>
            <a:endParaRPr lang="pt-BR" sz="2500" dirty="0">
              <a:latin typeface="Arial Rounded MT Bold" panose="020F0704030504030204" pitchFamily="34" charset="0"/>
            </a:endParaRPr>
          </a:p>
        </p:txBody>
      </p:sp>
      <p:sp>
        <p:nvSpPr>
          <p:cNvPr id="2" name="CaixaDeTexto 1"/>
          <p:cNvSpPr txBox="1"/>
          <p:nvPr/>
        </p:nvSpPr>
        <p:spPr>
          <a:xfrm>
            <a:off x="1185083" y="566670"/>
            <a:ext cx="9723549" cy="1569660"/>
          </a:xfrm>
          <a:prstGeom prst="rect">
            <a:avLst/>
          </a:prstGeom>
          <a:noFill/>
        </p:spPr>
        <p:txBody>
          <a:bodyPr wrap="square" rtlCol="0">
            <a:spAutoFit/>
          </a:bodyPr>
          <a:lstStyle/>
          <a:p>
            <a:pPr algn="just"/>
            <a:r>
              <a:rPr lang="pt-BR" sz="3200" dirty="0">
                <a:solidFill>
                  <a:schemeClr val="bg1"/>
                </a:solidFill>
                <a:latin typeface="Arial Rounded MT Bold" panose="020F0704030504030204" pitchFamily="34" charset="0"/>
              </a:rPr>
              <a:t>‘</a:t>
            </a:r>
            <a:r>
              <a:rPr lang="pt-BR" sz="3200" dirty="0" smtClean="0">
                <a:solidFill>
                  <a:schemeClr val="bg1"/>
                </a:solidFill>
                <a:latin typeface="Arial Rounded MT Bold" panose="020F0704030504030204" pitchFamily="34" charset="0"/>
              </a:rPr>
              <a:t>Agonizai-vos</a:t>
            </a:r>
            <a:r>
              <a:rPr lang="pt-BR" sz="2800" i="1" dirty="0" smtClean="0">
                <a:solidFill>
                  <a:schemeClr val="bg1"/>
                </a:solidFill>
                <a:latin typeface="Arial Rounded MT Bold" panose="020F0704030504030204" pitchFamily="34" charset="0"/>
              </a:rPr>
              <a:t> </a:t>
            </a:r>
            <a:r>
              <a:rPr lang="pt-BR" sz="2800" i="1" dirty="0" smtClean="0">
                <a:solidFill>
                  <a:schemeClr val="accent4">
                    <a:lumMod val="40000"/>
                    <a:lumOff val="60000"/>
                  </a:schemeClr>
                </a:solidFill>
                <a:latin typeface="Arial Rounded MT Bold" panose="020F0704030504030204" pitchFamily="34" charset="0"/>
              </a:rPr>
              <a:t>[do grego = </a:t>
            </a:r>
            <a:r>
              <a:rPr lang="pt-BR" sz="2800" i="1" dirty="0" err="1" smtClean="0">
                <a:solidFill>
                  <a:schemeClr val="accent4">
                    <a:lumMod val="40000"/>
                    <a:lumOff val="60000"/>
                  </a:schemeClr>
                </a:solidFill>
                <a:latin typeface="Arial Rounded MT Bold" panose="020F0704030504030204" pitchFamily="34" charset="0"/>
              </a:rPr>
              <a:t>agonizomai</a:t>
            </a:r>
            <a:r>
              <a:rPr lang="en-US" sz="2800" i="1" dirty="0" smtClean="0">
                <a:solidFill>
                  <a:schemeClr val="accent4">
                    <a:lumMod val="40000"/>
                    <a:lumOff val="60000"/>
                  </a:schemeClr>
                </a:solidFill>
                <a:latin typeface="Arial Rounded MT Bold" panose="020F0704030504030204" pitchFamily="34" charset="0"/>
              </a:rPr>
              <a:t>]</a:t>
            </a:r>
            <a:r>
              <a:rPr lang="pt-BR" sz="2800" i="1" dirty="0">
                <a:solidFill>
                  <a:schemeClr val="accent4">
                    <a:lumMod val="40000"/>
                    <a:lumOff val="60000"/>
                  </a:schemeClr>
                </a:solidFill>
                <a:latin typeface="Arial Rounded MT Bold" panose="020F0704030504030204" pitchFamily="34" charset="0"/>
              </a:rPr>
              <a:t> </a:t>
            </a:r>
            <a:r>
              <a:rPr lang="pt-BR" sz="3200" dirty="0" smtClean="0">
                <a:solidFill>
                  <a:srgbClr val="FFFF00"/>
                </a:solidFill>
                <a:latin typeface="Arial Rounded MT Bold" panose="020F0704030504030204" pitchFamily="34" charset="0"/>
              </a:rPr>
              <a:t>para </a:t>
            </a:r>
            <a:r>
              <a:rPr lang="pt-BR" sz="3200" dirty="0">
                <a:solidFill>
                  <a:srgbClr val="FFFF00"/>
                </a:solidFill>
                <a:latin typeface="Arial Rounded MT Bold" panose="020F0704030504030204" pitchFamily="34" charset="0"/>
              </a:rPr>
              <a:t>entrar pela porta estreita; pois vos digo que muitos procurarão entrar e não serão capazes’. </a:t>
            </a:r>
            <a:r>
              <a:rPr lang="pt-BR" sz="2800" dirty="0">
                <a:solidFill>
                  <a:srgbClr val="EAA744"/>
                </a:solidFill>
                <a:latin typeface="Arial Rounded MT Bold" panose="020F0704030504030204" pitchFamily="34" charset="0"/>
              </a:rPr>
              <a:t>(Lucas 13:24). </a:t>
            </a:r>
          </a:p>
        </p:txBody>
      </p:sp>
    </p:spTree>
    <p:extLst>
      <p:ext uri="{BB962C8B-B14F-4D97-AF65-F5344CB8AC3E}">
        <p14:creationId xmlns:p14="http://schemas.microsoft.com/office/powerpoint/2010/main" val="2908053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696036" y="1143634"/>
            <a:ext cx="10549719" cy="5293757"/>
          </a:xfrm>
          <a:prstGeom prst="rect">
            <a:avLst/>
          </a:prstGeom>
          <a:noFill/>
        </p:spPr>
        <p:txBody>
          <a:bodyPr wrap="square" rtlCol="0">
            <a:spAutoFit/>
          </a:bodyPr>
          <a:lstStyle/>
          <a:p>
            <a:pPr algn="just"/>
            <a:r>
              <a:rPr lang="pt-BR" sz="2800" dirty="0">
                <a:solidFill>
                  <a:srgbClr val="FFFF00"/>
                </a:solidFill>
                <a:latin typeface="Arial Rounded MT Bold" panose="020F0704030504030204" pitchFamily="34" charset="0"/>
              </a:rPr>
              <a:t>“A única esperança para nós se quisermos vencer é unir nossa vontade à vontade de Deus, e </a:t>
            </a:r>
            <a:r>
              <a:rPr lang="pt-BR" sz="2800" dirty="0">
                <a:solidFill>
                  <a:schemeClr val="bg1"/>
                </a:solidFill>
                <a:latin typeface="Arial Rounded MT Bold" panose="020F0704030504030204" pitchFamily="34" charset="0"/>
              </a:rPr>
              <a:t>operar em cooperação com Ele</a:t>
            </a:r>
            <a:r>
              <a:rPr lang="pt-BR" sz="2800" dirty="0">
                <a:solidFill>
                  <a:srgbClr val="FFFF00"/>
                </a:solidFill>
                <a:latin typeface="Arial Rounded MT Bold" panose="020F0704030504030204" pitchFamily="34" charset="0"/>
              </a:rPr>
              <a:t>, a cada hora e a cada dia. Não podemos reter o eu, e ainda entrarmos no reino de Deus. Se viermos a alcançar santidade, isto será através da </a:t>
            </a:r>
            <a:r>
              <a:rPr lang="pt-BR" sz="2800" dirty="0">
                <a:solidFill>
                  <a:schemeClr val="bg1"/>
                </a:solidFill>
                <a:latin typeface="Arial Rounded MT Bold" panose="020F0704030504030204" pitchFamily="34" charset="0"/>
              </a:rPr>
              <a:t>renúncia do eu e da recepção da mente de Cristo. </a:t>
            </a:r>
            <a:r>
              <a:rPr lang="pt-BR" sz="2800" dirty="0">
                <a:solidFill>
                  <a:srgbClr val="FFFF00"/>
                </a:solidFill>
                <a:latin typeface="Arial Rounded MT Bold" panose="020F0704030504030204" pitchFamily="34" charset="0"/>
              </a:rPr>
              <a:t>Orgulho e </a:t>
            </a:r>
            <a:r>
              <a:rPr lang="pt-BR" sz="2800" dirty="0" err="1">
                <a:solidFill>
                  <a:srgbClr val="FFFF00"/>
                </a:solidFill>
                <a:latin typeface="Arial Rounded MT Bold" panose="020F0704030504030204" pitchFamily="34" charset="0"/>
              </a:rPr>
              <a:t>auto-suficiência</a:t>
            </a:r>
            <a:r>
              <a:rPr lang="pt-BR" sz="2800" dirty="0">
                <a:solidFill>
                  <a:srgbClr val="FFFF00"/>
                </a:solidFill>
                <a:latin typeface="Arial Rounded MT Bold" panose="020F0704030504030204" pitchFamily="34" charset="0"/>
              </a:rPr>
              <a:t> devem ser crucificados. </a:t>
            </a:r>
            <a:r>
              <a:rPr lang="pt-BR" sz="2800" dirty="0">
                <a:solidFill>
                  <a:schemeClr val="bg1"/>
                </a:solidFill>
                <a:latin typeface="Arial Rounded MT Bold" panose="020F0704030504030204" pitchFamily="34" charset="0"/>
              </a:rPr>
              <a:t>Estamos dispostos a pagar o preço requerido de nós? </a:t>
            </a:r>
            <a:r>
              <a:rPr lang="pt-BR" sz="2800" dirty="0">
                <a:solidFill>
                  <a:srgbClr val="FFFF00"/>
                </a:solidFill>
                <a:latin typeface="Arial Rounded MT Bold" panose="020F0704030504030204" pitchFamily="34" charset="0"/>
              </a:rPr>
              <a:t>Estamos dispostos a trazer nossa vontade em perfeita conformidade com a vontade de Deus? </a:t>
            </a:r>
            <a:r>
              <a:rPr lang="pt-BR" sz="2800" dirty="0">
                <a:solidFill>
                  <a:schemeClr val="bg1"/>
                </a:solidFill>
                <a:latin typeface="Arial Rounded MT Bold" panose="020F0704030504030204" pitchFamily="34" charset="0"/>
              </a:rPr>
              <a:t>Até que estejamos dispostos, a graça transformadora de Deus não pode ser manifestada sobre nós</a:t>
            </a:r>
            <a:r>
              <a:rPr lang="pt-BR" sz="2800" dirty="0" smtClean="0">
                <a:solidFill>
                  <a:schemeClr val="bg1"/>
                </a:solidFill>
                <a:latin typeface="Arial Rounded MT Bold" panose="020F0704030504030204" pitchFamily="34" charset="0"/>
              </a:rPr>
              <a:t>”.</a:t>
            </a:r>
          </a:p>
          <a:p>
            <a:pPr algn="just"/>
            <a:endParaRPr lang="pt-BR" sz="2800" dirty="0">
              <a:solidFill>
                <a:srgbClr val="EAA744"/>
              </a:solidFill>
              <a:latin typeface="Arial Rounded MT Bold" panose="020F0704030504030204" pitchFamily="34" charset="0"/>
            </a:endParaRPr>
          </a:p>
          <a:p>
            <a:pPr algn="just"/>
            <a:r>
              <a:rPr lang="pt-BR" sz="2800" dirty="0" smtClean="0">
                <a:solidFill>
                  <a:srgbClr val="EAA744"/>
                </a:solidFill>
                <a:latin typeface="Arial Rounded MT Bold" panose="020F0704030504030204" pitchFamily="34" charset="0"/>
              </a:rPr>
              <a:t> </a:t>
            </a:r>
            <a:r>
              <a:rPr lang="pt-BR" sz="2800" dirty="0">
                <a:solidFill>
                  <a:srgbClr val="EAA744"/>
                </a:solidFill>
                <a:latin typeface="Arial Rounded MT Bold" panose="020F0704030504030204" pitchFamily="34" charset="0"/>
              </a:rPr>
              <a:t>(</a:t>
            </a:r>
            <a:r>
              <a:rPr lang="pt-BR" sz="2800" dirty="0" err="1" smtClean="0">
                <a:solidFill>
                  <a:srgbClr val="EAA744"/>
                </a:solidFill>
                <a:latin typeface="Arial Rounded MT Bold" panose="020F0704030504030204" pitchFamily="34" charset="0"/>
              </a:rPr>
              <a:t>Mount</a:t>
            </a:r>
            <a:r>
              <a:rPr lang="pt-BR" sz="2800" dirty="0" smtClean="0">
                <a:solidFill>
                  <a:srgbClr val="EAA744"/>
                </a:solidFill>
                <a:latin typeface="Arial Rounded MT Bold" panose="020F0704030504030204" pitchFamily="34" charset="0"/>
              </a:rPr>
              <a:t> </a:t>
            </a:r>
            <a:r>
              <a:rPr lang="pt-BR" sz="2800" dirty="0" err="1" smtClean="0">
                <a:solidFill>
                  <a:srgbClr val="EAA744"/>
                </a:solidFill>
                <a:latin typeface="Arial Rounded MT Bold" panose="020F0704030504030204" pitchFamily="34" charset="0"/>
              </a:rPr>
              <a:t>of</a:t>
            </a:r>
            <a:r>
              <a:rPr lang="pt-BR" sz="2800" dirty="0" smtClean="0">
                <a:solidFill>
                  <a:srgbClr val="EAA744"/>
                </a:solidFill>
                <a:latin typeface="Arial Rounded MT Bold" panose="020F0704030504030204" pitchFamily="34" charset="0"/>
              </a:rPr>
              <a:t> </a:t>
            </a:r>
            <a:r>
              <a:rPr lang="pt-BR" sz="2800" dirty="0" err="1" smtClean="0">
                <a:solidFill>
                  <a:srgbClr val="EAA744"/>
                </a:solidFill>
                <a:latin typeface="Arial Rounded MT Bold" panose="020F0704030504030204" pitchFamily="34" charset="0"/>
              </a:rPr>
              <a:t>Blessings</a:t>
            </a:r>
            <a:r>
              <a:rPr lang="pt-BR" sz="2800" dirty="0" smtClean="0">
                <a:solidFill>
                  <a:srgbClr val="EAA744"/>
                </a:solidFill>
                <a:latin typeface="Arial Rounded MT Bold" panose="020F0704030504030204" pitchFamily="34" charset="0"/>
              </a:rPr>
              <a:t>, </a:t>
            </a:r>
            <a:r>
              <a:rPr lang="pt-BR" sz="2800" dirty="0">
                <a:solidFill>
                  <a:srgbClr val="EAA744"/>
                </a:solidFill>
                <a:latin typeface="Arial Rounded MT Bold" panose="020F0704030504030204" pitchFamily="34" charset="0"/>
              </a:rPr>
              <a:t>p. 143)</a:t>
            </a:r>
          </a:p>
          <a:p>
            <a:pPr algn="just"/>
            <a:endParaRPr lang="pt-BR" sz="2800" dirty="0">
              <a:latin typeface="Arial Rounded MT Bold" panose="020F0704030504030204" pitchFamily="34" charset="0"/>
            </a:endParaRPr>
          </a:p>
        </p:txBody>
      </p:sp>
    </p:spTree>
    <p:extLst>
      <p:ext uri="{BB962C8B-B14F-4D97-AF65-F5344CB8AC3E}">
        <p14:creationId xmlns:p14="http://schemas.microsoft.com/office/powerpoint/2010/main" val="20930028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131126" y="2382983"/>
            <a:ext cx="9670473" cy="2554545"/>
          </a:xfrm>
          <a:prstGeom prst="rect">
            <a:avLst/>
          </a:prstGeom>
          <a:noFill/>
        </p:spPr>
        <p:txBody>
          <a:bodyPr wrap="square" rtlCol="0">
            <a:spAutoFit/>
          </a:bodyPr>
          <a:lstStyle/>
          <a:p>
            <a:pPr algn="just"/>
            <a:r>
              <a:rPr lang="pt-BR" sz="3200" dirty="0" smtClean="0">
                <a:solidFill>
                  <a:srgbClr val="FFFF00"/>
                </a:solidFill>
                <a:latin typeface="Arial Rounded MT Bold" panose="020F0704030504030204" pitchFamily="34" charset="0"/>
              </a:rPr>
              <a:t>“Pelas quais Ele nos tem dado grandíssimas e preciosas promessas, para que por elas fiqueis </a:t>
            </a:r>
            <a:r>
              <a:rPr lang="pt-BR" sz="3200" dirty="0" smtClean="0">
                <a:solidFill>
                  <a:schemeClr val="bg1"/>
                </a:solidFill>
                <a:latin typeface="Arial Rounded MT Bold" panose="020F0704030504030204" pitchFamily="34" charset="0"/>
              </a:rPr>
              <a:t>participantes da natureza divina, havendo escapado da corrupção, que pela concupiscência há no mundo</a:t>
            </a:r>
            <a:r>
              <a:rPr lang="pt-BR" sz="3200" dirty="0" smtClean="0">
                <a:solidFill>
                  <a:srgbClr val="FFFF00"/>
                </a:solidFill>
                <a:latin typeface="Arial Rounded MT Bold" panose="020F0704030504030204" pitchFamily="34" charset="0"/>
              </a:rPr>
              <a:t>.”</a:t>
            </a:r>
          </a:p>
          <a:p>
            <a:pPr algn="just"/>
            <a:r>
              <a:rPr lang="pt-BR" sz="3200" dirty="0" smtClean="0">
                <a:solidFill>
                  <a:srgbClr val="EAA744"/>
                </a:solidFill>
                <a:latin typeface="Arial Rounded MT Bold" panose="020F0704030504030204" pitchFamily="34" charset="0"/>
              </a:rPr>
              <a:t>II Pedro 1:4</a:t>
            </a:r>
            <a:endParaRPr lang="pt-BR" sz="3200" dirty="0">
              <a:solidFill>
                <a:srgbClr val="EAA744"/>
              </a:solidFill>
              <a:latin typeface="Arial Rounded MT Bold" panose="020F0704030504030204" pitchFamily="34" charset="0"/>
            </a:endParaRPr>
          </a:p>
        </p:txBody>
      </p:sp>
    </p:spTree>
    <p:extLst>
      <p:ext uri="{BB962C8B-B14F-4D97-AF65-F5344CB8AC3E}">
        <p14:creationId xmlns:p14="http://schemas.microsoft.com/office/powerpoint/2010/main" val="30233364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175070" y="1072284"/>
            <a:ext cx="9839459" cy="2000548"/>
          </a:xfrm>
          <a:prstGeom prst="rect">
            <a:avLst/>
          </a:prstGeom>
          <a:noFill/>
        </p:spPr>
        <p:txBody>
          <a:bodyPr wrap="square" rtlCol="0">
            <a:spAutoFit/>
          </a:bodyPr>
          <a:lstStyle/>
          <a:p>
            <a:pPr algn="just"/>
            <a:r>
              <a:rPr lang="pt-BR" sz="3200" dirty="0" smtClean="0">
                <a:solidFill>
                  <a:srgbClr val="FFFF00"/>
                </a:solidFill>
                <a:latin typeface="Arial Rounded MT Bold" panose="020F0704030504030204" pitchFamily="34" charset="0"/>
              </a:rPr>
              <a:t>“Até que a </a:t>
            </a:r>
            <a:r>
              <a:rPr lang="pt-BR" sz="3200" dirty="0" smtClean="0">
                <a:solidFill>
                  <a:schemeClr val="bg1"/>
                </a:solidFill>
                <a:latin typeface="Arial Rounded MT Bold" panose="020F0704030504030204" pitchFamily="34" charset="0"/>
              </a:rPr>
              <a:t>vida de Cristo </a:t>
            </a:r>
            <a:r>
              <a:rPr lang="pt-BR" sz="3200" dirty="0" smtClean="0">
                <a:solidFill>
                  <a:srgbClr val="FFFF00"/>
                </a:solidFill>
                <a:latin typeface="Arial Rounded MT Bold" panose="020F0704030504030204" pitchFamily="34" charset="0"/>
              </a:rPr>
              <a:t>torne-se um </a:t>
            </a:r>
            <a:r>
              <a:rPr lang="pt-BR" sz="3200" dirty="0" smtClean="0">
                <a:solidFill>
                  <a:schemeClr val="bg1"/>
                </a:solidFill>
                <a:latin typeface="Arial Rounded MT Bold" panose="020F0704030504030204" pitchFamily="34" charset="0"/>
              </a:rPr>
              <a:t>poder vitalizante </a:t>
            </a:r>
            <a:r>
              <a:rPr lang="pt-BR" sz="3200" dirty="0" smtClean="0">
                <a:solidFill>
                  <a:srgbClr val="FFFF00"/>
                </a:solidFill>
                <a:latin typeface="Arial Rounded MT Bold" panose="020F0704030504030204" pitchFamily="34" charset="0"/>
              </a:rPr>
              <a:t>em nossas vidas, não podemos resistir as tentações que nos assediam tanto de dentro como de fora”</a:t>
            </a:r>
          </a:p>
          <a:p>
            <a:pPr algn="just"/>
            <a:r>
              <a:rPr lang="pt-BR" sz="2800" dirty="0" err="1" smtClean="0">
                <a:solidFill>
                  <a:srgbClr val="EAA744"/>
                </a:solidFill>
                <a:latin typeface="Arial Rounded MT Bold" panose="020F0704030504030204" pitchFamily="34" charset="0"/>
              </a:rPr>
              <a:t>E.G.White</a:t>
            </a:r>
            <a:r>
              <a:rPr lang="pt-BR" sz="2800" dirty="0" smtClean="0">
                <a:solidFill>
                  <a:srgbClr val="EAA744"/>
                </a:solidFill>
                <a:latin typeface="Arial Rounded MT Bold" panose="020F0704030504030204" pitchFamily="34" charset="0"/>
              </a:rPr>
              <a:t>, The </a:t>
            </a:r>
            <a:r>
              <a:rPr lang="pt-BR" sz="2800" dirty="0" err="1" smtClean="0">
                <a:solidFill>
                  <a:srgbClr val="EAA744"/>
                </a:solidFill>
                <a:latin typeface="Arial Rounded MT Bold" panose="020F0704030504030204" pitchFamily="34" charset="0"/>
              </a:rPr>
              <a:t>Ministry</a:t>
            </a:r>
            <a:r>
              <a:rPr lang="pt-BR" sz="2800" dirty="0" smtClean="0">
                <a:solidFill>
                  <a:srgbClr val="EAA744"/>
                </a:solidFill>
                <a:latin typeface="Arial Rounded MT Bold" panose="020F0704030504030204" pitchFamily="34" charset="0"/>
              </a:rPr>
              <a:t> </a:t>
            </a:r>
            <a:r>
              <a:rPr lang="pt-BR" sz="2800" dirty="0" err="1" smtClean="0">
                <a:solidFill>
                  <a:srgbClr val="EAA744"/>
                </a:solidFill>
                <a:latin typeface="Arial Rounded MT Bold" panose="020F0704030504030204" pitchFamily="34" charset="0"/>
              </a:rPr>
              <a:t>of</a:t>
            </a:r>
            <a:r>
              <a:rPr lang="pt-BR" sz="2800" dirty="0" smtClean="0">
                <a:solidFill>
                  <a:srgbClr val="EAA744"/>
                </a:solidFill>
                <a:latin typeface="Arial Rounded MT Bold" panose="020F0704030504030204" pitchFamily="34" charset="0"/>
              </a:rPr>
              <a:t> </a:t>
            </a:r>
            <a:r>
              <a:rPr lang="pt-BR" sz="2800" dirty="0" err="1" smtClean="0">
                <a:solidFill>
                  <a:srgbClr val="EAA744"/>
                </a:solidFill>
                <a:latin typeface="Arial Rounded MT Bold" panose="020F0704030504030204" pitchFamily="34" charset="0"/>
              </a:rPr>
              <a:t>Healing</a:t>
            </a:r>
            <a:r>
              <a:rPr lang="pt-BR" sz="2800" dirty="0" smtClean="0">
                <a:solidFill>
                  <a:srgbClr val="EAA744"/>
                </a:solidFill>
                <a:latin typeface="Arial Rounded MT Bold" panose="020F0704030504030204" pitchFamily="34" charset="0"/>
              </a:rPr>
              <a:t>, p. 130</a:t>
            </a:r>
            <a:endParaRPr lang="pt-BR" sz="2800" dirty="0">
              <a:solidFill>
                <a:srgbClr val="EAA744"/>
              </a:solidFill>
              <a:latin typeface="Arial Rounded MT Bold" panose="020F0704030504030204" pitchFamily="34" charset="0"/>
            </a:endParaRPr>
          </a:p>
        </p:txBody>
      </p:sp>
      <p:sp>
        <p:nvSpPr>
          <p:cNvPr id="5" name="CaixaDeTexto 4"/>
          <p:cNvSpPr txBox="1"/>
          <p:nvPr/>
        </p:nvSpPr>
        <p:spPr>
          <a:xfrm>
            <a:off x="965916" y="3872073"/>
            <a:ext cx="10609038" cy="2185214"/>
          </a:xfrm>
          <a:prstGeom prst="rect">
            <a:avLst/>
          </a:prstGeom>
          <a:noFill/>
        </p:spPr>
        <p:txBody>
          <a:bodyPr wrap="square" rtlCol="0">
            <a:spAutoFit/>
          </a:bodyPr>
          <a:lstStyle/>
          <a:p>
            <a:r>
              <a:rPr lang="pt-BR" sz="3600" dirty="0" smtClean="0">
                <a:solidFill>
                  <a:srgbClr val="FFFF00"/>
                </a:solidFill>
                <a:latin typeface="Arial Rounded MT Bold" panose="020F0704030504030204" pitchFamily="34" charset="0"/>
              </a:rPr>
              <a:t>“A única defesa contra o mal é a habitação de Cristo no coração pela fé em Sua justiça.</a:t>
            </a:r>
          </a:p>
          <a:p>
            <a:endParaRPr lang="pt-BR" sz="3200" dirty="0" smtClean="0">
              <a:latin typeface="Arial Rounded MT Bold" panose="020F0704030504030204" pitchFamily="34" charset="0"/>
            </a:endParaRPr>
          </a:p>
          <a:p>
            <a:r>
              <a:rPr lang="pt-BR" sz="2800" dirty="0" smtClean="0">
                <a:solidFill>
                  <a:srgbClr val="EAA744"/>
                </a:solidFill>
                <a:latin typeface="Arial Rounded MT Bold" panose="020F0704030504030204" pitchFamily="34" charset="0"/>
              </a:rPr>
              <a:t>“E. G. White, The </a:t>
            </a:r>
            <a:r>
              <a:rPr lang="pt-BR" sz="2800" dirty="0" err="1" smtClean="0">
                <a:solidFill>
                  <a:srgbClr val="EAA744"/>
                </a:solidFill>
                <a:latin typeface="Arial Rounded MT Bold" panose="020F0704030504030204" pitchFamily="34" charset="0"/>
              </a:rPr>
              <a:t>Desire</a:t>
            </a:r>
            <a:r>
              <a:rPr lang="pt-BR" sz="2800" dirty="0" smtClean="0">
                <a:solidFill>
                  <a:srgbClr val="EAA744"/>
                </a:solidFill>
                <a:latin typeface="Arial Rounded MT Bold" panose="020F0704030504030204" pitchFamily="34" charset="0"/>
              </a:rPr>
              <a:t> </a:t>
            </a:r>
            <a:r>
              <a:rPr lang="pt-BR" sz="2800" dirty="0" err="1" smtClean="0">
                <a:solidFill>
                  <a:srgbClr val="EAA744"/>
                </a:solidFill>
                <a:latin typeface="Arial Rounded MT Bold" panose="020F0704030504030204" pitchFamily="34" charset="0"/>
              </a:rPr>
              <a:t>of</a:t>
            </a:r>
            <a:r>
              <a:rPr lang="pt-BR" sz="2800" dirty="0" smtClean="0">
                <a:solidFill>
                  <a:srgbClr val="EAA744"/>
                </a:solidFill>
                <a:latin typeface="Arial Rounded MT Bold" panose="020F0704030504030204" pitchFamily="34" charset="0"/>
              </a:rPr>
              <a:t> Ages, p. 324</a:t>
            </a:r>
            <a:r>
              <a:rPr lang="pt-BR" sz="3200" dirty="0" smtClean="0">
                <a:solidFill>
                  <a:srgbClr val="EAA744"/>
                </a:solidFill>
                <a:latin typeface="Arial Rounded MT Bold" panose="020F0704030504030204" pitchFamily="34" charset="0"/>
              </a:rPr>
              <a:t>.</a:t>
            </a:r>
            <a:endParaRPr lang="pt-BR" sz="3200" dirty="0">
              <a:solidFill>
                <a:srgbClr val="EAA744"/>
              </a:solidFill>
              <a:latin typeface="Arial Rounded MT Bold" panose="020F0704030504030204" pitchFamily="34" charset="0"/>
            </a:endParaRPr>
          </a:p>
        </p:txBody>
      </p:sp>
    </p:spTree>
    <p:extLst>
      <p:ext uri="{BB962C8B-B14F-4D97-AF65-F5344CB8AC3E}">
        <p14:creationId xmlns:p14="http://schemas.microsoft.com/office/powerpoint/2010/main" val="2996804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1269521" y="2485134"/>
            <a:ext cx="9427336" cy="2123658"/>
          </a:xfrm>
          <a:prstGeom prst="rect">
            <a:avLst/>
          </a:prstGeom>
          <a:noFill/>
        </p:spPr>
        <p:txBody>
          <a:bodyPr wrap="square" rtlCol="0">
            <a:spAutoFit/>
          </a:bodyPr>
          <a:lstStyle/>
          <a:p>
            <a:pPr algn="ctr"/>
            <a:r>
              <a:rPr lang="pt-BR" sz="4400" dirty="0" smtClean="0">
                <a:solidFill>
                  <a:srgbClr val="FF6600"/>
                </a:solidFill>
                <a:latin typeface="Arial Rounded MT Bold" panose="020F0704030504030204" pitchFamily="34" charset="0"/>
              </a:rPr>
              <a:t>O QUE ACONTECERÁ COM AQUELES QUE NÃO QUEREM QUE CRISTO REINE SOBRE ELES</a:t>
            </a:r>
            <a:r>
              <a:rPr lang="en-US" sz="4400" dirty="0" smtClean="0">
                <a:solidFill>
                  <a:srgbClr val="FF6600"/>
                </a:solidFill>
                <a:latin typeface="Arial Rounded MT Bold" panose="020F0704030504030204" pitchFamily="34" charset="0"/>
              </a:rPr>
              <a:t>?</a:t>
            </a:r>
            <a:endParaRPr lang="pt-BR" sz="4400" dirty="0">
              <a:solidFill>
                <a:srgbClr val="FF6600"/>
              </a:solidFill>
              <a:latin typeface="Arial Rounded MT Bold" panose="020F0704030504030204" pitchFamily="34" charset="0"/>
            </a:endParaRPr>
          </a:p>
        </p:txBody>
      </p:sp>
    </p:spTree>
    <p:extLst>
      <p:ext uri="{BB962C8B-B14F-4D97-AF65-F5344CB8AC3E}">
        <p14:creationId xmlns:p14="http://schemas.microsoft.com/office/powerpoint/2010/main" val="15829687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085163" y="1114504"/>
            <a:ext cx="9775065" cy="4924425"/>
          </a:xfrm>
          <a:prstGeom prst="rect">
            <a:avLst/>
          </a:prstGeom>
          <a:noFill/>
        </p:spPr>
        <p:txBody>
          <a:bodyPr wrap="square" rtlCol="0">
            <a:spAutoFit/>
          </a:bodyPr>
          <a:lstStyle/>
          <a:p>
            <a:pPr algn="just"/>
            <a:r>
              <a:rPr lang="pt-BR" sz="3200" dirty="0" smtClean="0">
                <a:solidFill>
                  <a:srgbClr val="FFFF00"/>
                </a:solidFill>
                <a:latin typeface="Arial Rounded MT Bold" panose="020F0704030504030204" pitchFamily="34" charset="0"/>
              </a:rPr>
              <a:t>“E, chamando dez servos seus, deu-lhes dez minas, e disse-lhes: Negociai até que eu venha. Mas os seus concidadãos odiavam-no, e mandaram após ele embaixadores, dizendo: </a:t>
            </a:r>
            <a:r>
              <a:rPr lang="pt-BR" sz="3200" dirty="0" smtClean="0">
                <a:solidFill>
                  <a:schemeClr val="bg1"/>
                </a:solidFill>
                <a:latin typeface="Arial Rounded MT Bold" panose="020F0704030504030204" pitchFamily="34" charset="0"/>
              </a:rPr>
              <a:t>Não queremos que este reine sobre nós</a:t>
            </a:r>
            <a:r>
              <a:rPr lang="pt-BR" sz="3200" dirty="0" smtClean="0">
                <a:solidFill>
                  <a:srgbClr val="FFFF00"/>
                </a:solidFill>
                <a:latin typeface="Arial Rounded MT Bold" panose="020F0704030504030204" pitchFamily="34" charset="0"/>
              </a:rPr>
              <a:t>.</a:t>
            </a:r>
          </a:p>
          <a:p>
            <a:pPr algn="just"/>
            <a:r>
              <a:rPr lang="pt-BR" sz="3200" dirty="0" smtClean="0">
                <a:solidFill>
                  <a:srgbClr val="FFFF00"/>
                </a:solidFill>
                <a:latin typeface="Arial Rounded MT Bold" panose="020F0704030504030204" pitchFamily="34" charset="0"/>
              </a:rPr>
              <a:t>...E quanto àqueles meus inimigos que não quiseram que eu reinasse sobre eles, </a:t>
            </a:r>
            <a:r>
              <a:rPr lang="pt-BR" sz="3200" dirty="0" smtClean="0">
                <a:solidFill>
                  <a:schemeClr val="bg1"/>
                </a:solidFill>
                <a:latin typeface="Arial Rounded MT Bold" panose="020F0704030504030204" pitchFamily="34" charset="0"/>
              </a:rPr>
              <a:t>trazei-os aqui, e matai-os diante de mim</a:t>
            </a:r>
            <a:r>
              <a:rPr lang="pt-BR" sz="3200" dirty="0" smtClean="0">
                <a:solidFill>
                  <a:srgbClr val="FFFF00"/>
                </a:solidFill>
                <a:latin typeface="Arial Rounded MT Bold" panose="020F0704030504030204" pitchFamily="34" charset="0"/>
              </a:rPr>
              <a:t>.”</a:t>
            </a:r>
          </a:p>
          <a:p>
            <a:pPr algn="just"/>
            <a:endParaRPr lang="pt-BR" sz="3200" dirty="0" smtClean="0">
              <a:solidFill>
                <a:srgbClr val="FFFF00"/>
              </a:solidFill>
              <a:latin typeface="Arial Rounded MT Bold" panose="020F0704030504030204" pitchFamily="34" charset="0"/>
            </a:endParaRPr>
          </a:p>
          <a:p>
            <a:pPr algn="just"/>
            <a:r>
              <a:rPr lang="pt-BR" sz="2800" dirty="0" smtClean="0">
                <a:solidFill>
                  <a:srgbClr val="EAA744"/>
                </a:solidFill>
                <a:latin typeface="Arial Rounded MT Bold" panose="020F0704030504030204" pitchFamily="34" charset="0"/>
              </a:rPr>
              <a:t>Lucas 19: 14 e 27</a:t>
            </a:r>
            <a:endParaRPr lang="pt-BR" sz="2800" dirty="0">
              <a:solidFill>
                <a:srgbClr val="EAA744"/>
              </a:solidFill>
              <a:latin typeface="Arial Rounded MT Bold" panose="020F0704030504030204" pitchFamily="34" charset="0"/>
            </a:endParaRPr>
          </a:p>
        </p:txBody>
      </p:sp>
    </p:spTree>
    <p:extLst>
      <p:ext uri="{BB962C8B-B14F-4D97-AF65-F5344CB8AC3E}">
        <p14:creationId xmlns:p14="http://schemas.microsoft.com/office/powerpoint/2010/main" val="21280387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969970" y="1429555"/>
            <a:ext cx="10019763" cy="2800767"/>
          </a:xfrm>
          <a:prstGeom prst="rect">
            <a:avLst/>
          </a:prstGeom>
          <a:noFill/>
        </p:spPr>
        <p:txBody>
          <a:bodyPr wrap="square" rtlCol="0">
            <a:spAutoFit/>
          </a:bodyPr>
          <a:lstStyle/>
          <a:p>
            <a:pPr algn="just"/>
            <a:r>
              <a:rPr lang="pt-BR" sz="3600" dirty="0" smtClean="0">
                <a:solidFill>
                  <a:srgbClr val="FFFF00"/>
                </a:solidFill>
                <a:latin typeface="Arial Rounded MT Bold" panose="020F0704030504030204" pitchFamily="34" charset="0"/>
              </a:rPr>
              <a:t>“Examinai-vos a vós mesmos, se permaneceis na fé</a:t>
            </a:r>
            <a:r>
              <a:rPr lang="en-US" sz="3600" dirty="0" smtClean="0">
                <a:solidFill>
                  <a:srgbClr val="FFFF00"/>
                </a:solidFill>
                <a:latin typeface="Arial Rounded MT Bold" panose="020F0704030504030204" pitchFamily="34" charset="0"/>
              </a:rPr>
              <a:t>;</a:t>
            </a:r>
            <a:r>
              <a:rPr lang="pt-BR" sz="3600" dirty="0" smtClean="0">
                <a:solidFill>
                  <a:srgbClr val="FFFF00"/>
                </a:solidFill>
                <a:latin typeface="Arial Rounded MT Bold" panose="020F0704030504030204" pitchFamily="34" charset="0"/>
              </a:rPr>
              <a:t> provai-vos a vós mesmos. Ou não sabeis quanto a vós mesmos, </a:t>
            </a:r>
            <a:r>
              <a:rPr lang="pt-BR" sz="3600" dirty="0" smtClean="0">
                <a:solidFill>
                  <a:schemeClr val="bg1"/>
                </a:solidFill>
                <a:latin typeface="Arial Rounded MT Bold" panose="020F0704030504030204" pitchFamily="34" charset="0"/>
              </a:rPr>
              <a:t>que Jesus Cristo está em vós</a:t>
            </a:r>
            <a:r>
              <a:rPr lang="en-US" sz="3600" dirty="0" smtClean="0">
                <a:solidFill>
                  <a:schemeClr val="bg1"/>
                </a:solidFill>
                <a:latin typeface="Arial Rounded MT Bold" panose="020F0704030504030204" pitchFamily="34" charset="0"/>
              </a:rPr>
              <a:t>?</a:t>
            </a:r>
            <a:r>
              <a:rPr lang="pt-BR" sz="3600" dirty="0" smtClean="0">
                <a:solidFill>
                  <a:schemeClr val="bg1"/>
                </a:solidFill>
                <a:latin typeface="Arial Rounded MT Bold" panose="020F0704030504030204" pitchFamily="34" charset="0"/>
              </a:rPr>
              <a:t> </a:t>
            </a:r>
            <a:r>
              <a:rPr lang="pt-BR" sz="3600" dirty="0" smtClean="0">
                <a:solidFill>
                  <a:srgbClr val="FFFF00"/>
                </a:solidFill>
                <a:latin typeface="Arial Rounded MT Bold" panose="020F0704030504030204" pitchFamily="34" charset="0"/>
              </a:rPr>
              <a:t>Se não é que já estais reprovados.”</a:t>
            </a:r>
          </a:p>
          <a:p>
            <a:pPr algn="just"/>
            <a:r>
              <a:rPr lang="pt-BR" sz="3200" dirty="0" smtClean="0">
                <a:solidFill>
                  <a:srgbClr val="EAA744"/>
                </a:solidFill>
                <a:latin typeface="Arial Rounded MT Bold" panose="020F0704030504030204" pitchFamily="34" charset="0"/>
              </a:rPr>
              <a:t>II Coríntios 13:5</a:t>
            </a:r>
            <a:endParaRPr lang="pt-BR" sz="3200" dirty="0">
              <a:solidFill>
                <a:srgbClr val="EAA744"/>
              </a:solidFill>
              <a:latin typeface="Arial Rounded MT Bold" panose="020F0704030504030204" pitchFamily="34" charset="0"/>
            </a:endParaRPr>
          </a:p>
        </p:txBody>
      </p:sp>
      <p:sp>
        <p:nvSpPr>
          <p:cNvPr id="5" name="CaixaDeTexto 4"/>
          <p:cNvSpPr txBox="1"/>
          <p:nvPr/>
        </p:nvSpPr>
        <p:spPr>
          <a:xfrm>
            <a:off x="9961418" y="5763491"/>
            <a:ext cx="1316182" cy="553998"/>
          </a:xfrm>
          <a:prstGeom prst="rect">
            <a:avLst/>
          </a:prstGeom>
          <a:noFill/>
        </p:spPr>
        <p:txBody>
          <a:bodyPr wrap="square" rtlCol="0">
            <a:spAutoFit/>
          </a:bodyPr>
          <a:lstStyle/>
          <a:p>
            <a:r>
              <a:rPr lang="en-US" sz="3000" dirty="0" smtClean="0">
                <a:solidFill>
                  <a:srgbClr val="FF6600"/>
                </a:solidFill>
                <a:latin typeface="Arial Rounded MT Bold" panose="020F0704030504030204" pitchFamily="34" charset="0"/>
              </a:rPr>
              <a:t>FIM</a:t>
            </a:r>
            <a:endParaRPr lang="pt-BR" sz="3000" dirty="0">
              <a:solidFill>
                <a:srgbClr val="FF6600"/>
              </a:solidFill>
              <a:latin typeface="Arial Rounded MT Bold" panose="020F0704030504030204" pitchFamily="34" charset="0"/>
            </a:endParaRPr>
          </a:p>
        </p:txBody>
      </p:sp>
      <p:sp>
        <p:nvSpPr>
          <p:cNvPr id="6" name="CaixaDeTexto 5"/>
          <p:cNvSpPr txBox="1"/>
          <p:nvPr/>
        </p:nvSpPr>
        <p:spPr>
          <a:xfrm>
            <a:off x="9724359" y="6305350"/>
            <a:ext cx="1316182" cy="400110"/>
          </a:xfrm>
          <a:prstGeom prst="rect">
            <a:avLst/>
          </a:prstGeom>
          <a:noFill/>
        </p:spPr>
        <p:txBody>
          <a:bodyPr wrap="square" rtlCol="0">
            <a:spAutoFit/>
          </a:bodyPr>
          <a:lstStyle/>
          <a:p>
            <a:pPr algn="ctr"/>
            <a:r>
              <a:rPr lang="en-US" sz="2000" dirty="0" smtClean="0">
                <a:solidFill>
                  <a:srgbClr val="FF6600"/>
                </a:solidFill>
                <a:latin typeface="Arial Rounded MT Bold" panose="020F0704030504030204" pitchFamily="34" charset="0"/>
              </a:rPr>
              <a:t>S.P.A.O</a:t>
            </a:r>
            <a:endParaRPr lang="pt-BR" sz="2000" dirty="0">
              <a:solidFill>
                <a:srgbClr val="FF6600"/>
              </a:solidFill>
              <a:latin typeface="Arial Rounded MT Bold" panose="020F0704030504030204" pitchFamily="34" charset="0"/>
            </a:endParaRPr>
          </a:p>
        </p:txBody>
      </p:sp>
    </p:spTree>
    <p:extLst>
      <p:ext uri="{BB962C8B-B14F-4D97-AF65-F5344CB8AC3E}">
        <p14:creationId xmlns:p14="http://schemas.microsoft.com/office/powerpoint/2010/main" val="1869941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668985" y="1169112"/>
            <a:ext cx="10715222" cy="4401205"/>
          </a:xfrm>
          <a:prstGeom prst="rect">
            <a:avLst/>
          </a:prstGeom>
          <a:noFill/>
        </p:spPr>
        <p:txBody>
          <a:bodyPr wrap="square" rtlCol="0">
            <a:spAutoFit/>
          </a:bodyPr>
          <a:lstStyle/>
          <a:p>
            <a:pPr algn="just"/>
            <a:r>
              <a:rPr lang="pt-BR" sz="2800" dirty="0">
                <a:solidFill>
                  <a:srgbClr val="FFFF00"/>
                </a:solidFill>
                <a:latin typeface="Arial Rounded MT Bold" panose="020F0704030504030204" pitchFamily="34" charset="0"/>
              </a:rPr>
              <a:t>quando Ele </a:t>
            </a:r>
            <a:r>
              <a:rPr lang="pt-BR" sz="2800" dirty="0" smtClean="0">
                <a:solidFill>
                  <a:srgbClr val="FFFF00"/>
                </a:solidFill>
                <a:latin typeface="Arial Rounded MT Bold" panose="020F0704030504030204" pitchFamily="34" charset="0"/>
              </a:rPr>
              <a:t>depuser </a:t>
            </a:r>
            <a:r>
              <a:rPr lang="pt-BR" sz="2800" dirty="0">
                <a:solidFill>
                  <a:srgbClr val="FFFF00"/>
                </a:solidFill>
                <a:latin typeface="Arial Rounded MT Bold" panose="020F0704030504030204" pitchFamily="34" charset="0"/>
              </a:rPr>
              <a:t>Suas vestes sacerdotais e </a:t>
            </a:r>
            <a:r>
              <a:rPr lang="pt-BR" sz="2800" dirty="0" smtClean="0">
                <a:solidFill>
                  <a:srgbClr val="FFFF00"/>
                </a:solidFill>
                <a:latin typeface="Arial Rounded MT Bold" panose="020F0704030504030204" pitchFamily="34" charset="0"/>
              </a:rPr>
              <a:t>vestir-Se </a:t>
            </a:r>
            <a:r>
              <a:rPr lang="pt-BR" sz="2800" dirty="0">
                <a:solidFill>
                  <a:srgbClr val="FFFF00"/>
                </a:solidFill>
                <a:latin typeface="Arial Rounded MT Bold" panose="020F0704030504030204" pitchFamily="34" charset="0"/>
              </a:rPr>
              <a:t>com a vestimenta de vingança, e quando for dado o decreto: “</a:t>
            </a:r>
            <a:r>
              <a:rPr lang="pt-BR" sz="2800" dirty="0">
                <a:solidFill>
                  <a:schemeClr val="bg1"/>
                </a:solidFill>
                <a:latin typeface="Arial Rounded MT Bold" panose="020F0704030504030204" pitchFamily="34" charset="0"/>
              </a:rPr>
              <a:t>Quem é injusto, seja injusto ainda</a:t>
            </a:r>
            <a:r>
              <a:rPr lang="en-US" sz="2800" dirty="0">
                <a:solidFill>
                  <a:schemeClr val="bg1"/>
                </a:solidFill>
                <a:latin typeface="Arial Rounded MT Bold" panose="020F0704030504030204" pitchFamily="34" charset="0"/>
              </a:rPr>
              <a:t>;</a:t>
            </a:r>
            <a:r>
              <a:rPr lang="pt-BR" sz="2800" dirty="0">
                <a:solidFill>
                  <a:schemeClr val="bg1"/>
                </a:solidFill>
                <a:latin typeface="Arial Rounded MT Bold" panose="020F0704030504030204" pitchFamily="34" charset="0"/>
              </a:rPr>
              <a:t> e quem é sujo, seja sujo ainda</a:t>
            </a:r>
            <a:r>
              <a:rPr lang="en-US" sz="2800" dirty="0">
                <a:solidFill>
                  <a:schemeClr val="bg1"/>
                </a:solidFill>
                <a:latin typeface="Arial Rounded MT Bold" panose="020F0704030504030204" pitchFamily="34" charset="0"/>
              </a:rPr>
              <a:t>;</a:t>
            </a:r>
            <a:r>
              <a:rPr lang="pt-BR" sz="2800" dirty="0">
                <a:solidFill>
                  <a:schemeClr val="bg1"/>
                </a:solidFill>
                <a:latin typeface="Arial Rounded MT Bold" panose="020F0704030504030204" pitchFamily="34" charset="0"/>
              </a:rPr>
              <a:t> e quem é justo, seja justificado ainda</a:t>
            </a:r>
            <a:r>
              <a:rPr lang="en-US" sz="2800" dirty="0">
                <a:solidFill>
                  <a:schemeClr val="bg1"/>
                </a:solidFill>
                <a:latin typeface="Arial Rounded MT Bold" panose="020F0704030504030204" pitchFamily="34" charset="0"/>
              </a:rPr>
              <a:t>;</a:t>
            </a:r>
            <a:r>
              <a:rPr lang="pt-BR" sz="2800" dirty="0">
                <a:solidFill>
                  <a:schemeClr val="bg1"/>
                </a:solidFill>
                <a:latin typeface="Arial Rounded MT Bold" panose="020F0704030504030204" pitchFamily="34" charset="0"/>
              </a:rPr>
              <a:t> e quem é santo, seja santificado ainda</a:t>
            </a:r>
            <a:r>
              <a:rPr lang="pt-BR" sz="2800" dirty="0">
                <a:solidFill>
                  <a:srgbClr val="FFFF00"/>
                </a:solidFill>
                <a:latin typeface="Arial Rounded MT Bold" panose="020F0704030504030204" pitchFamily="34" charset="0"/>
              </a:rPr>
              <a:t>.”</a:t>
            </a:r>
            <a:r>
              <a:rPr lang="pt-BR" sz="2800" dirty="0" err="1">
                <a:solidFill>
                  <a:srgbClr val="FFFF99"/>
                </a:solidFill>
                <a:latin typeface="Arial Rounded MT Bold" panose="020F0704030504030204" pitchFamily="34" charset="0"/>
              </a:rPr>
              <a:t>Apoc</a:t>
            </a:r>
            <a:r>
              <a:rPr lang="pt-BR" sz="2800" dirty="0">
                <a:solidFill>
                  <a:srgbClr val="FFFF99"/>
                </a:solidFill>
                <a:latin typeface="Arial Rounded MT Bold" panose="020F0704030504030204" pitchFamily="34" charset="0"/>
              </a:rPr>
              <a:t>. </a:t>
            </a:r>
            <a:r>
              <a:rPr lang="pt-BR" sz="2800" dirty="0" smtClean="0">
                <a:solidFill>
                  <a:srgbClr val="FFFF99"/>
                </a:solidFill>
                <a:latin typeface="Arial Rounded MT Bold" panose="020F0704030504030204" pitchFamily="34" charset="0"/>
              </a:rPr>
              <a:t>22:11</a:t>
            </a:r>
          </a:p>
          <a:p>
            <a:pPr algn="just"/>
            <a:r>
              <a:rPr lang="pt-BR" sz="2800" dirty="0" smtClean="0">
                <a:solidFill>
                  <a:srgbClr val="FFFF00"/>
                </a:solidFill>
                <a:latin typeface="Arial Rounded MT Bold" panose="020F0704030504030204" pitchFamily="34" charset="0"/>
              </a:rPr>
              <a:t>“Quando Jesus cessar de interceder pelo homem, os casos de todos estarão para sempre decididos. Este é o tempo de ajuste de contas com Seus servos. </a:t>
            </a:r>
            <a:r>
              <a:rPr lang="pt-BR" sz="2800" dirty="0" smtClean="0">
                <a:solidFill>
                  <a:schemeClr val="bg1"/>
                </a:solidFill>
                <a:latin typeface="Arial Rounded MT Bold" panose="020F0704030504030204" pitchFamily="34" charset="0"/>
              </a:rPr>
              <a:t>Aos que negligenciaram a preparação de pureza e santidade </a:t>
            </a:r>
            <a:r>
              <a:rPr lang="pt-BR" sz="2800" dirty="0" smtClean="0">
                <a:solidFill>
                  <a:srgbClr val="FFFF00"/>
                </a:solidFill>
                <a:latin typeface="Arial Rounded MT Bold" panose="020F0704030504030204" pitchFamily="34" charset="0"/>
              </a:rPr>
              <a:t>que os habilitariam a estar entre os que esperam para dar as boas vindas ao seu Senhor, o sol se põe em tristeza e escuridão, e não se eleva novamente. </a:t>
            </a:r>
            <a:endParaRPr lang="pt-BR" sz="2800" dirty="0">
              <a:solidFill>
                <a:srgbClr val="FFFF00"/>
              </a:solidFill>
              <a:latin typeface="Arial Rounded MT Bold" panose="020F0704030504030204" pitchFamily="34" charset="0"/>
            </a:endParaRPr>
          </a:p>
        </p:txBody>
      </p:sp>
      <p:sp>
        <p:nvSpPr>
          <p:cNvPr id="2" name="Seta para a direita 1"/>
          <p:cNvSpPr/>
          <p:nvPr/>
        </p:nvSpPr>
        <p:spPr>
          <a:xfrm>
            <a:off x="10689465" y="6246254"/>
            <a:ext cx="875763" cy="425002"/>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831106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927278" y="1094705"/>
            <a:ext cx="10135673" cy="4493538"/>
          </a:xfrm>
          <a:prstGeom prst="rect">
            <a:avLst/>
          </a:prstGeom>
          <a:noFill/>
        </p:spPr>
        <p:txBody>
          <a:bodyPr wrap="square" rtlCol="0">
            <a:spAutoFit/>
          </a:bodyPr>
          <a:lstStyle/>
          <a:p>
            <a:pPr algn="just"/>
            <a:r>
              <a:rPr lang="pt-BR" sz="2800" dirty="0">
                <a:solidFill>
                  <a:srgbClr val="FFFF00"/>
                </a:solidFill>
                <a:latin typeface="Arial Rounded MT Bold" panose="020F0704030504030204" pitchFamily="34" charset="0"/>
              </a:rPr>
              <a:t>Termina o tempo de graça</a:t>
            </a:r>
            <a:r>
              <a:rPr lang="en-US" sz="2800" dirty="0">
                <a:solidFill>
                  <a:srgbClr val="FFFF00"/>
                </a:solidFill>
                <a:latin typeface="Arial Rounded MT Bold" panose="020F0704030504030204" pitchFamily="34" charset="0"/>
              </a:rPr>
              <a:t>; </a:t>
            </a:r>
            <a:r>
              <a:rPr lang="pt-BR" sz="2800" dirty="0">
                <a:solidFill>
                  <a:srgbClr val="FFFF00"/>
                </a:solidFill>
                <a:latin typeface="Arial Rounded MT Bold" panose="020F0704030504030204" pitchFamily="34" charset="0"/>
              </a:rPr>
              <a:t>cessa</a:t>
            </a:r>
            <a:r>
              <a:rPr lang="en-US" sz="2800" dirty="0">
                <a:solidFill>
                  <a:srgbClr val="FFFF00"/>
                </a:solidFill>
                <a:latin typeface="Arial Rounded MT Bold" panose="020F0704030504030204" pitchFamily="34" charset="0"/>
              </a:rPr>
              <a:t> a </a:t>
            </a:r>
            <a:r>
              <a:rPr lang="en-US" sz="2800" dirty="0" err="1">
                <a:solidFill>
                  <a:srgbClr val="FFFF00"/>
                </a:solidFill>
                <a:latin typeface="Arial Rounded MT Bold" panose="020F0704030504030204" pitchFamily="34" charset="0"/>
              </a:rPr>
              <a:t>intercessão</a:t>
            </a:r>
            <a:r>
              <a:rPr lang="en-US" sz="2800" dirty="0">
                <a:solidFill>
                  <a:srgbClr val="FFFF00"/>
                </a:solidFill>
                <a:latin typeface="Arial Rounded MT Bold" panose="020F0704030504030204" pitchFamily="34" charset="0"/>
              </a:rPr>
              <a:t> de Cristo no </a:t>
            </a:r>
            <a:r>
              <a:rPr lang="en-US" sz="2800" dirty="0" err="1" smtClean="0">
                <a:solidFill>
                  <a:srgbClr val="FFFF00"/>
                </a:solidFill>
                <a:latin typeface="Arial Rounded MT Bold" panose="020F0704030504030204" pitchFamily="34" charset="0"/>
              </a:rPr>
              <a:t>céu</a:t>
            </a:r>
            <a:r>
              <a:rPr lang="en-US" sz="2800" dirty="0" smtClean="0">
                <a:solidFill>
                  <a:srgbClr val="FFFF00"/>
                </a:solidFill>
                <a:latin typeface="Arial Rounded MT Bold" panose="020F0704030504030204" pitchFamily="34" charset="0"/>
              </a:rPr>
              <a:t>.</a:t>
            </a:r>
            <a:r>
              <a:rPr lang="pt-BR" sz="2800" dirty="0" smtClean="0">
                <a:solidFill>
                  <a:srgbClr val="FFFF00"/>
                </a:solidFill>
                <a:latin typeface="Arial Rounded MT Bold" panose="020F0704030504030204" pitchFamily="34" charset="0"/>
              </a:rPr>
              <a:t> O tempo finalmente chega de improviso sobre todos, e aqueles que tem negligenciado </a:t>
            </a:r>
            <a:r>
              <a:rPr lang="pt-BR" sz="2800" dirty="0" smtClean="0">
                <a:solidFill>
                  <a:schemeClr val="bg1"/>
                </a:solidFill>
                <a:latin typeface="Arial Rounded MT Bold" panose="020F0704030504030204" pitchFamily="34" charset="0"/>
              </a:rPr>
              <a:t>purificar suas almas pela obediência à verdade</a:t>
            </a:r>
            <a:r>
              <a:rPr lang="pt-BR" sz="2800" dirty="0" smtClean="0">
                <a:solidFill>
                  <a:srgbClr val="FFFF00"/>
                </a:solidFill>
                <a:latin typeface="Arial Rounded MT Bold" panose="020F0704030504030204" pitchFamily="34" charset="0"/>
              </a:rPr>
              <a:t>, são encontrados dormindo. Eles ficaram cansados de esperar e vigiar</a:t>
            </a:r>
            <a:r>
              <a:rPr lang="en-US" sz="2800" dirty="0" smtClean="0">
                <a:solidFill>
                  <a:srgbClr val="FFFF00"/>
                </a:solidFill>
                <a:latin typeface="Arial Rounded MT Bold" panose="020F0704030504030204" pitchFamily="34" charset="0"/>
              </a:rPr>
              <a:t>; </a:t>
            </a:r>
            <a:r>
              <a:rPr lang="pt-BR" sz="2800" dirty="0" smtClean="0">
                <a:solidFill>
                  <a:srgbClr val="FFFF00"/>
                </a:solidFill>
                <a:latin typeface="Arial Rounded MT Bold" panose="020F0704030504030204" pitchFamily="34" charset="0"/>
              </a:rPr>
              <a:t>eles se tornaram indiferentes em relação à vinda de seu Senhor. Eles não ansiaram pelo Seu aparecimento, e pensaram que não havia necessidade de uma </a:t>
            </a:r>
            <a:r>
              <a:rPr lang="pt-BR" sz="2800" dirty="0" smtClean="0">
                <a:solidFill>
                  <a:schemeClr val="bg1"/>
                </a:solidFill>
                <a:latin typeface="Arial Rounded MT Bold" panose="020F0704030504030204" pitchFamily="34" charset="0"/>
              </a:rPr>
              <a:t>vigilância contínua e perseverante</a:t>
            </a:r>
            <a:r>
              <a:rPr lang="pt-BR" sz="2800" dirty="0" smtClean="0">
                <a:solidFill>
                  <a:srgbClr val="FFFF00"/>
                </a:solidFill>
                <a:latin typeface="Arial Rounded MT Bold" panose="020F0704030504030204" pitchFamily="34" charset="0"/>
              </a:rPr>
              <a:t>. Eles tinham ficado desapontados em suas esperanças, e devem ficar novamente. Concluíram que havia ainda tempo suficiente para despertar. </a:t>
            </a:r>
            <a:endParaRPr lang="pt-BR" sz="2800" dirty="0">
              <a:solidFill>
                <a:srgbClr val="FFFF00"/>
              </a:solidFill>
              <a:latin typeface="Arial Rounded MT Bold" panose="020F0704030504030204" pitchFamily="34" charset="0"/>
            </a:endParaRPr>
          </a:p>
        </p:txBody>
      </p:sp>
      <p:sp>
        <p:nvSpPr>
          <p:cNvPr id="5" name="Seta para a direita 4"/>
          <p:cNvSpPr/>
          <p:nvPr/>
        </p:nvSpPr>
        <p:spPr>
          <a:xfrm>
            <a:off x="10895527" y="6323527"/>
            <a:ext cx="785611" cy="373487"/>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423700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791984" y="1465238"/>
            <a:ext cx="10483403" cy="3970318"/>
          </a:xfrm>
          <a:prstGeom prst="rect">
            <a:avLst/>
          </a:prstGeom>
          <a:noFill/>
        </p:spPr>
        <p:txBody>
          <a:bodyPr wrap="square" rtlCol="0">
            <a:spAutoFit/>
          </a:bodyPr>
          <a:lstStyle/>
          <a:p>
            <a:pPr algn="just"/>
            <a:r>
              <a:rPr lang="pt-BR" sz="2800" dirty="0">
                <a:solidFill>
                  <a:srgbClr val="FFFF00"/>
                </a:solidFill>
                <a:latin typeface="Arial Rounded MT Bold" panose="020F0704030504030204" pitchFamily="34" charset="0"/>
              </a:rPr>
              <a:t>Eles se certificariam de não perder a oportunidade de garantir um tesouro terrestre. Seria seguro obter tudo o que pudessem deste mundo. E, apegando-se a este objetivo, perderam toda a ansiedade e interesse </a:t>
            </a:r>
            <a:r>
              <a:rPr lang="pt-BR" sz="2800" dirty="0" smtClean="0">
                <a:solidFill>
                  <a:srgbClr val="FFFF00"/>
                </a:solidFill>
                <a:latin typeface="Arial Rounded MT Bold" panose="020F0704030504030204" pitchFamily="34" charset="0"/>
              </a:rPr>
              <a:t>no aparecimento do Mestre. Eles tornaram-se indiferentes e descuidados, como se a Sua vinda ainda estivesse distante. Porém, enquanto seu interesse estava submerso em ganhos mundanos, a obra no santuário celestial terminou, e eles estavam despreparados.”</a:t>
            </a:r>
          </a:p>
          <a:p>
            <a:pPr algn="just"/>
            <a:endParaRPr lang="pt-BR" sz="2800" dirty="0">
              <a:solidFill>
                <a:srgbClr val="FFFF00"/>
              </a:solidFill>
              <a:latin typeface="Arial Rounded MT Bold" panose="020F0704030504030204" pitchFamily="34" charset="0"/>
            </a:endParaRPr>
          </a:p>
          <a:p>
            <a:pPr algn="just"/>
            <a:r>
              <a:rPr lang="pt-BR" sz="2800" dirty="0" smtClean="0">
                <a:solidFill>
                  <a:srgbClr val="EAA744"/>
                </a:solidFill>
                <a:latin typeface="Arial Rounded MT Bold" panose="020F0704030504030204" pitchFamily="34" charset="0"/>
              </a:rPr>
              <a:t>Testemunhos para a Igreja, vol. 2, pp. 190 e 191.</a:t>
            </a:r>
            <a:endParaRPr lang="pt-BR" sz="2800" dirty="0">
              <a:solidFill>
                <a:srgbClr val="EAA744"/>
              </a:solidFill>
              <a:latin typeface="Arial Rounded MT Bold" panose="020F0704030504030204" pitchFamily="34" charset="0"/>
            </a:endParaRPr>
          </a:p>
        </p:txBody>
      </p:sp>
    </p:spTree>
    <p:extLst>
      <p:ext uri="{BB962C8B-B14F-4D97-AF65-F5344CB8AC3E}">
        <p14:creationId xmlns:p14="http://schemas.microsoft.com/office/powerpoint/2010/main" val="7552719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965915" y="1077055"/>
            <a:ext cx="10264462" cy="4785926"/>
          </a:xfrm>
          <a:prstGeom prst="rect">
            <a:avLst/>
          </a:prstGeom>
          <a:noFill/>
        </p:spPr>
        <p:txBody>
          <a:bodyPr wrap="square" rtlCol="0">
            <a:spAutoFit/>
          </a:bodyPr>
          <a:lstStyle/>
          <a:p>
            <a:pPr algn="just"/>
            <a:r>
              <a:rPr lang="pt-BR" sz="2800" dirty="0" smtClean="0">
                <a:solidFill>
                  <a:srgbClr val="FFFF00"/>
                </a:solidFill>
                <a:latin typeface="Arial Rounded MT Bold" panose="020F0704030504030204" pitchFamily="34" charset="0"/>
              </a:rPr>
              <a:t>“...vi quatro anjos que estavam sobre os quatro cantos da terra, retendo os ventos da terra, para que nenhum vento soprasse sobre a terra, nem sobre o mar, nem contra árvore alguma. E vi outro anjo subir do lado do sol nascente, e que tinha </a:t>
            </a:r>
            <a:r>
              <a:rPr lang="pt-BR" sz="2800" dirty="0" smtClean="0">
                <a:solidFill>
                  <a:schemeClr val="bg1"/>
                </a:solidFill>
                <a:latin typeface="Arial Rounded MT Bold" panose="020F0704030504030204" pitchFamily="34" charset="0"/>
              </a:rPr>
              <a:t>o selo do Deus vivo</a:t>
            </a:r>
            <a:r>
              <a:rPr lang="en-US" sz="2800" dirty="0" smtClean="0">
                <a:solidFill>
                  <a:srgbClr val="FFFF00"/>
                </a:solidFill>
                <a:latin typeface="Arial Rounded MT Bold" panose="020F0704030504030204" pitchFamily="34" charset="0"/>
              </a:rPr>
              <a:t>;</a:t>
            </a:r>
            <a:r>
              <a:rPr lang="pt-BR" sz="2800" dirty="0" smtClean="0">
                <a:solidFill>
                  <a:srgbClr val="FFFF00"/>
                </a:solidFill>
                <a:latin typeface="Arial Rounded MT Bold" panose="020F0704030504030204" pitchFamily="34" charset="0"/>
              </a:rPr>
              <a:t> e clamou com grande voz aos quatro anjos, a quem fora dado o poder de danificar a terra e o mar, dizendo: Não danifiqueis a terra, nem o mar, nem as árvores, </a:t>
            </a:r>
            <a:r>
              <a:rPr lang="pt-BR" sz="2800" dirty="0" smtClean="0">
                <a:solidFill>
                  <a:schemeClr val="bg1"/>
                </a:solidFill>
                <a:latin typeface="Arial Rounded MT Bold" panose="020F0704030504030204" pitchFamily="34" charset="0"/>
              </a:rPr>
              <a:t>até que hajamos selado nas suas testas os servos do nosso Deus. </a:t>
            </a:r>
            <a:r>
              <a:rPr lang="pt-BR" sz="2800" dirty="0" smtClean="0">
                <a:solidFill>
                  <a:srgbClr val="FFFF00"/>
                </a:solidFill>
                <a:latin typeface="Arial Rounded MT Bold" panose="020F0704030504030204" pitchFamily="34" charset="0"/>
              </a:rPr>
              <a:t>E ouvi o número dos selados, e eram cento e quarenta e quatro mil selados...”</a:t>
            </a:r>
          </a:p>
          <a:p>
            <a:pPr algn="just"/>
            <a:endParaRPr lang="pt-BR" sz="2800" dirty="0" smtClean="0">
              <a:solidFill>
                <a:srgbClr val="FFFF00"/>
              </a:solidFill>
              <a:latin typeface="Arial Rounded MT Bold" panose="020F0704030504030204" pitchFamily="34" charset="0"/>
            </a:endParaRPr>
          </a:p>
          <a:p>
            <a:pPr algn="just"/>
            <a:r>
              <a:rPr lang="pt-BR" sz="2800" dirty="0" smtClean="0">
                <a:solidFill>
                  <a:srgbClr val="EAA744"/>
                </a:solidFill>
                <a:latin typeface="Arial Rounded MT Bold" panose="020F0704030504030204" pitchFamily="34" charset="0"/>
              </a:rPr>
              <a:t>Apocalipse 7:1-4.</a:t>
            </a:r>
            <a:endParaRPr lang="pt-BR" sz="2800" dirty="0">
              <a:solidFill>
                <a:srgbClr val="EAA744"/>
              </a:solidFill>
              <a:latin typeface="Arial Rounded MT Bold" panose="020F0704030504030204" pitchFamily="34" charset="0"/>
            </a:endParaRPr>
          </a:p>
        </p:txBody>
      </p:sp>
    </p:spTree>
    <p:extLst>
      <p:ext uri="{BB962C8B-B14F-4D97-AF65-F5344CB8AC3E}">
        <p14:creationId xmlns:p14="http://schemas.microsoft.com/office/powerpoint/2010/main" val="24899176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419768" y="2234248"/>
            <a:ext cx="9362941" cy="2554545"/>
          </a:xfrm>
          <a:prstGeom prst="rect">
            <a:avLst/>
          </a:prstGeom>
          <a:noFill/>
        </p:spPr>
        <p:txBody>
          <a:bodyPr wrap="square" rtlCol="0">
            <a:spAutoFit/>
          </a:bodyPr>
          <a:lstStyle/>
          <a:p>
            <a:pPr algn="just"/>
            <a:r>
              <a:rPr lang="pt-BR" sz="3200" dirty="0">
                <a:solidFill>
                  <a:srgbClr val="FFFF00"/>
                </a:solidFill>
                <a:latin typeface="Arial Rounded MT Bold" panose="020F0704030504030204" pitchFamily="34" charset="0"/>
              </a:rPr>
              <a:t>“Os que hão de receber o selo do Deus vivo, e ser protegidos, no tempo de angústia, </a:t>
            </a:r>
            <a:r>
              <a:rPr lang="pt-BR" sz="3200" dirty="0">
                <a:solidFill>
                  <a:schemeClr val="bg1"/>
                </a:solidFill>
                <a:latin typeface="Arial Rounded MT Bold" panose="020F0704030504030204" pitchFamily="34" charset="0"/>
              </a:rPr>
              <a:t>devem refletir completamente a imagem de Jesus</a:t>
            </a:r>
            <a:r>
              <a:rPr lang="pt-BR" sz="3200" dirty="0" smtClean="0">
                <a:solidFill>
                  <a:schemeClr val="bg1"/>
                </a:solidFill>
                <a:latin typeface="Arial Rounded MT Bold" panose="020F0704030504030204" pitchFamily="34" charset="0"/>
              </a:rPr>
              <a:t>.</a:t>
            </a:r>
            <a:r>
              <a:rPr lang="pt-BR" sz="3200" dirty="0" smtClean="0">
                <a:solidFill>
                  <a:srgbClr val="FFFF00"/>
                </a:solidFill>
                <a:latin typeface="Arial Rounded MT Bold" panose="020F0704030504030204" pitchFamily="34" charset="0"/>
              </a:rPr>
              <a:t>”</a:t>
            </a:r>
          </a:p>
          <a:p>
            <a:pPr algn="just"/>
            <a:endParaRPr lang="pt-BR" sz="3200" dirty="0" smtClean="0">
              <a:solidFill>
                <a:srgbClr val="FFFF00"/>
              </a:solidFill>
              <a:latin typeface="Arial Rounded MT Bold" panose="020F0704030504030204" pitchFamily="34" charset="0"/>
            </a:endParaRPr>
          </a:p>
          <a:p>
            <a:pPr algn="just"/>
            <a:r>
              <a:rPr lang="pt-BR" sz="3200" dirty="0" smtClean="0">
                <a:solidFill>
                  <a:srgbClr val="EAA744"/>
                </a:solidFill>
                <a:latin typeface="Arial Rounded MT Bold" panose="020F0704030504030204" pitchFamily="34" charset="0"/>
              </a:rPr>
              <a:t> </a:t>
            </a:r>
            <a:r>
              <a:rPr lang="pt-BR" sz="2800" dirty="0">
                <a:solidFill>
                  <a:srgbClr val="EAA744"/>
                </a:solidFill>
                <a:latin typeface="Arial Rounded MT Bold" panose="020F0704030504030204" pitchFamily="34" charset="0"/>
              </a:rPr>
              <a:t>Primeiros Escritos, </a:t>
            </a:r>
            <a:r>
              <a:rPr lang="pt-BR" sz="2800" dirty="0" smtClean="0">
                <a:solidFill>
                  <a:srgbClr val="EAA744"/>
                </a:solidFill>
                <a:latin typeface="Arial Rounded MT Bold" panose="020F0704030504030204" pitchFamily="34" charset="0"/>
              </a:rPr>
              <a:t>p. </a:t>
            </a:r>
            <a:r>
              <a:rPr lang="pt-BR" sz="2800" dirty="0">
                <a:solidFill>
                  <a:srgbClr val="EAA744"/>
                </a:solidFill>
                <a:latin typeface="Arial Rounded MT Bold" panose="020F0704030504030204" pitchFamily="34" charset="0"/>
              </a:rPr>
              <a:t>71.</a:t>
            </a:r>
          </a:p>
        </p:txBody>
      </p:sp>
    </p:spTree>
    <p:extLst>
      <p:ext uri="{BB962C8B-B14F-4D97-AF65-F5344CB8AC3E}">
        <p14:creationId xmlns:p14="http://schemas.microsoft.com/office/powerpoint/2010/main" val="30173956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2444063" y="1764406"/>
            <a:ext cx="7392668" cy="3139321"/>
          </a:xfrm>
          <a:prstGeom prst="rect">
            <a:avLst/>
          </a:prstGeom>
          <a:noFill/>
        </p:spPr>
        <p:txBody>
          <a:bodyPr wrap="square" rtlCol="0">
            <a:spAutoFit/>
          </a:bodyPr>
          <a:lstStyle/>
          <a:p>
            <a:pPr algn="ctr"/>
            <a:r>
              <a:rPr lang="pt-BR" sz="6600" dirty="0" smtClean="0">
                <a:solidFill>
                  <a:srgbClr val="FF6600"/>
                </a:solidFill>
                <a:latin typeface="Arial Rounded MT Bold" panose="020F0704030504030204" pitchFamily="34" charset="0"/>
              </a:rPr>
              <a:t>A OBRA DE PREPARAÇÃO INDIVIDUAL</a:t>
            </a:r>
            <a:endParaRPr lang="pt-BR" sz="6600" dirty="0">
              <a:solidFill>
                <a:srgbClr val="FF6600"/>
              </a:solidFill>
              <a:latin typeface="Arial Rounded MT Bold" panose="020F0704030504030204" pitchFamily="34" charset="0"/>
            </a:endParaRPr>
          </a:p>
        </p:txBody>
      </p:sp>
    </p:spTree>
    <p:extLst>
      <p:ext uri="{BB962C8B-B14F-4D97-AF65-F5344CB8AC3E}">
        <p14:creationId xmlns:p14="http://schemas.microsoft.com/office/powerpoint/2010/main" val="3767526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526</TotalTime>
  <Words>3042</Words>
  <Application>Microsoft Office PowerPoint</Application>
  <PresentationFormat>Personalizar</PresentationFormat>
  <Paragraphs>99</Paragraphs>
  <Slides>37</Slides>
  <Notes>0</Notes>
  <HiddenSlides>0</HiddenSlides>
  <MMClips>0</MMClips>
  <ScaleCrop>false</ScaleCrop>
  <HeadingPairs>
    <vt:vector size="4" baseType="variant">
      <vt:variant>
        <vt:lpstr>Tema</vt:lpstr>
      </vt:variant>
      <vt:variant>
        <vt:i4>1</vt:i4>
      </vt:variant>
      <vt:variant>
        <vt:lpstr>Títulos de slides</vt:lpstr>
      </vt:variant>
      <vt:variant>
        <vt:i4>37</vt:i4>
      </vt:variant>
    </vt:vector>
  </HeadingPairs>
  <TitlesOfParts>
    <vt:vector size="38" baseType="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Sergio Osorio</dc:creator>
  <cp:lastModifiedBy>Silas Jakel</cp:lastModifiedBy>
  <cp:revision>52</cp:revision>
  <dcterms:created xsi:type="dcterms:W3CDTF">2015-07-04T12:49:49Z</dcterms:created>
  <dcterms:modified xsi:type="dcterms:W3CDTF">2015-08-21T12:20:21Z</dcterms:modified>
</cp:coreProperties>
</file>