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8" r:id="rId3"/>
    <p:sldId id="274" r:id="rId4"/>
    <p:sldId id="267" r:id="rId5"/>
    <p:sldId id="256" r:id="rId6"/>
    <p:sldId id="258" r:id="rId7"/>
    <p:sldId id="259" r:id="rId8"/>
    <p:sldId id="260" r:id="rId9"/>
    <p:sldId id="261" r:id="rId10"/>
    <p:sldId id="269" r:id="rId11"/>
    <p:sldId id="262" r:id="rId12"/>
    <p:sldId id="263" r:id="rId13"/>
    <p:sldId id="264" r:id="rId14"/>
    <p:sldId id="307" r:id="rId15"/>
    <p:sldId id="308" r:id="rId16"/>
    <p:sldId id="309" r:id="rId17"/>
    <p:sldId id="310" r:id="rId18"/>
    <p:sldId id="311" r:id="rId19"/>
    <p:sldId id="312" r:id="rId20"/>
    <p:sldId id="313" r:id="rId21"/>
    <p:sldId id="314" r:id="rId22"/>
    <p:sldId id="270" r:id="rId23"/>
    <p:sldId id="271" r:id="rId24"/>
    <p:sldId id="272" r:id="rId25"/>
    <p:sldId id="273" r:id="rId26"/>
    <p:sldId id="275" r:id="rId27"/>
    <p:sldId id="276" r:id="rId28"/>
    <p:sldId id="277" r:id="rId29"/>
    <p:sldId id="278" r:id="rId30"/>
    <p:sldId id="279" r:id="rId31"/>
    <p:sldId id="280" r:id="rId32"/>
    <p:sldId id="281" r:id="rId33"/>
    <p:sldId id="282" r:id="rId34"/>
    <p:sldId id="283" r:id="rId35"/>
    <p:sldId id="298" r:id="rId36"/>
    <p:sldId id="299" r:id="rId37"/>
    <p:sldId id="297" r:id="rId38"/>
    <p:sldId id="287" r:id="rId39"/>
    <p:sldId id="288" r:id="rId40"/>
    <p:sldId id="284" r:id="rId41"/>
    <p:sldId id="285" r:id="rId42"/>
    <p:sldId id="286" r:id="rId43"/>
    <p:sldId id="289" r:id="rId44"/>
    <p:sldId id="290" r:id="rId45"/>
    <p:sldId id="294" r:id="rId46"/>
    <p:sldId id="291" r:id="rId47"/>
    <p:sldId id="292" r:id="rId48"/>
    <p:sldId id="320" r:id="rId49"/>
    <p:sldId id="293" r:id="rId50"/>
    <p:sldId id="306" r:id="rId51"/>
    <p:sldId id="321" r:id="rId52"/>
    <p:sldId id="322" r:id="rId5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63" autoAdjust="0"/>
    <p:restoredTop sz="94660"/>
  </p:normalViewPr>
  <p:slideViewPr>
    <p:cSldViewPr>
      <p:cViewPr varScale="1">
        <p:scale>
          <a:sx n="74" d="100"/>
          <a:sy n="74" d="100"/>
        </p:scale>
        <p:origin x="-105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70CDF54A-0ED8-4192-9586-27F16CE5B6F3}" type="datetimeFigureOut">
              <a:rPr lang="pt-BR" smtClean="0"/>
              <a:pPr/>
              <a:t>7/11/2014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B6015A4-D003-4601-95E2-1BB7197930E1}"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0CDF54A-0ED8-4192-9586-27F16CE5B6F3}" type="datetimeFigureOut">
              <a:rPr lang="pt-BR" smtClean="0"/>
              <a:pPr/>
              <a:t>7/11/2014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B6015A4-D003-4601-95E2-1BB7197930E1}"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0CDF54A-0ED8-4192-9586-27F16CE5B6F3}" type="datetimeFigureOut">
              <a:rPr lang="pt-BR" smtClean="0"/>
              <a:pPr/>
              <a:t>7/11/2014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B6015A4-D003-4601-95E2-1BB7197930E1}"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0CDF54A-0ED8-4192-9586-27F16CE5B6F3}" type="datetimeFigureOut">
              <a:rPr lang="pt-BR" smtClean="0"/>
              <a:pPr/>
              <a:t>7/11/2014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B6015A4-D003-4601-95E2-1BB7197930E1}"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70CDF54A-0ED8-4192-9586-27F16CE5B6F3}" type="datetimeFigureOut">
              <a:rPr lang="pt-BR" smtClean="0"/>
              <a:pPr/>
              <a:t>7/11/2014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B6015A4-D003-4601-95E2-1BB7197930E1}"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70CDF54A-0ED8-4192-9586-27F16CE5B6F3}" type="datetimeFigureOut">
              <a:rPr lang="pt-BR" smtClean="0"/>
              <a:pPr/>
              <a:t>7/11/2014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B6015A4-D003-4601-95E2-1BB7197930E1}"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70CDF54A-0ED8-4192-9586-27F16CE5B6F3}" type="datetimeFigureOut">
              <a:rPr lang="pt-BR" smtClean="0"/>
              <a:pPr/>
              <a:t>7/11/2014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B6015A4-D003-4601-95E2-1BB7197930E1}"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70CDF54A-0ED8-4192-9586-27F16CE5B6F3}" type="datetimeFigureOut">
              <a:rPr lang="pt-BR" smtClean="0"/>
              <a:pPr/>
              <a:t>7/11/2014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B6015A4-D003-4601-95E2-1BB7197930E1}"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70CDF54A-0ED8-4192-9586-27F16CE5B6F3}" type="datetimeFigureOut">
              <a:rPr lang="pt-BR" smtClean="0"/>
              <a:pPr/>
              <a:t>7/11/2014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B6015A4-D003-4601-95E2-1BB7197930E1}"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70CDF54A-0ED8-4192-9586-27F16CE5B6F3}" type="datetimeFigureOut">
              <a:rPr lang="pt-BR" smtClean="0"/>
              <a:pPr/>
              <a:t>7/11/2014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B6015A4-D003-4601-95E2-1BB7197930E1}"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70CDF54A-0ED8-4192-9586-27F16CE5B6F3}" type="datetimeFigureOut">
              <a:rPr lang="pt-BR" smtClean="0"/>
              <a:pPr/>
              <a:t>7/11/2014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B6015A4-D003-4601-95E2-1BB7197930E1}"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CDF54A-0ED8-4192-9586-27F16CE5B6F3}" type="datetimeFigureOut">
              <a:rPr lang="pt-BR" smtClean="0"/>
              <a:pPr/>
              <a:t>7/11/2014</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6015A4-D003-4601-95E2-1BB7197930E1}"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news.adventist.org/" TargetMode="External"/><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gif"/><Relationship Id="rId5" Type="http://schemas.openxmlformats.org/officeDocument/2006/relationships/image" Target="../media/image36.pn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estudos - Sacudidura e por que a igreja de Deus é vegetariana\Imagem1zxc.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tângulo 2"/>
          <p:cNvSpPr/>
          <p:nvPr/>
        </p:nvSpPr>
        <p:spPr>
          <a:xfrm>
            <a:off x="-1714544" y="5643578"/>
            <a:ext cx="12553292" cy="1200329"/>
          </a:xfrm>
          <a:prstGeom prst="rect">
            <a:avLst/>
          </a:prstGeom>
        </p:spPr>
        <p:txBody>
          <a:bodyPr wrap="square">
            <a:spAutoFit/>
          </a:bodyPr>
          <a:lstStyle/>
          <a:p>
            <a:pPr algn="ctr"/>
            <a:r>
              <a:rPr lang="pt-BR" sz="7200" kern="10" dirty="0" smtClean="0">
                <a:ln w="9525">
                  <a:solidFill>
                    <a:srgbClr val="000000"/>
                  </a:solidFill>
                  <a:round/>
                  <a:headEnd/>
                  <a:tailEnd/>
                </a:ln>
                <a:solidFill>
                  <a:srgbClr val="FFFF00"/>
                </a:solidFill>
                <a:latin typeface="Arial Black"/>
              </a:rPr>
              <a:t>A SACUDIDURA</a:t>
            </a:r>
            <a:endParaRPr lang="pt-BR" sz="7200" kern="10" dirty="0">
              <a:ln w="9525">
                <a:solidFill>
                  <a:srgbClr val="000000"/>
                </a:solidFill>
                <a:round/>
                <a:headEnd/>
                <a:tailEnd/>
              </a:ln>
              <a:solidFill>
                <a:srgbClr val="FFFF00"/>
              </a:solidFill>
              <a:latin typeface="Arial Black"/>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122" name="Picture 2" descr="E:\estudos - Sacudidura e por que a igreja de Deus é vegetariana\sacudidura e ecumenimo\clima013.gif"/>
          <p:cNvPicPr>
            <a:picLocks noChangeAspect="1" noChangeArrowheads="1" noCrop="1"/>
          </p:cNvPicPr>
          <p:nvPr/>
        </p:nvPicPr>
        <p:blipFill>
          <a:blip r:embed="rId2"/>
          <a:srcRect/>
          <a:stretch>
            <a:fillRect/>
          </a:stretch>
        </p:blipFill>
        <p:spPr bwMode="auto">
          <a:xfrm>
            <a:off x="1643042" y="1857364"/>
            <a:ext cx="5500726" cy="4643470"/>
          </a:xfrm>
          <a:prstGeom prst="rect">
            <a:avLst/>
          </a:prstGeom>
          <a:noFill/>
        </p:spPr>
      </p:pic>
      <p:sp>
        <p:nvSpPr>
          <p:cNvPr id="4" name="CaixaDeTexto 3"/>
          <p:cNvSpPr txBox="1"/>
          <p:nvPr/>
        </p:nvSpPr>
        <p:spPr>
          <a:xfrm>
            <a:off x="0" y="785794"/>
            <a:ext cx="9092250" cy="646331"/>
          </a:xfrm>
          <a:prstGeom prst="rect">
            <a:avLst/>
          </a:prstGeom>
          <a:noFill/>
        </p:spPr>
        <p:txBody>
          <a:bodyPr wrap="square" rtlCol="0">
            <a:spAutoFit/>
          </a:bodyPr>
          <a:lstStyle/>
          <a:p>
            <a:r>
              <a:rPr lang="pt-BR" sz="3600" b="1" dirty="0" smtClean="0">
                <a:solidFill>
                  <a:srgbClr val="FFFF00"/>
                </a:solidFill>
                <a:effectLst>
                  <a:outerShdw blurRad="38100" dist="38100" dir="2700000" algn="tl">
                    <a:srgbClr val="000000">
                      <a:alpha val="43137"/>
                    </a:srgbClr>
                  </a:outerShdw>
                </a:effectLst>
                <a:latin typeface="Arial Black" pitchFamily="34" charset="0"/>
              </a:rPr>
              <a:t> AS DUAS FASES DA SACUDIDURA</a:t>
            </a:r>
            <a:endParaRPr lang="pt-BR" sz="3600" b="1" dirty="0">
              <a:solidFill>
                <a:srgbClr val="FFFF00"/>
              </a:solidFill>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285720" y="214290"/>
            <a:ext cx="8572560" cy="6429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241" name="Rectangle 1"/>
          <p:cNvSpPr>
            <a:spLocks noChangeArrowheads="1"/>
          </p:cNvSpPr>
          <p:nvPr/>
        </p:nvSpPr>
        <p:spPr bwMode="auto">
          <a:xfrm>
            <a:off x="285720" y="0"/>
            <a:ext cx="834876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2400" b="1" i="0" u="none" strike="noStrike" cap="none" normalizeH="0" baseline="0" dirty="0" smtClean="0">
              <a:ln>
                <a:noFill/>
              </a:ln>
              <a:effectLst>
                <a:outerShdw blurRad="38100" dist="38100" dir="2700000" algn="tl">
                  <a:srgbClr val="000000">
                    <a:alpha val="43137"/>
                  </a:srgbClr>
                </a:outerShdw>
              </a:effectLst>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pt-BR" sz="2400" b="1" dirty="0">
              <a:effectLst>
                <a:outerShdw blurRad="38100" dist="38100" dir="2700000" algn="tl">
                  <a:srgbClr val="000000">
                    <a:alpha val="43137"/>
                  </a:srgbClr>
                </a:outerShdw>
              </a:effectLst>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sz="2400" b="1" i="0" u="none" strike="noStrike" cap="none" normalizeH="0" baseline="0" dirty="0" smtClean="0">
              <a:ln>
                <a:noFill/>
              </a:ln>
              <a:effectLst>
                <a:outerShdw blurRad="38100" dist="38100" dir="2700000" algn="tl">
                  <a:srgbClr val="000000">
                    <a:alpha val="43137"/>
                  </a:srgbClr>
                </a:outerShdw>
              </a:effectLst>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t-BR" sz="2400" b="1" i="0" u="none" strike="noStrike" cap="none" normalizeH="0" baseline="0" dirty="0" smtClean="0">
                <a:ln>
                  <a:noFill/>
                </a:ln>
                <a:effectLst>
                  <a:outerShdw blurRad="38100" dist="38100" dir="2700000" algn="tl">
                    <a:srgbClr val="000000">
                      <a:alpha val="43137"/>
                    </a:srgbClr>
                  </a:outerShdw>
                </a:effectLst>
                <a:ea typeface="Times New Roman" pitchFamily="18" charset="0"/>
                <a:cs typeface="Times New Roman" pitchFamily="18" charset="0"/>
              </a:rPr>
              <a:t>1º</a:t>
            </a:r>
            <a:r>
              <a:rPr kumimoji="0" lang="pt-BR" sz="2400" b="1" i="0" u="none" strike="noStrike" cap="none" normalizeH="0" dirty="0" smtClean="0">
                <a:ln>
                  <a:noFill/>
                </a:ln>
                <a:effectLst>
                  <a:outerShdw blurRad="38100" dist="38100" dir="2700000" algn="tl">
                    <a:srgbClr val="000000">
                      <a:alpha val="43137"/>
                    </a:srgbClr>
                  </a:outerShdw>
                </a:effectLst>
                <a:ea typeface="Times New Roman" pitchFamily="18" charset="0"/>
                <a:cs typeface="Times New Roman" pitchFamily="18" charset="0"/>
              </a:rPr>
              <a:t> FASE DA SACUDIDURA</a:t>
            </a:r>
            <a:endParaRPr kumimoji="0" lang="pt-BR" sz="2400" b="1" i="0" u="none" strike="noStrike" cap="none" normalizeH="0" baseline="0" dirty="0" smtClean="0">
              <a:ln>
                <a:noFill/>
              </a:ln>
              <a:effectLst>
                <a:outerShdw blurRad="38100" dist="38100" dir="2700000" algn="tl">
                  <a:srgbClr val="000000">
                    <a:alpha val="43137"/>
                  </a:srgbClr>
                </a:outerShdw>
              </a:effectLst>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t-BR" sz="2400" b="1" i="0" u="none" strike="noStrike" cap="none" normalizeH="0" baseline="0" dirty="0" smtClean="0">
                <a:ln>
                  <a:noFill/>
                </a:ln>
                <a:effectLst>
                  <a:outerShdw blurRad="38100" dist="38100" dir="2700000" algn="tl">
                    <a:srgbClr val="000000">
                      <a:alpha val="43137"/>
                    </a:srgbClr>
                  </a:outerShdw>
                </a:effectLst>
                <a:ea typeface="Times New Roman" pitchFamily="18" charset="0"/>
                <a:cs typeface="Times New Roman" pitchFamily="18" charset="0"/>
              </a:rPr>
              <a:t>“</a:t>
            </a:r>
            <a:r>
              <a:rPr kumimoji="0" lang="pt-BR" sz="2400" b="1" i="0" u="sng" strike="noStrike" cap="none" normalizeH="0" baseline="0" dirty="0" smtClean="0">
                <a:ln>
                  <a:noFill/>
                </a:ln>
                <a:solidFill>
                  <a:srgbClr val="FF0000"/>
                </a:solidFill>
                <a:effectLst>
                  <a:outerShdw blurRad="38100" dist="38100" dir="2700000" algn="tl">
                    <a:srgbClr val="000000">
                      <a:alpha val="43137"/>
                    </a:srgbClr>
                  </a:outerShdw>
                </a:effectLst>
                <a:ea typeface="Times New Roman" pitchFamily="18" charset="0"/>
                <a:cs typeface="Times New Roman" pitchFamily="18" charset="0"/>
              </a:rPr>
              <a:t>Começou a forte sacudidura e continuará</a:t>
            </a:r>
            <a:r>
              <a:rPr kumimoji="0" lang="pt-BR" sz="2400" b="1" i="0" u="none" strike="noStrike" cap="none" normalizeH="0" baseline="0" dirty="0" smtClean="0">
                <a:ln>
                  <a:noFill/>
                </a:ln>
                <a:effectLst>
                  <a:outerShdw blurRad="38100" dist="38100" dir="2700000" algn="tl">
                    <a:srgbClr val="000000">
                      <a:alpha val="43137"/>
                    </a:srgbClr>
                  </a:outerShdw>
                </a:effectLst>
                <a:ea typeface="Times New Roman" pitchFamily="18" charset="0"/>
                <a:cs typeface="Times New Roman" pitchFamily="18" charset="0"/>
              </a:rPr>
              <a:t>, e todos os que não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sz="2400" b="1" i="0" u="none" strike="noStrike" cap="none" normalizeH="0" baseline="0" dirty="0" smtClean="0">
                <a:ln>
                  <a:noFill/>
                </a:ln>
                <a:effectLst>
                  <a:outerShdw blurRad="38100" dist="38100" dir="2700000" algn="tl">
                    <a:srgbClr val="000000">
                      <a:alpha val="43137"/>
                    </a:srgbClr>
                  </a:outerShdw>
                </a:effectLst>
                <a:ea typeface="Times New Roman" pitchFamily="18" charset="0"/>
                <a:cs typeface="Times New Roman" pitchFamily="18" charset="0"/>
              </a:rPr>
              <a:t>estiverem dispostos a assumir uma posição ousada e tenaz em</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sz="2400" b="1" i="0" u="none" strike="noStrike" cap="none" normalizeH="0" baseline="0" dirty="0" smtClean="0">
                <a:ln>
                  <a:noFill/>
                </a:ln>
                <a:effectLst>
                  <a:outerShdw blurRad="38100" dist="38100" dir="2700000" algn="tl">
                    <a:srgbClr val="000000">
                      <a:alpha val="43137"/>
                    </a:srgbClr>
                  </a:outerShdw>
                </a:effectLst>
                <a:ea typeface="Times New Roman" pitchFamily="18" charset="0"/>
                <a:cs typeface="Times New Roman" pitchFamily="18" charset="0"/>
              </a:rPr>
              <a:t> prol da verdade, e a sacrificar-se por Deus e por Sua causa,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sz="2400" b="1" i="0" u="none" strike="noStrike" cap="none" normalizeH="0" baseline="0" dirty="0" smtClean="0">
                <a:ln>
                  <a:noFill/>
                </a:ln>
                <a:effectLst>
                  <a:outerShdw blurRad="38100" dist="38100" dir="2700000" algn="tl">
                    <a:srgbClr val="000000">
                      <a:alpha val="43137"/>
                    </a:srgbClr>
                  </a:outerShdw>
                </a:effectLst>
                <a:ea typeface="Times New Roman" pitchFamily="18" charset="0"/>
                <a:cs typeface="Times New Roman" pitchFamily="18" charset="0"/>
              </a:rPr>
              <a:t>serão joeirados.” Primeiros Escritos, pág. 50</a:t>
            </a:r>
            <a:r>
              <a:rPr kumimoji="0" lang="pt-BR" sz="2400" b="1" i="0" u="none" strike="noStrike" cap="none" normalizeH="0" dirty="0" smtClean="0">
                <a:ln>
                  <a:noFill/>
                </a:ln>
                <a:effectLst>
                  <a:outerShdw blurRad="38100" dist="38100" dir="2700000" algn="tl">
                    <a:srgbClr val="000000">
                      <a:alpha val="43137"/>
                    </a:srgbClr>
                  </a:outerShdw>
                </a:effectLst>
                <a:ea typeface="Times New Roman" pitchFamily="18" charset="0"/>
                <a:cs typeface="Times New Roman" pitchFamily="18" charset="0"/>
              </a:rPr>
              <a:t> </a:t>
            </a:r>
            <a:r>
              <a:rPr kumimoji="0" lang="pt-BR" sz="2400" b="1" i="0" u="none" strike="noStrike" cap="none" normalizeH="0" dirty="0" smtClean="0">
                <a:ln>
                  <a:noFill/>
                </a:ln>
                <a:solidFill>
                  <a:srgbClr val="FF0000"/>
                </a:solidFill>
                <a:effectLst>
                  <a:outerShdw blurRad="38100" dist="38100" dir="2700000" algn="tl">
                    <a:srgbClr val="000000">
                      <a:alpha val="43137"/>
                    </a:srgbClr>
                  </a:outerShdw>
                </a:effectLst>
                <a:ea typeface="Times New Roman" pitchFamily="18" charset="0"/>
                <a:cs typeface="Times New Roman" pitchFamily="18" charset="0"/>
              </a:rPr>
              <a:t>(1882).</a:t>
            </a:r>
            <a:endParaRPr kumimoji="0" lang="pt-BR" sz="2400" b="1" i="0" u="none" strike="noStrike" cap="none" normalizeH="0" baseline="0" dirty="0" smtClean="0">
              <a:ln>
                <a:noFill/>
              </a:ln>
              <a:solidFill>
                <a:srgbClr val="FF0000"/>
              </a:solidFill>
              <a:effectLst>
                <a:outerShdw blurRad="38100" dist="38100" dir="2700000" algn="tl">
                  <a:srgbClr val="000000">
                    <a:alpha val="43137"/>
                  </a:srgbClr>
                </a:outerShdw>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pt-BR" sz="2400" b="1" i="0" u="none" strike="noStrike" cap="none" normalizeH="0" baseline="0" dirty="0" smtClean="0">
              <a:ln>
                <a:noFill/>
              </a:ln>
              <a:effectLst>
                <a:outerShdw blurRad="38100" dist="38100" dir="2700000" algn="tl">
                  <a:srgbClr val="000000">
                    <a:alpha val="43137"/>
                  </a:srgbClr>
                </a:outerShdw>
              </a:effectLst>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t-BR" sz="2400" b="1" i="0" u="none" strike="noStrike" cap="none" normalizeH="0" baseline="0" dirty="0" smtClean="0">
                <a:ln>
                  <a:noFill/>
                </a:ln>
                <a:effectLst>
                  <a:outerShdw blurRad="38100" dist="38100" dir="2700000" algn="tl">
                    <a:srgbClr val="000000">
                      <a:alpha val="43137"/>
                    </a:srgbClr>
                  </a:outerShdw>
                </a:effectLst>
                <a:ea typeface="Times New Roman" pitchFamily="18" charset="0"/>
                <a:cs typeface="Times New Roman" pitchFamily="18" charset="0"/>
              </a:rPr>
              <a:t>“</a:t>
            </a:r>
            <a:r>
              <a:rPr kumimoji="0" lang="pt-BR" sz="2400" b="1" i="0" u="sng" strike="noStrike" cap="none" normalizeH="0" baseline="0" dirty="0" smtClean="0">
                <a:ln>
                  <a:noFill/>
                </a:ln>
                <a:solidFill>
                  <a:srgbClr val="FF0000"/>
                </a:solidFill>
                <a:effectLst>
                  <a:outerShdw blurRad="38100" dist="38100" dir="2700000" algn="tl">
                    <a:srgbClr val="000000">
                      <a:alpha val="43137"/>
                    </a:srgbClr>
                  </a:outerShdw>
                </a:effectLst>
                <a:ea typeface="Times New Roman" pitchFamily="18" charset="0"/>
                <a:cs typeface="Times New Roman" pitchFamily="18" charset="0"/>
              </a:rPr>
              <a:t>Estamos no tempo da sacudidura</a:t>
            </a:r>
            <a:r>
              <a:rPr kumimoji="0" lang="pt-BR" sz="2400" b="1" i="0" u="none" strike="noStrike" cap="none" normalizeH="0" baseline="0" dirty="0" smtClean="0">
                <a:ln>
                  <a:noFill/>
                </a:ln>
                <a:effectLst>
                  <a:outerShdw blurRad="38100" dist="38100" dir="2700000" algn="tl">
                    <a:srgbClr val="000000">
                      <a:alpha val="43137"/>
                    </a:srgbClr>
                  </a:outerShdw>
                </a:effectLst>
                <a:ea typeface="Times New Roman" pitchFamily="18" charset="0"/>
                <a:cs typeface="Times New Roman" pitchFamily="18" charset="0"/>
              </a:rPr>
              <a:t>, tempo em que cada coisa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pt-BR" sz="2400" b="1" i="0" u="none" strike="noStrike" cap="none" normalizeH="0" baseline="0" dirty="0" smtClean="0">
                <a:ln>
                  <a:noFill/>
                </a:ln>
                <a:effectLst>
                  <a:outerShdw blurRad="38100" dist="38100" dir="2700000" algn="tl">
                    <a:srgbClr val="000000">
                      <a:alpha val="43137"/>
                    </a:srgbClr>
                  </a:outerShdw>
                </a:effectLst>
                <a:ea typeface="Times New Roman" pitchFamily="18" charset="0"/>
                <a:cs typeface="Times New Roman" pitchFamily="18" charset="0"/>
              </a:rPr>
              <a:t> que pode ser sacudida, sacudir-se-á. O Senhor não desculpará os</a:t>
            </a:r>
            <a:r>
              <a:rPr kumimoji="0" lang="pt-BR" sz="2400" b="1" i="0" u="none" strike="noStrike" cap="none" normalizeH="0" dirty="0" smtClean="0">
                <a:ln>
                  <a:noFill/>
                </a:ln>
                <a:effectLst>
                  <a:outerShdw blurRad="38100" dist="38100" dir="2700000" algn="tl">
                    <a:srgbClr val="000000">
                      <a:alpha val="43137"/>
                    </a:srgbClr>
                  </a:outerShdw>
                </a:effectLst>
                <a:ea typeface="Times New Roman" pitchFamily="18" charset="0"/>
                <a:cs typeface="Times New Roman" pitchFamily="18" charset="0"/>
              </a:rPr>
              <a:t> </a:t>
            </a:r>
            <a:r>
              <a:rPr kumimoji="0" lang="pt-BR" sz="2400" b="1" i="0" u="none" strike="noStrike" cap="none" normalizeH="0" baseline="0" dirty="0" smtClean="0">
                <a:ln>
                  <a:noFill/>
                </a:ln>
                <a:effectLst>
                  <a:outerShdw blurRad="38100" dist="38100" dir="2700000" algn="tl">
                    <a:srgbClr val="000000">
                      <a:alpha val="43137"/>
                    </a:srgbClr>
                  </a:outerShdw>
                </a:effectLst>
                <a:ea typeface="Times New Roman" pitchFamily="18" charset="0"/>
                <a:cs typeface="Times New Roman" pitchFamily="18" charset="0"/>
              </a:rPr>
              <a:t>que conhecem a verdade, se não obedecem a Seus mandamentos por palavra e ação.” </a:t>
            </a:r>
            <a:r>
              <a:rPr kumimoji="0" lang="pt-BR" sz="2400" b="1" i="1" u="none" strike="noStrike" cap="none" normalizeH="0" baseline="0" dirty="0" smtClean="0">
                <a:ln>
                  <a:noFill/>
                </a:ln>
                <a:effectLst>
                  <a:outerShdw blurRad="38100" dist="38100" dir="2700000" algn="tl">
                    <a:srgbClr val="000000">
                      <a:alpha val="43137"/>
                    </a:srgbClr>
                  </a:outerShdw>
                </a:effectLst>
                <a:ea typeface="Times New Roman" pitchFamily="18" charset="0"/>
                <a:cs typeface="Times New Roman" pitchFamily="18" charset="0"/>
              </a:rPr>
              <a:t>Testemunhos Seletos</a:t>
            </a:r>
            <a:r>
              <a:rPr kumimoji="0" lang="pt-BR" sz="2400" b="1" i="0" u="none" strike="noStrike" cap="none" normalizeH="0" baseline="0" dirty="0" smtClean="0">
                <a:ln>
                  <a:noFill/>
                </a:ln>
                <a:effectLst>
                  <a:outerShdw blurRad="38100" dist="38100" dir="2700000" algn="tl">
                    <a:srgbClr val="000000">
                      <a:alpha val="43137"/>
                    </a:srgbClr>
                  </a:outerShdw>
                </a:effectLst>
                <a:ea typeface="Times New Roman" pitchFamily="18" charset="0"/>
                <a:cs typeface="Times New Roman" pitchFamily="18" charset="0"/>
              </a:rPr>
              <a:t>, vol. 2, pág. 547.</a:t>
            </a:r>
            <a:endParaRPr kumimoji="0" lang="pt-BR" sz="2400" b="1" i="0" u="none" strike="noStrike" cap="none" normalizeH="0" baseline="0" dirty="0" smtClean="0">
              <a:ln>
                <a:noFill/>
              </a:ln>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285720" y="214290"/>
            <a:ext cx="8572560" cy="6429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3200" b="1" dirty="0" smtClean="0">
              <a:solidFill>
                <a:srgbClr val="FF0000"/>
              </a:solidFill>
              <a:effectLst>
                <a:outerShdw blurRad="38100" dist="38100" dir="2700000" algn="tl">
                  <a:srgbClr val="000000">
                    <a:alpha val="43137"/>
                  </a:srgbClr>
                </a:outerShdw>
              </a:effectLst>
            </a:endParaRPr>
          </a:p>
          <a:p>
            <a:pPr algn="ctr"/>
            <a:r>
              <a:rPr lang="pt-BR" sz="3200" b="1" dirty="0" smtClean="0">
                <a:solidFill>
                  <a:srgbClr val="FF0000"/>
                </a:solidFill>
                <a:effectLst>
                  <a:outerShdw blurRad="38100" dist="38100" dir="2700000" algn="tl">
                    <a:srgbClr val="000000">
                      <a:alpha val="43137"/>
                    </a:srgbClr>
                  </a:outerShdw>
                </a:effectLst>
              </a:rPr>
              <a:t>O que causa a sacudidura em nosso tempo, na primeira fase?</a:t>
            </a:r>
          </a:p>
          <a:p>
            <a:pPr algn="ctr"/>
            <a:r>
              <a:rPr lang="pt-BR" sz="2400" b="1" dirty="0" smtClean="0">
                <a:solidFill>
                  <a:schemeClr val="tx1"/>
                </a:solidFill>
                <a:effectLst>
                  <a:outerShdw blurRad="38100" dist="38100" dir="2700000" algn="tl">
                    <a:srgbClr val="000000">
                      <a:alpha val="43137"/>
                    </a:srgbClr>
                  </a:outerShdw>
                </a:effectLst>
              </a:rPr>
              <a:t>1º Causa: Falsas doutrinas e teorias.</a:t>
            </a:r>
          </a:p>
          <a:p>
            <a:pPr algn="ctr"/>
            <a:endParaRPr lang="pt-BR" sz="2400" b="1" dirty="0" smtClean="0">
              <a:solidFill>
                <a:schemeClr val="tx1"/>
              </a:solidFill>
              <a:effectLst>
                <a:outerShdw blurRad="38100" dist="38100" dir="2700000" algn="tl">
                  <a:srgbClr val="000000">
                    <a:alpha val="43137"/>
                  </a:srgbClr>
                </a:outerShdw>
              </a:effectLst>
            </a:endParaRPr>
          </a:p>
          <a:p>
            <a:pPr algn="ctr"/>
            <a:r>
              <a:rPr lang="pt-BR" sz="2400" b="1" dirty="0" smtClean="0">
                <a:solidFill>
                  <a:schemeClr val="tx1"/>
                </a:solidFill>
                <a:effectLst>
                  <a:outerShdw blurRad="38100" dist="38100" dir="2700000" algn="tl">
                    <a:srgbClr val="000000">
                      <a:alpha val="43137"/>
                    </a:srgbClr>
                  </a:outerShdw>
                </a:effectLst>
              </a:rPr>
              <a:t>“E até importa que haja entre vós </a:t>
            </a:r>
            <a:r>
              <a:rPr lang="pt-BR" sz="2400" b="1" u="sng" dirty="0" smtClean="0">
                <a:solidFill>
                  <a:srgbClr val="FF0000"/>
                </a:solidFill>
                <a:effectLst>
                  <a:outerShdw blurRad="38100" dist="38100" dir="2700000" algn="tl">
                    <a:srgbClr val="000000">
                      <a:alpha val="43137"/>
                    </a:srgbClr>
                  </a:outerShdw>
                </a:effectLst>
              </a:rPr>
              <a:t>heresias</a:t>
            </a:r>
            <a:r>
              <a:rPr lang="pt-BR" sz="2400" b="1" dirty="0" smtClean="0">
                <a:solidFill>
                  <a:schemeClr val="tx1"/>
                </a:solidFill>
                <a:effectLst>
                  <a:outerShdw blurRad="38100" dist="38100" dir="2700000" algn="tl">
                    <a:srgbClr val="000000">
                      <a:alpha val="43137"/>
                    </a:srgbClr>
                  </a:outerShdw>
                </a:effectLst>
              </a:rPr>
              <a:t>, para que os que </a:t>
            </a:r>
            <a:r>
              <a:rPr lang="pt-BR" sz="2400" b="1" dirty="0" smtClean="0">
                <a:solidFill>
                  <a:srgbClr val="FF0000"/>
                </a:solidFill>
                <a:effectLst>
                  <a:outerShdw blurRad="38100" dist="38100" dir="2700000" algn="tl">
                    <a:srgbClr val="000000">
                      <a:alpha val="43137"/>
                    </a:srgbClr>
                  </a:outerShdw>
                </a:effectLst>
              </a:rPr>
              <a:t>são sinceros</a:t>
            </a:r>
            <a:r>
              <a:rPr lang="pt-BR" sz="2400" b="1" dirty="0" smtClean="0">
                <a:solidFill>
                  <a:schemeClr val="tx1"/>
                </a:solidFill>
                <a:effectLst>
                  <a:outerShdw blurRad="38100" dist="38100" dir="2700000" algn="tl">
                    <a:srgbClr val="000000">
                      <a:alpha val="43137"/>
                    </a:srgbClr>
                  </a:outerShdw>
                </a:effectLst>
              </a:rPr>
              <a:t> se manifestem entre vós.”  I Coríntios 11:19.</a:t>
            </a:r>
          </a:p>
          <a:p>
            <a:pPr algn="ctr"/>
            <a:endParaRPr lang="pt-BR" sz="2400" b="1" dirty="0">
              <a:solidFill>
                <a:schemeClr val="tx1"/>
              </a:solidFill>
              <a:effectLst>
                <a:outerShdw blurRad="38100" dist="38100" dir="2700000" algn="tl">
                  <a:srgbClr val="000000">
                    <a:alpha val="43137"/>
                  </a:srgbClr>
                </a:outerShdw>
              </a:effectLst>
            </a:endParaRPr>
          </a:p>
          <a:p>
            <a:pPr algn="ctr"/>
            <a:r>
              <a:rPr lang="pt-BR" sz="2400" b="1" dirty="0" smtClean="0">
                <a:solidFill>
                  <a:schemeClr val="tx1"/>
                </a:solidFill>
                <a:effectLst>
                  <a:outerShdw blurRad="38100" dist="38100" dir="2700000" algn="tl">
                    <a:srgbClr val="000000">
                      <a:alpha val="43137"/>
                    </a:srgbClr>
                  </a:outerShdw>
                </a:effectLst>
              </a:rPr>
              <a:t>“Deus despertará Seu povo; se outros meios falharem, </a:t>
            </a:r>
            <a:r>
              <a:rPr lang="pt-BR" sz="2400" b="1" dirty="0" smtClean="0">
                <a:solidFill>
                  <a:srgbClr val="FF0000"/>
                </a:solidFill>
                <a:effectLst>
                  <a:outerShdw blurRad="38100" dist="38100" dir="2700000" algn="tl">
                    <a:srgbClr val="000000">
                      <a:alpha val="43137"/>
                    </a:srgbClr>
                  </a:outerShdw>
                </a:effectLst>
              </a:rPr>
              <a:t>introduzir-se-ão entre eles heresias</a:t>
            </a:r>
            <a:r>
              <a:rPr lang="pt-BR" sz="2400" b="1" dirty="0" smtClean="0">
                <a:solidFill>
                  <a:schemeClr val="tx1"/>
                </a:solidFill>
                <a:effectLst>
                  <a:outerShdw blurRad="38100" dist="38100" dir="2700000" algn="tl">
                    <a:srgbClr val="000000">
                      <a:alpha val="43137"/>
                    </a:srgbClr>
                  </a:outerShdw>
                </a:effectLst>
              </a:rPr>
              <a:t>, as quais </a:t>
            </a:r>
            <a:r>
              <a:rPr lang="pt-BR" sz="2400" b="1" dirty="0" smtClean="0">
                <a:solidFill>
                  <a:srgbClr val="FF0000"/>
                </a:solidFill>
                <a:effectLst>
                  <a:outerShdw blurRad="38100" dist="38100" dir="2700000" algn="tl">
                    <a:srgbClr val="000000">
                      <a:alpha val="43137"/>
                    </a:srgbClr>
                  </a:outerShdw>
                </a:effectLst>
              </a:rPr>
              <a:t>os hão de peneirar</a:t>
            </a:r>
            <a:r>
              <a:rPr lang="pt-BR" sz="2400" b="1" dirty="0" smtClean="0">
                <a:solidFill>
                  <a:schemeClr val="tx1"/>
                </a:solidFill>
                <a:effectLst>
                  <a:outerShdw blurRad="38100" dist="38100" dir="2700000" algn="tl">
                    <a:srgbClr val="000000">
                      <a:alpha val="43137"/>
                    </a:srgbClr>
                  </a:outerShdw>
                </a:effectLst>
              </a:rPr>
              <a:t>, separando a palha do trigo.”  Obreiros Evangélicos, pág. 299.</a:t>
            </a:r>
          </a:p>
          <a:p>
            <a:pPr algn="ctr"/>
            <a:endParaRPr lang="pt-BR" sz="2400" b="1" dirty="0">
              <a:solidFill>
                <a:schemeClr val="tx1"/>
              </a:solidFill>
              <a:effectLst>
                <a:outerShdw blurRad="38100" dist="38100" dir="2700000" algn="tl">
                  <a:srgbClr val="000000">
                    <a:alpha val="43137"/>
                  </a:srgbClr>
                </a:outerShdw>
              </a:effectLst>
            </a:endParaRPr>
          </a:p>
          <a:p>
            <a:pPr algn="ctr"/>
            <a:r>
              <a:rPr lang="pt-BR" sz="2400" b="1" dirty="0" smtClean="0">
                <a:solidFill>
                  <a:schemeClr val="tx1"/>
                </a:solidFill>
                <a:effectLst>
                  <a:outerShdw blurRad="38100" dist="38100" dir="2700000" algn="tl">
                    <a:srgbClr val="000000">
                      <a:alpha val="43137"/>
                    </a:srgbClr>
                  </a:outerShdw>
                </a:effectLst>
              </a:rPr>
              <a:t>“Ao vir a sacudidura, </a:t>
            </a:r>
            <a:r>
              <a:rPr lang="pt-BR" sz="2400" b="1" u="sng" dirty="0" smtClean="0">
                <a:solidFill>
                  <a:srgbClr val="FF0000"/>
                </a:solidFill>
                <a:effectLst>
                  <a:outerShdw blurRad="38100" dist="38100" dir="2700000" algn="tl">
                    <a:srgbClr val="000000">
                      <a:alpha val="43137"/>
                    </a:srgbClr>
                  </a:outerShdw>
                </a:effectLst>
              </a:rPr>
              <a:t>pela introdução de falsas teorias</a:t>
            </a:r>
            <a:r>
              <a:rPr lang="pt-BR" sz="2400" b="1" dirty="0" smtClean="0">
                <a:solidFill>
                  <a:schemeClr val="tx1"/>
                </a:solidFill>
                <a:effectLst>
                  <a:outerShdw blurRad="38100" dist="38100" dir="2700000" algn="tl">
                    <a:srgbClr val="000000">
                      <a:alpha val="43137"/>
                    </a:srgbClr>
                  </a:outerShdw>
                </a:effectLst>
              </a:rPr>
              <a:t>, esses leitores superficiais não ancorados em parte alguma, são como a areia movediça.  </a:t>
            </a:r>
            <a:r>
              <a:rPr lang="pt-BR" sz="2400" b="1" dirty="0" smtClean="0">
                <a:solidFill>
                  <a:srgbClr val="FF0000"/>
                </a:solidFill>
                <a:effectLst>
                  <a:outerShdw blurRad="38100" dist="38100" dir="2700000" algn="tl">
                    <a:srgbClr val="000000">
                      <a:alpha val="43137"/>
                    </a:srgbClr>
                  </a:outerShdw>
                </a:effectLst>
              </a:rPr>
              <a:t>Escorregam para qualquer posição </a:t>
            </a:r>
            <a:r>
              <a:rPr lang="pt-BR" sz="2400" b="1" dirty="0" smtClean="0">
                <a:solidFill>
                  <a:schemeClr val="tx1"/>
                </a:solidFill>
                <a:effectLst>
                  <a:outerShdw blurRad="38100" dist="38100" dir="2700000" algn="tl">
                    <a:srgbClr val="000000">
                      <a:alpha val="43137"/>
                    </a:srgbClr>
                  </a:outerShdw>
                </a:effectLst>
              </a:rPr>
              <a:t>para agradar a tendência de sues sentimentos de amargura.”  Testemunhos Para Ministros, pág. 112.</a:t>
            </a:r>
          </a:p>
          <a:p>
            <a:pPr algn="ctr"/>
            <a:endParaRPr lang="pt-BR" sz="2400" b="1" dirty="0">
              <a:solidFill>
                <a:schemeClr val="tx1"/>
              </a:solidFill>
              <a:effectLst>
                <a:outerShdw blurRad="38100" dist="38100" dir="2700000" algn="tl">
                  <a:srgbClr val="000000">
                    <a:alpha val="43137"/>
                  </a:srgbClr>
                </a:outerShdw>
              </a:effectLst>
            </a:endParaRPr>
          </a:p>
          <a:p>
            <a:pPr algn="ctr"/>
            <a:endParaRPr lang="pt-BR" sz="24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285720" y="214290"/>
            <a:ext cx="8572560" cy="6429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smtClean="0">
                <a:solidFill>
                  <a:schemeClr val="tx1"/>
                </a:solidFill>
                <a:effectLst>
                  <a:outerShdw blurRad="38100" dist="38100" dir="2700000" algn="tl">
                    <a:srgbClr val="000000">
                      <a:alpha val="43137"/>
                    </a:srgbClr>
                  </a:outerShdw>
                </a:effectLst>
              </a:rPr>
              <a:t>“Não tendo recebido o amor da verdade, eles serão induzidos aos enganos do inimigo; darão ouvidos a espíritos enganadores e a ensinos de demônios e se afastarão da fé.  </a:t>
            </a:r>
            <a:r>
              <a:rPr lang="pt-BR" sz="3200" b="1" dirty="0" smtClean="0">
                <a:solidFill>
                  <a:srgbClr val="FF0000"/>
                </a:solidFill>
                <a:effectLst>
                  <a:outerShdw blurRad="38100" dist="38100" dir="2700000" algn="tl">
                    <a:srgbClr val="000000">
                      <a:alpha val="43137"/>
                    </a:srgbClr>
                  </a:outerShdw>
                </a:effectLst>
              </a:rPr>
              <a:t>O inimigo introduzirá doutrinas falsas</a:t>
            </a:r>
            <a:r>
              <a:rPr lang="pt-BR" sz="3200" b="1" dirty="0" smtClean="0">
                <a:solidFill>
                  <a:schemeClr val="tx1"/>
                </a:solidFill>
                <a:effectLst>
                  <a:outerShdw blurRad="38100" dist="38100" dir="2700000" algn="tl">
                    <a:srgbClr val="000000">
                      <a:alpha val="43137"/>
                    </a:srgbClr>
                  </a:outerShdw>
                </a:effectLst>
              </a:rPr>
              <a:t>, tais como a de que não existe um santuário.  Este é um dos pontos em que alguns se apartarão da fé.”</a:t>
            </a:r>
          </a:p>
          <a:p>
            <a:pPr algn="ctr"/>
            <a:r>
              <a:rPr lang="pt-BR" sz="3200" b="1" dirty="0" smtClean="0">
                <a:solidFill>
                  <a:schemeClr val="tx1"/>
                </a:solidFill>
                <a:effectLst>
                  <a:outerShdw blurRad="38100" dist="38100" dir="2700000" algn="tl">
                    <a:srgbClr val="000000">
                      <a:alpha val="43137"/>
                    </a:srgbClr>
                  </a:outerShdw>
                </a:effectLst>
              </a:rPr>
              <a:t>Evangelismo p. 224; Testemunhos Para a Igreja, Vol. 6, p. 401.</a:t>
            </a:r>
          </a:p>
          <a:p>
            <a:pPr algn="ctr"/>
            <a:endParaRPr lang="pt-BR" sz="32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285720" y="214290"/>
            <a:ext cx="8572560" cy="6429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pt-BR" sz="20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rPr>
              <a:t>Não é difícil notar que o processo de sacudidura pela introdução de falsas</a:t>
            </a:r>
          </a:p>
          <a:p>
            <a:pPr lvl="0" algn="ctr" fontAlgn="base">
              <a:spcBef>
                <a:spcPct val="0"/>
              </a:spcBef>
              <a:spcAft>
                <a:spcPct val="0"/>
              </a:spcAft>
            </a:pPr>
            <a:r>
              <a:rPr lang="pt-BR" sz="20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rPr>
              <a:t> doutrinas que se iniciou já por volta de 1882, segundo vimos, não se </a:t>
            </a:r>
          </a:p>
          <a:p>
            <a:pPr lvl="0" algn="ctr" fontAlgn="base">
              <a:spcBef>
                <a:spcPct val="0"/>
              </a:spcBef>
              <a:spcAft>
                <a:spcPct val="0"/>
              </a:spcAft>
            </a:pPr>
            <a:r>
              <a:rPr lang="pt-BR" sz="20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rPr>
              <a:t>interrompeu desde então e perdura até os dias de hoje. Prova disso são os</a:t>
            </a:r>
          </a:p>
          <a:p>
            <a:pPr lvl="0" algn="ctr" fontAlgn="base">
              <a:spcBef>
                <a:spcPct val="0"/>
              </a:spcBef>
              <a:spcAft>
                <a:spcPct val="0"/>
              </a:spcAft>
            </a:pPr>
            <a:r>
              <a:rPr lang="pt-BR" sz="20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rPr>
              <a:t> ventos de doutrina que sopraram desde então nas fileiras do povo </a:t>
            </a:r>
          </a:p>
          <a:p>
            <a:pPr lvl="0" algn="ctr" fontAlgn="base">
              <a:spcBef>
                <a:spcPct val="0"/>
              </a:spcBef>
              <a:spcAft>
                <a:spcPct val="0"/>
              </a:spcAft>
            </a:pPr>
            <a:r>
              <a:rPr lang="pt-BR" sz="20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rPr>
              <a:t>adventista do sétimo dia:</a:t>
            </a:r>
            <a:endParaRPr lang="pt-BR" sz="2000" b="1" dirty="0" smtClean="0">
              <a:solidFill>
                <a:schemeClr val="tx1"/>
              </a:solidFill>
              <a:effectLst>
                <a:outerShdw blurRad="38100" dist="38100" dir="2700000" algn="tl">
                  <a:srgbClr val="000000">
                    <a:alpha val="43137"/>
                  </a:srgbClr>
                </a:outerShdw>
              </a:effectLst>
            </a:endParaRPr>
          </a:p>
          <a:p>
            <a:pPr lvl="0" algn="ctr" eaLnBrk="0" fontAlgn="base" hangingPunct="0">
              <a:spcBef>
                <a:spcPct val="0"/>
              </a:spcBef>
              <a:spcAft>
                <a:spcPct val="0"/>
              </a:spcAft>
            </a:pPr>
            <a:endParaRPr lang="pt-BR" sz="20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endParaRPr>
          </a:p>
          <a:p>
            <a:pPr lvl="0" algn="ctr" eaLnBrk="0" fontAlgn="base" hangingPunct="0">
              <a:spcBef>
                <a:spcPct val="0"/>
              </a:spcBef>
              <a:spcAft>
                <a:spcPct val="0"/>
              </a:spcAft>
            </a:pPr>
            <a:r>
              <a:rPr lang="pt-BR" sz="20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rPr>
              <a:t>• Anti-perfeccionismo (1888)</a:t>
            </a:r>
          </a:p>
          <a:p>
            <a:pPr lvl="0" algn="ctr" eaLnBrk="0" fontAlgn="base" hangingPunct="0">
              <a:spcBef>
                <a:spcPct val="0"/>
              </a:spcBef>
              <a:spcAft>
                <a:spcPct val="0"/>
              </a:spcAft>
            </a:pPr>
            <a:endParaRPr lang="pt-BR" sz="20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endParaRPr>
          </a:p>
          <a:p>
            <a:pPr lvl="0" algn="ctr" eaLnBrk="0" fontAlgn="base" hangingPunct="0">
              <a:spcBef>
                <a:spcPct val="0"/>
              </a:spcBef>
              <a:spcAft>
                <a:spcPct val="0"/>
              </a:spcAft>
            </a:pPr>
            <a:r>
              <a:rPr lang="pt-BR" sz="20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rPr>
              <a:t>• Panteísmo do Dr. </a:t>
            </a:r>
            <a:r>
              <a:rPr lang="pt-BR" sz="2000" b="1" dirty="0" err="1"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rPr>
              <a:t>Kellogs</a:t>
            </a:r>
            <a:r>
              <a:rPr lang="pt-BR" sz="20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rPr>
              <a:t> (1905)</a:t>
            </a:r>
            <a:endParaRPr lang="pt-BR" sz="2000" b="1" dirty="0" smtClean="0">
              <a:solidFill>
                <a:schemeClr val="tx1"/>
              </a:solidFill>
              <a:effectLst>
                <a:outerShdw blurRad="38100" dist="38100" dir="2700000" algn="tl">
                  <a:srgbClr val="000000">
                    <a:alpha val="43137"/>
                  </a:srgbClr>
                </a:outerShdw>
              </a:effectLst>
            </a:endParaRPr>
          </a:p>
          <a:p>
            <a:pPr lvl="0" algn="ctr" eaLnBrk="0" fontAlgn="base" hangingPunct="0">
              <a:spcBef>
                <a:spcPct val="0"/>
              </a:spcBef>
              <a:spcAft>
                <a:spcPct val="0"/>
              </a:spcAft>
            </a:pPr>
            <a:endParaRPr lang="pt-BR" sz="20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endParaRPr>
          </a:p>
          <a:p>
            <a:pPr lvl="0" algn="ctr" eaLnBrk="0" fontAlgn="base" hangingPunct="0">
              <a:spcBef>
                <a:spcPct val="0"/>
              </a:spcBef>
              <a:spcAft>
                <a:spcPct val="0"/>
              </a:spcAft>
            </a:pPr>
            <a:endParaRPr lang="pt-BR" sz="20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endParaRPr>
          </a:p>
          <a:p>
            <a:pPr lvl="0" algn="ctr" eaLnBrk="0" fontAlgn="base" hangingPunct="0">
              <a:spcBef>
                <a:spcPct val="0"/>
              </a:spcBef>
              <a:spcAft>
                <a:spcPct val="0"/>
              </a:spcAft>
            </a:pPr>
            <a:r>
              <a:rPr lang="pt-BR" sz="20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rPr>
              <a:t>• Crença no Espírito Santo como Deus - Trindade (1931)</a:t>
            </a:r>
            <a:endParaRPr lang="pt-BR" sz="2000" b="1" dirty="0" smtClean="0">
              <a:solidFill>
                <a:schemeClr val="tx1"/>
              </a:solidFill>
              <a:effectLst>
                <a:outerShdw blurRad="38100" dist="38100" dir="2700000" algn="tl">
                  <a:srgbClr val="000000">
                    <a:alpha val="43137"/>
                  </a:srgbClr>
                </a:outerShdw>
              </a:effectLst>
            </a:endParaRPr>
          </a:p>
        </p:txBody>
      </p:sp>
      <p:pic>
        <p:nvPicPr>
          <p:cNvPr id="52226" name="Picture 2" descr="E:\estudos - Sacudidura e por que a igreja de Deus é vegetariana\images dr. Kelogs.jpg"/>
          <p:cNvPicPr>
            <a:picLocks noChangeAspect="1" noChangeArrowheads="1"/>
          </p:cNvPicPr>
          <p:nvPr/>
        </p:nvPicPr>
        <p:blipFill>
          <a:blip r:embed="rId2"/>
          <a:srcRect/>
          <a:stretch>
            <a:fillRect/>
          </a:stretch>
        </p:blipFill>
        <p:spPr bwMode="auto">
          <a:xfrm>
            <a:off x="6786578" y="2857496"/>
            <a:ext cx="1771649" cy="1928826"/>
          </a:xfrm>
          <a:prstGeom prst="rect">
            <a:avLst/>
          </a:prstGeom>
          <a:noFill/>
        </p:spPr>
      </p:pic>
      <p:pic>
        <p:nvPicPr>
          <p:cNvPr id="52227" name="Picture 3" descr="E:\estudos - Sacudidura e por que a igreja de Deus é vegetariana\imagesALDOQUEB.jpg"/>
          <p:cNvPicPr>
            <a:picLocks noChangeAspect="1" noChangeArrowheads="1"/>
          </p:cNvPicPr>
          <p:nvPr/>
        </p:nvPicPr>
        <p:blipFill>
          <a:blip r:embed="rId3"/>
          <a:srcRect/>
          <a:stretch>
            <a:fillRect/>
          </a:stretch>
        </p:blipFill>
        <p:spPr bwMode="auto">
          <a:xfrm>
            <a:off x="2643174" y="5357826"/>
            <a:ext cx="3409950" cy="1200149"/>
          </a:xfrm>
          <a:prstGeom prst="rect">
            <a:avLst/>
          </a:prstGeom>
          <a:noFill/>
        </p:spPr>
      </p:pic>
      <p:sp>
        <p:nvSpPr>
          <p:cNvPr id="6" name="CaixaDeTexto 5"/>
          <p:cNvSpPr txBox="1"/>
          <p:nvPr/>
        </p:nvSpPr>
        <p:spPr>
          <a:xfrm>
            <a:off x="7143768" y="4000504"/>
            <a:ext cx="1428760" cy="369332"/>
          </a:xfrm>
          <a:prstGeom prst="rect">
            <a:avLst/>
          </a:prstGeom>
          <a:noFill/>
        </p:spPr>
        <p:txBody>
          <a:bodyPr wrap="square" rtlCol="0">
            <a:spAutoFit/>
          </a:bodyPr>
          <a:lstStyle/>
          <a:p>
            <a:r>
              <a:rPr lang="pt-BR" b="1" dirty="0" smtClean="0">
                <a:solidFill>
                  <a:srgbClr val="FFFF00"/>
                </a:solidFill>
                <a:effectLst>
                  <a:outerShdw blurRad="38100" dist="38100" dir="2700000" algn="tl">
                    <a:srgbClr val="000000">
                      <a:alpha val="43137"/>
                    </a:srgbClr>
                  </a:outerShdw>
                </a:effectLst>
              </a:rPr>
              <a:t>Dr. </a:t>
            </a:r>
            <a:r>
              <a:rPr lang="pt-BR" b="1" dirty="0" err="1" smtClean="0">
                <a:solidFill>
                  <a:srgbClr val="FFFF00"/>
                </a:solidFill>
                <a:effectLst>
                  <a:outerShdw blurRad="38100" dist="38100" dir="2700000" algn="tl">
                    <a:srgbClr val="000000">
                      <a:alpha val="43137"/>
                    </a:srgbClr>
                  </a:outerShdw>
                </a:effectLst>
              </a:rPr>
              <a:t>Kellogs</a:t>
            </a:r>
            <a:endParaRPr lang="pt-BR"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285720" y="214290"/>
            <a:ext cx="8572560" cy="6429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pt-BR" sz="24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rPr>
              <a:t>• Crença na primeira vinda de Cristo em carne com natureza pré </a:t>
            </a:r>
            <a:r>
              <a:rPr lang="pt-BR" sz="2400" b="1" dirty="0" err="1"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rPr>
              <a:t>lapsariana</a:t>
            </a:r>
            <a:r>
              <a:rPr lang="pt-BR" sz="24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rPr>
              <a:t> (1957)</a:t>
            </a:r>
            <a:endParaRPr lang="pt-BR" sz="2400" b="1" dirty="0" smtClean="0">
              <a:solidFill>
                <a:schemeClr val="tx1"/>
              </a:solidFill>
              <a:effectLst>
                <a:outerShdw blurRad="38100" dist="38100" dir="2700000" algn="tl">
                  <a:srgbClr val="000000">
                    <a:alpha val="43137"/>
                  </a:srgbClr>
                </a:outerShdw>
              </a:effectLst>
            </a:endParaRPr>
          </a:p>
          <a:p>
            <a:pPr lvl="0" algn="ctr" eaLnBrk="0" fontAlgn="base" hangingPunct="0">
              <a:spcBef>
                <a:spcPct val="0"/>
              </a:spcBef>
              <a:spcAft>
                <a:spcPct val="0"/>
              </a:spcAft>
            </a:pPr>
            <a:endParaRPr lang="pt-BR" sz="24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endParaRPr>
          </a:p>
          <a:p>
            <a:pPr lvl="0" algn="ctr" eaLnBrk="0" fontAlgn="base" hangingPunct="0">
              <a:spcBef>
                <a:spcPct val="0"/>
              </a:spcBef>
              <a:spcAft>
                <a:spcPct val="0"/>
              </a:spcAft>
            </a:pPr>
            <a:r>
              <a:rPr lang="pt-BR" sz="24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rPr>
              <a:t>• Crença na expiação sumária de Cristo na cruz (1957)</a:t>
            </a:r>
            <a:endParaRPr lang="pt-BR" sz="2400" b="1" dirty="0" smtClean="0">
              <a:solidFill>
                <a:schemeClr val="tx1"/>
              </a:solidFill>
              <a:effectLst>
                <a:outerShdw blurRad="38100" dist="38100" dir="2700000" algn="tl">
                  <a:srgbClr val="000000">
                    <a:alpha val="43137"/>
                  </a:srgbClr>
                </a:outerShdw>
              </a:effectLst>
            </a:endParaRPr>
          </a:p>
          <a:p>
            <a:pPr lvl="0" algn="ctr" eaLnBrk="0" fontAlgn="base" hangingPunct="0">
              <a:spcBef>
                <a:spcPct val="0"/>
              </a:spcBef>
              <a:spcAft>
                <a:spcPct val="0"/>
              </a:spcAft>
            </a:pPr>
            <a:endParaRPr lang="pt-BR" sz="24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endParaRPr>
          </a:p>
          <a:p>
            <a:pPr lvl="0" algn="ctr" eaLnBrk="0" fontAlgn="base" hangingPunct="0">
              <a:spcBef>
                <a:spcPct val="0"/>
              </a:spcBef>
              <a:spcAft>
                <a:spcPct val="0"/>
              </a:spcAft>
            </a:pPr>
            <a:endParaRPr lang="pt-BR" sz="24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endParaRPr>
          </a:p>
          <a:p>
            <a:pPr lvl="0" algn="ctr" eaLnBrk="0" fontAlgn="base" hangingPunct="0">
              <a:spcBef>
                <a:spcPct val="0"/>
              </a:spcBef>
              <a:spcAft>
                <a:spcPct val="0"/>
              </a:spcAft>
            </a:pPr>
            <a:r>
              <a:rPr lang="pt-BR" sz="24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rPr>
              <a:t>• Oficialização da crença na trindade (1980)</a:t>
            </a:r>
            <a:endParaRPr lang="pt-BR" sz="2400" b="1" dirty="0" smtClean="0">
              <a:solidFill>
                <a:schemeClr val="tx1"/>
              </a:solidFill>
              <a:effectLst>
                <a:outerShdw blurRad="38100" dist="38100" dir="2700000" algn="tl">
                  <a:srgbClr val="000000">
                    <a:alpha val="43137"/>
                  </a:srgbClr>
                </a:outerShdw>
              </a:effectLst>
            </a:endParaRPr>
          </a:p>
          <a:p>
            <a:pPr lvl="0" algn="ctr" eaLnBrk="0" fontAlgn="base" hangingPunct="0">
              <a:spcBef>
                <a:spcPct val="0"/>
              </a:spcBef>
              <a:spcAft>
                <a:spcPct val="0"/>
              </a:spcAft>
            </a:pPr>
            <a:r>
              <a:rPr lang="pt-BR" sz="24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rPr>
              <a:t>• Rejeição do ministério profético da Sra. White por Walter </a:t>
            </a:r>
            <a:r>
              <a:rPr lang="pt-BR" sz="2400" b="1" dirty="0" err="1"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rPr>
              <a:t>Rea</a:t>
            </a:r>
            <a:r>
              <a:rPr lang="pt-BR" sz="24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rPr>
              <a:t> (1980)</a:t>
            </a:r>
            <a:endParaRPr lang="pt-BR" sz="2400" b="1" dirty="0" smtClean="0">
              <a:solidFill>
                <a:schemeClr val="tx1"/>
              </a:solidFill>
              <a:effectLst>
                <a:outerShdw blurRad="38100" dist="38100" dir="2700000" algn="tl">
                  <a:srgbClr val="000000">
                    <a:alpha val="43137"/>
                  </a:srgbClr>
                </a:outerShdw>
              </a:effectLst>
            </a:endParaRPr>
          </a:p>
        </p:txBody>
      </p:sp>
      <p:pic>
        <p:nvPicPr>
          <p:cNvPr id="53250" name="Picture 2" descr="E:\estudos - Sacudidura e por que a igreja de Deus é vegetariana\rea17.jpg"/>
          <p:cNvPicPr>
            <a:picLocks noChangeAspect="1" noChangeArrowheads="1"/>
          </p:cNvPicPr>
          <p:nvPr/>
        </p:nvPicPr>
        <p:blipFill>
          <a:blip r:embed="rId2"/>
          <a:srcRect/>
          <a:stretch>
            <a:fillRect/>
          </a:stretch>
        </p:blipFill>
        <p:spPr bwMode="auto">
          <a:xfrm>
            <a:off x="5500694" y="4714884"/>
            <a:ext cx="1457323" cy="1833557"/>
          </a:xfrm>
          <a:prstGeom prst="rect">
            <a:avLst/>
          </a:prstGeom>
          <a:noFill/>
        </p:spPr>
      </p:pic>
      <p:pic>
        <p:nvPicPr>
          <p:cNvPr id="53251" name="Picture 3" descr="E:\estudos - Sacudidura e por que a igreja de Deus é vegetariana\whitelie.jpg"/>
          <p:cNvPicPr>
            <a:picLocks noChangeAspect="1" noChangeArrowheads="1"/>
          </p:cNvPicPr>
          <p:nvPr/>
        </p:nvPicPr>
        <p:blipFill>
          <a:blip r:embed="rId3"/>
          <a:srcRect/>
          <a:stretch>
            <a:fillRect/>
          </a:stretch>
        </p:blipFill>
        <p:spPr bwMode="auto">
          <a:xfrm>
            <a:off x="7143768" y="4714884"/>
            <a:ext cx="1428760" cy="1857388"/>
          </a:xfrm>
          <a:prstGeom prst="rect">
            <a:avLst/>
          </a:prstGeom>
          <a:noFill/>
        </p:spPr>
      </p:pic>
      <p:sp>
        <p:nvSpPr>
          <p:cNvPr id="6" name="CaixaDeTexto 5"/>
          <p:cNvSpPr txBox="1"/>
          <p:nvPr/>
        </p:nvSpPr>
        <p:spPr>
          <a:xfrm>
            <a:off x="5572132" y="6143644"/>
            <a:ext cx="1239314" cy="369332"/>
          </a:xfrm>
          <a:prstGeom prst="rect">
            <a:avLst/>
          </a:prstGeom>
          <a:noFill/>
        </p:spPr>
        <p:txBody>
          <a:bodyPr wrap="none" rtlCol="0">
            <a:spAutoFit/>
          </a:bodyPr>
          <a:lstStyle/>
          <a:p>
            <a:r>
              <a:rPr lang="pt-BR" b="1" dirty="0" smtClean="0">
                <a:solidFill>
                  <a:srgbClr val="FFFF00"/>
                </a:solidFill>
                <a:effectLst>
                  <a:outerShdw blurRad="38100" dist="38100" dir="2700000" algn="tl">
                    <a:srgbClr val="000000">
                      <a:alpha val="43137"/>
                    </a:srgbClr>
                  </a:outerShdw>
                </a:effectLst>
              </a:rPr>
              <a:t>Walter </a:t>
            </a:r>
            <a:r>
              <a:rPr lang="pt-BR" b="1" dirty="0" err="1" smtClean="0">
                <a:solidFill>
                  <a:srgbClr val="FFFF00"/>
                </a:solidFill>
                <a:effectLst>
                  <a:outerShdw blurRad="38100" dist="38100" dir="2700000" algn="tl">
                    <a:srgbClr val="000000">
                      <a:alpha val="43137"/>
                    </a:srgbClr>
                  </a:outerShdw>
                </a:effectLst>
              </a:rPr>
              <a:t>Rea</a:t>
            </a:r>
            <a:endParaRPr lang="pt-BR"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285720" y="214290"/>
            <a:ext cx="8572560" cy="6429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pt-BR" sz="24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rPr>
              <a:t>• Rejeição do sábado e da necessidade de obediência à lei por Robert </a:t>
            </a:r>
            <a:r>
              <a:rPr lang="pt-BR" sz="2400" b="1" dirty="0" err="1"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rPr>
              <a:t>Brinsmead</a:t>
            </a:r>
            <a:r>
              <a:rPr lang="pt-BR" sz="24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rPr>
              <a:t> (1980)</a:t>
            </a:r>
            <a:endParaRPr lang="pt-BR" sz="2400" b="1" dirty="0" smtClean="0">
              <a:solidFill>
                <a:schemeClr val="tx1"/>
              </a:solidFill>
              <a:effectLst>
                <a:outerShdw blurRad="38100" dist="38100" dir="2700000" algn="tl">
                  <a:srgbClr val="000000">
                    <a:alpha val="43137"/>
                  </a:srgbClr>
                </a:outerShdw>
              </a:effectLst>
            </a:endParaRPr>
          </a:p>
          <a:p>
            <a:pPr lvl="0" algn="ctr" eaLnBrk="0" fontAlgn="base" hangingPunct="0">
              <a:spcBef>
                <a:spcPct val="0"/>
              </a:spcBef>
              <a:spcAft>
                <a:spcPct val="0"/>
              </a:spcAft>
            </a:pPr>
            <a:endParaRPr lang="pt-BR" sz="24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endParaRPr>
          </a:p>
          <a:p>
            <a:pPr lvl="0" algn="ctr" eaLnBrk="0" fontAlgn="base" hangingPunct="0">
              <a:spcBef>
                <a:spcPct val="0"/>
              </a:spcBef>
              <a:spcAft>
                <a:spcPct val="0"/>
              </a:spcAft>
            </a:pPr>
            <a:endParaRPr lang="pt-BR" sz="24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endParaRPr>
          </a:p>
          <a:p>
            <a:pPr lvl="0" algn="ctr" eaLnBrk="0" fontAlgn="base" hangingPunct="0">
              <a:spcBef>
                <a:spcPct val="0"/>
              </a:spcBef>
              <a:spcAft>
                <a:spcPct val="0"/>
              </a:spcAft>
            </a:pPr>
            <a:endParaRPr lang="pt-BR" sz="24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endParaRPr>
          </a:p>
          <a:p>
            <a:pPr lvl="0" algn="ctr" eaLnBrk="0" fontAlgn="base" hangingPunct="0">
              <a:spcBef>
                <a:spcPct val="0"/>
              </a:spcBef>
              <a:spcAft>
                <a:spcPct val="0"/>
              </a:spcAft>
            </a:pPr>
            <a:endParaRPr lang="pt-BR" sz="24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endParaRPr>
          </a:p>
          <a:p>
            <a:pPr lvl="0" algn="ctr" eaLnBrk="0" fontAlgn="base" hangingPunct="0">
              <a:spcBef>
                <a:spcPct val="0"/>
              </a:spcBef>
              <a:spcAft>
                <a:spcPct val="0"/>
              </a:spcAft>
            </a:pPr>
            <a:endParaRPr lang="pt-BR" sz="24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endParaRPr>
          </a:p>
          <a:p>
            <a:pPr lvl="0" algn="ctr" eaLnBrk="0" fontAlgn="base" hangingPunct="0">
              <a:spcBef>
                <a:spcPct val="0"/>
              </a:spcBef>
              <a:spcAft>
                <a:spcPct val="0"/>
              </a:spcAft>
            </a:pPr>
            <a:r>
              <a:rPr lang="pt-BR" sz="24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rPr>
              <a:t>• Negação da doutrina do santuário por Desmond Ford (1980-1990)</a:t>
            </a:r>
            <a:endParaRPr lang="pt-BR" sz="2400" b="1" dirty="0" smtClean="0">
              <a:solidFill>
                <a:schemeClr val="tx1"/>
              </a:solidFill>
              <a:effectLst>
                <a:outerShdw blurRad="38100" dist="38100" dir="2700000" algn="tl">
                  <a:srgbClr val="000000">
                    <a:alpha val="43137"/>
                  </a:srgbClr>
                </a:outerShdw>
              </a:effectLst>
            </a:endParaRPr>
          </a:p>
        </p:txBody>
      </p:sp>
      <p:pic>
        <p:nvPicPr>
          <p:cNvPr id="54274" name="Picture 2" descr="E:\estudos - Sacudidura e por que a igreja de Deus é vegetariana\bob R. Brinsmead.jpg"/>
          <p:cNvPicPr>
            <a:picLocks noChangeAspect="1" noChangeArrowheads="1"/>
          </p:cNvPicPr>
          <p:nvPr/>
        </p:nvPicPr>
        <p:blipFill>
          <a:blip r:embed="rId2"/>
          <a:srcRect/>
          <a:stretch>
            <a:fillRect/>
          </a:stretch>
        </p:blipFill>
        <p:spPr bwMode="auto">
          <a:xfrm>
            <a:off x="3619500" y="2500313"/>
            <a:ext cx="1905000" cy="1857375"/>
          </a:xfrm>
          <a:prstGeom prst="rect">
            <a:avLst/>
          </a:prstGeom>
          <a:noFill/>
        </p:spPr>
      </p:pic>
      <p:sp>
        <p:nvSpPr>
          <p:cNvPr id="6" name="CaixaDeTexto 5"/>
          <p:cNvSpPr txBox="1"/>
          <p:nvPr/>
        </p:nvSpPr>
        <p:spPr>
          <a:xfrm>
            <a:off x="3571868" y="3929066"/>
            <a:ext cx="2143140" cy="369332"/>
          </a:xfrm>
          <a:prstGeom prst="rect">
            <a:avLst/>
          </a:prstGeom>
          <a:noFill/>
        </p:spPr>
        <p:txBody>
          <a:bodyPr wrap="square" rtlCol="0">
            <a:spAutoFit/>
          </a:bodyPr>
          <a:lstStyle/>
          <a:p>
            <a:r>
              <a:rPr lang="pt-BR" b="1" dirty="0" smtClean="0">
                <a:solidFill>
                  <a:srgbClr val="FFFF00"/>
                </a:solidFill>
                <a:effectLst>
                  <a:outerShdw blurRad="38100" dist="38100" dir="2700000" algn="tl">
                    <a:srgbClr val="000000">
                      <a:alpha val="43137"/>
                    </a:srgbClr>
                  </a:outerShdw>
                </a:effectLst>
              </a:rPr>
              <a:t> </a:t>
            </a:r>
            <a:r>
              <a:rPr lang="pt-BR" b="1" dirty="0" smtClean="0">
                <a:solidFill>
                  <a:srgbClr val="FF0000"/>
                </a:solidFill>
                <a:effectLst>
                  <a:outerShdw blurRad="38100" dist="38100" dir="2700000" algn="tl">
                    <a:srgbClr val="000000">
                      <a:alpha val="43137"/>
                    </a:srgbClr>
                  </a:outerShdw>
                </a:effectLst>
              </a:rPr>
              <a:t>Robert </a:t>
            </a:r>
            <a:r>
              <a:rPr lang="pt-BR" b="1" dirty="0" err="1" smtClean="0">
                <a:solidFill>
                  <a:srgbClr val="FF0000"/>
                </a:solidFill>
                <a:effectLst>
                  <a:outerShdw blurRad="38100" dist="38100" dir="2700000" algn="tl">
                    <a:srgbClr val="000000">
                      <a:alpha val="43137"/>
                    </a:srgbClr>
                  </a:outerShdw>
                </a:effectLst>
              </a:rPr>
              <a:t>Brinsmead</a:t>
            </a:r>
            <a:endParaRPr lang="pt-BR" b="1" dirty="0">
              <a:solidFill>
                <a:srgbClr val="FF0000"/>
              </a:solidFill>
              <a:effectLst>
                <a:outerShdw blurRad="38100" dist="38100" dir="2700000" algn="tl">
                  <a:srgbClr val="000000">
                    <a:alpha val="43137"/>
                  </a:srgbClr>
                </a:outerShdw>
              </a:effectLst>
            </a:endParaRPr>
          </a:p>
        </p:txBody>
      </p:sp>
      <p:pic>
        <p:nvPicPr>
          <p:cNvPr id="54275" name="Picture 3" descr="E:\estudos - Sacudidura e por que a igreja de Deus é vegetariana\41XBN4tHJIL__SS500_.jpg"/>
          <p:cNvPicPr>
            <a:picLocks noChangeAspect="1" noChangeArrowheads="1"/>
          </p:cNvPicPr>
          <p:nvPr/>
        </p:nvPicPr>
        <p:blipFill>
          <a:blip r:embed="rId3"/>
          <a:srcRect/>
          <a:stretch>
            <a:fillRect/>
          </a:stretch>
        </p:blipFill>
        <p:spPr bwMode="auto">
          <a:xfrm>
            <a:off x="6715140" y="4786322"/>
            <a:ext cx="1881184" cy="1785950"/>
          </a:xfrm>
          <a:prstGeom prst="rect">
            <a:avLst/>
          </a:prstGeom>
          <a:noFill/>
        </p:spPr>
      </p:pic>
      <p:pic>
        <p:nvPicPr>
          <p:cNvPr id="54276" name="Picture 4" descr="E:\estudos - Sacudidura e por que a igreja de Deus é vegetariana\untitled D. Ford 1.png"/>
          <p:cNvPicPr>
            <a:picLocks noChangeAspect="1" noChangeArrowheads="1"/>
          </p:cNvPicPr>
          <p:nvPr/>
        </p:nvPicPr>
        <p:blipFill>
          <a:blip r:embed="rId4"/>
          <a:srcRect/>
          <a:stretch>
            <a:fillRect/>
          </a:stretch>
        </p:blipFill>
        <p:spPr bwMode="auto">
          <a:xfrm>
            <a:off x="5214942" y="4786322"/>
            <a:ext cx="1643059" cy="1785950"/>
          </a:xfrm>
          <a:prstGeom prst="rect">
            <a:avLst/>
          </a:prstGeom>
          <a:noFill/>
        </p:spPr>
      </p:pic>
      <p:sp>
        <p:nvSpPr>
          <p:cNvPr id="8" name="CaixaDeTexto 7"/>
          <p:cNvSpPr txBox="1"/>
          <p:nvPr/>
        </p:nvSpPr>
        <p:spPr>
          <a:xfrm>
            <a:off x="5643570" y="6143644"/>
            <a:ext cx="1071570" cy="369332"/>
          </a:xfrm>
          <a:prstGeom prst="rect">
            <a:avLst/>
          </a:prstGeom>
          <a:noFill/>
        </p:spPr>
        <p:txBody>
          <a:bodyPr wrap="square" rtlCol="0">
            <a:spAutoFit/>
          </a:bodyPr>
          <a:lstStyle/>
          <a:p>
            <a:r>
              <a:rPr lang="pt-BR" b="1" dirty="0" smtClean="0">
                <a:solidFill>
                  <a:srgbClr val="FF0000"/>
                </a:solidFill>
                <a:effectLst>
                  <a:outerShdw blurRad="38100" dist="38100" dir="2700000" algn="tl">
                    <a:srgbClr val="000000">
                      <a:alpha val="43137"/>
                    </a:srgbClr>
                  </a:outerShdw>
                </a:effectLst>
              </a:rPr>
              <a:t>D. Ford</a:t>
            </a:r>
            <a:endParaRPr lang="pt-BR"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285720" y="214290"/>
            <a:ext cx="8572560" cy="6429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pt-BR" sz="20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rPr>
              <a:t>• Outros ventos de doutrina: onisciência aberta (Deus não conhece o futuro, </a:t>
            </a:r>
          </a:p>
          <a:p>
            <a:pPr lvl="0" algn="ctr" eaLnBrk="0" fontAlgn="base" hangingPunct="0">
              <a:spcBef>
                <a:spcPct val="0"/>
              </a:spcBef>
              <a:spcAft>
                <a:spcPct val="0"/>
              </a:spcAft>
            </a:pPr>
            <a:r>
              <a:rPr lang="pt-BR" sz="20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rPr>
              <a:t>apenas possibilidades), </a:t>
            </a:r>
            <a:r>
              <a:rPr lang="pt-BR" sz="2000" b="1" dirty="0" err="1"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rPr>
              <a:t>celebracionismo</a:t>
            </a:r>
            <a:r>
              <a:rPr lang="pt-BR" sz="20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rPr>
              <a:t>, </a:t>
            </a:r>
            <a:r>
              <a:rPr lang="pt-BR" sz="2000" b="1" dirty="0" err="1"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rPr>
              <a:t>carismatismo</a:t>
            </a:r>
            <a:r>
              <a:rPr lang="pt-BR" sz="20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rPr>
              <a:t> adventista, rejeição </a:t>
            </a:r>
          </a:p>
          <a:p>
            <a:pPr lvl="0" algn="ctr" eaLnBrk="0" fontAlgn="base" hangingPunct="0">
              <a:spcBef>
                <a:spcPct val="0"/>
              </a:spcBef>
              <a:spcAft>
                <a:spcPct val="0"/>
              </a:spcAft>
            </a:pPr>
            <a:r>
              <a:rPr lang="pt-BR" sz="20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rPr>
              <a:t>do sábado, apoio ao homossexualismo, idolatria na sede da </a:t>
            </a:r>
            <a:r>
              <a:rPr lang="pt-BR" sz="20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rPr>
              <a:t>AG, ...</a:t>
            </a:r>
            <a:endParaRPr lang="pt-BR" sz="20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endParaRPr>
          </a:p>
          <a:p>
            <a:pPr lvl="0" algn="ctr" eaLnBrk="0" fontAlgn="base" hangingPunct="0">
              <a:spcBef>
                <a:spcPct val="0"/>
              </a:spcBef>
              <a:spcAft>
                <a:spcPct val="0"/>
              </a:spcAft>
            </a:pPr>
            <a:endParaRPr lang="pt-BR" sz="20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endParaRPr>
          </a:p>
          <a:p>
            <a:pPr lvl="0" algn="ctr" eaLnBrk="0" fontAlgn="base" hangingPunct="0">
              <a:spcBef>
                <a:spcPct val="0"/>
              </a:spcBef>
              <a:spcAft>
                <a:spcPct val="0"/>
              </a:spcAft>
            </a:pPr>
            <a:endParaRPr lang="pt-BR" sz="20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endParaRPr>
          </a:p>
          <a:p>
            <a:pPr lvl="0" algn="ctr" eaLnBrk="0" fontAlgn="base" hangingPunct="0">
              <a:spcBef>
                <a:spcPct val="0"/>
              </a:spcBef>
              <a:spcAft>
                <a:spcPct val="0"/>
              </a:spcAft>
            </a:pPr>
            <a:endParaRPr lang="pt-BR" sz="20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endParaRPr>
          </a:p>
          <a:p>
            <a:pPr lvl="0" algn="ctr" eaLnBrk="0" fontAlgn="base" hangingPunct="0">
              <a:spcBef>
                <a:spcPct val="0"/>
              </a:spcBef>
              <a:spcAft>
                <a:spcPct val="0"/>
              </a:spcAft>
            </a:pPr>
            <a:endParaRPr lang="pt-BR" sz="20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endParaRPr>
          </a:p>
          <a:p>
            <a:pPr lvl="0" algn="ctr" eaLnBrk="0" fontAlgn="base" hangingPunct="0">
              <a:spcBef>
                <a:spcPct val="0"/>
              </a:spcBef>
              <a:spcAft>
                <a:spcPct val="0"/>
              </a:spcAft>
            </a:pPr>
            <a:endParaRPr lang="pt-BR" sz="20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endParaRPr>
          </a:p>
          <a:p>
            <a:pPr lvl="0" algn="ctr" eaLnBrk="0" fontAlgn="base" hangingPunct="0">
              <a:spcBef>
                <a:spcPct val="0"/>
              </a:spcBef>
              <a:spcAft>
                <a:spcPct val="0"/>
              </a:spcAft>
            </a:pPr>
            <a:endParaRPr lang="pt-BR" sz="20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endParaRPr>
          </a:p>
          <a:p>
            <a:pPr lvl="0" algn="ctr" eaLnBrk="0" fontAlgn="base" hangingPunct="0">
              <a:spcBef>
                <a:spcPct val="0"/>
              </a:spcBef>
              <a:spcAft>
                <a:spcPct val="0"/>
              </a:spcAft>
            </a:pPr>
            <a:endParaRPr lang="pt-BR" sz="20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endParaRPr>
          </a:p>
          <a:p>
            <a:pPr lvl="0" algn="ctr" eaLnBrk="0" fontAlgn="base" hangingPunct="0">
              <a:spcBef>
                <a:spcPct val="0"/>
              </a:spcBef>
              <a:spcAft>
                <a:spcPct val="0"/>
              </a:spcAft>
            </a:pPr>
            <a:endParaRPr lang="pt-BR" sz="20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endParaRPr>
          </a:p>
          <a:p>
            <a:pPr lvl="0" algn="ctr" eaLnBrk="0" fontAlgn="base" hangingPunct="0">
              <a:spcBef>
                <a:spcPct val="0"/>
              </a:spcBef>
              <a:spcAft>
                <a:spcPct val="0"/>
              </a:spcAft>
            </a:pPr>
            <a:endParaRPr lang="pt-BR" sz="20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endParaRPr>
          </a:p>
          <a:p>
            <a:pPr lvl="0" algn="ctr" eaLnBrk="0" fontAlgn="base" hangingPunct="0">
              <a:spcBef>
                <a:spcPct val="0"/>
              </a:spcBef>
              <a:spcAft>
                <a:spcPct val="0"/>
              </a:spcAft>
            </a:pPr>
            <a:endParaRPr lang="pt-BR" sz="20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endParaRPr>
          </a:p>
          <a:p>
            <a:pPr lvl="0" algn="ctr" eaLnBrk="0" fontAlgn="base" hangingPunct="0">
              <a:spcBef>
                <a:spcPct val="0"/>
              </a:spcBef>
              <a:spcAft>
                <a:spcPct val="0"/>
              </a:spcAft>
            </a:pPr>
            <a:endParaRPr lang="pt-BR" sz="20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endParaRPr>
          </a:p>
          <a:p>
            <a:pPr lvl="0" algn="ctr" eaLnBrk="0" fontAlgn="base" hangingPunct="0">
              <a:spcBef>
                <a:spcPct val="0"/>
              </a:spcBef>
              <a:spcAft>
                <a:spcPct val="0"/>
              </a:spcAft>
            </a:pPr>
            <a:endParaRPr lang="pt-BR" sz="20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endParaRPr>
          </a:p>
          <a:p>
            <a:pPr lvl="0" algn="ctr" eaLnBrk="0" fontAlgn="base" hangingPunct="0">
              <a:spcBef>
                <a:spcPct val="0"/>
              </a:spcBef>
              <a:spcAft>
                <a:spcPct val="0"/>
              </a:spcAft>
            </a:pPr>
            <a:endParaRPr lang="pt-BR" sz="20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endParaRPr>
          </a:p>
          <a:p>
            <a:pPr lvl="0" algn="ctr" eaLnBrk="0" fontAlgn="base" hangingPunct="0">
              <a:spcBef>
                <a:spcPct val="0"/>
              </a:spcBef>
              <a:spcAft>
                <a:spcPct val="0"/>
              </a:spcAft>
            </a:pPr>
            <a:r>
              <a:rPr lang="pt-BR" sz="20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rPr>
              <a:t> </a:t>
            </a:r>
            <a:endParaRPr lang="pt-BR" sz="2000" dirty="0">
              <a:solidFill>
                <a:schemeClr val="tx1"/>
              </a:solidFill>
            </a:endParaRPr>
          </a:p>
        </p:txBody>
      </p:sp>
      <p:pic>
        <p:nvPicPr>
          <p:cNvPr id="55298" name="Picture 2" descr="E:\estudos - Sacudidura e por que a igreja de Deus é vegetariana\godsrainbow_logo.jpg"/>
          <p:cNvPicPr>
            <a:picLocks noChangeAspect="1" noChangeArrowheads="1"/>
          </p:cNvPicPr>
          <p:nvPr/>
        </p:nvPicPr>
        <p:blipFill>
          <a:blip r:embed="rId2"/>
          <a:srcRect/>
          <a:stretch>
            <a:fillRect/>
          </a:stretch>
        </p:blipFill>
        <p:spPr bwMode="auto">
          <a:xfrm>
            <a:off x="928662" y="2000240"/>
            <a:ext cx="2643206" cy="3786214"/>
          </a:xfrm>
          <a:prstGeom prst="rect">
            <a:avLst/>
          </a:prstGeom>
          <a:noFill/>
        </p:spPr>
      </p:pic>
      <p:pic>
        <p:nvPicPr>
          <p:cNvPr id="55299" name="Picture 3" descr="E:\estudos - Sacudidura e por que a igreja de Deus é vegetariana\idolatria12.jpg"/>
          <p:cNvPicPr>
            <a:picLocks noChangeAspect="1" noChangeArrowheads="1"/>
          </p:cNvPicPr>
          <p:nvPr/>
        </p:nvPicPr>
        <p:blipFill>
          <a:blip r:embed="rId3"/>
          <a:srcRect/>
          <a:stretch>
            <a:fillRect/>
          </a:stretch>
        </p:blipFill>
        <p:spPr bwMode="auto">
          <a:xfrm>
            <a:off x="5857884" y="2857496"/>
            <a:ext cx="2889244" cy="2857520"/>
          </a:xfrm>
          <a:prstGeom prst="rect">
            <a:avLst/>
          </a:prstGeom>
          <a:noFill/>
        </p:spPr>
      </p:pic>
      <p:pic>
        <p:nvPicPr>
          <p:cNvPr id="55300" name="Picture 4" descr="E:\estudos - Sacudidura e por que a igreja de Deus é vegetariana\idolatria04.jpg"/>
          <p:cNvPicPr>
            <a:picLocks noChangeAspect="1" noChangeArrowheads="1"/>
          </p:cNvPicPr>
          <p:nvPr/>
        </p:nvPicPr>
        <p:blipFill>
          <a:blip r:embed="rId4"/>
          <a:srcRect/>
          <a:stretch>
            <a:fillRect/>
          </a:stretch>
        </p:blipFill>
        <p:spPr bwMode="auto">
          <a:xfrm>
            <a:off x="4000496" y="2857496"/>
            <a:ext cx="1857388" cy="285752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285720" y="214290"/>
            <a:ext cx="8572560" cy="6429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pt-BR" sz="20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rPr>
              <a:t>aproximação </a:t>
            </a:r>
          </a:p>
          <a:p>
            <a:pPr lvl="0" algn="ctr" eaLnBrk="0" fontAlgn="base" hangingPunct="0">
              <a:spcBef>
                <a:spcPct val="0"/>
              </a:spcBef>
              <a:spcAft>
                <a:spcPct val="0"/>
              </a:spcAft>
            </a:pPr>
            <a:r>
              <a:rPr lang="pt-BR" sz="20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rPr>
              <a:t>com Roma, papado já não é o anticristo, defesa do evolucionismo, </a:t>
            </a:r>
            <a:r>
              <a:rPr lang="pt-BR" sz="20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rPr>
              <a:t>Sábado Lunar, etc</a:t>
            </a:r>
            <a:r>
              <a:rPr lang="pt-BR" sz="20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rPr>
              <a:t>.</a:t>
            </a:r>
          </a:p>
          <a:p>
            <a:pPr lvl="0" algn="ctr" eaLnBrk="0" fontAlgn="base" hangingPunct="0">
              <a:spcBef>
                <a:spcPct val="0"/>
              </a:spcBef>
              <a:spcAft>
                <a:spcPct val="0"/>
              </a:spcAft>
            </a:pPr>
            <a:endParaRPr lang="pt-BR" sz="2000" b="1" dirty="0" smtClean="0">
              <a:solidFill>
                <a:schemeClr val="tx1"/>
              </a:solidFill>
              <a:effectLst>
                <a:outerShdw blurRad="38100" dist="38100" dir="2700000" algn="tl">
                  <a:srgbClr val="000000">
                    <a:alpha val="43137"/>
                  </a:srgbClr>
                </a:outerShdw>
              </a:effectLst>
              <a:cs typeface="Times New Roman" pitchFamily="18" charset="0"/>
            </a:endParaRPr>
          </a:p>
          <a:p>
            <a:pPr lvl="0" algn="ctr" eaLnBrk="0" fontAlgn="base" hangingPunct="0">
              <a:spcBef>
                <a:spcPct val="0"/>
              </a:spcBef>
              <a:spcAft>
                <a:spcPct val="0"/>
              </a:spcAft>
            </a:pPr>
            <a:endParaRPr lang="pt-BR" sz="2000" b="1" dirty="0" smtClean="0">
              <a:solidFill>
                <a:schemeClr val="tx1"/>
              </a:solidFill>
              <a:effectLst>
                <a:outerShdw blurRad="38100" dist="38100" dir="2700000" algn="tl">
                  <a:srgbClr val="000000">
                    <a:alpha val="43137"/>
                  </a:srgbClr>
                </a:outerShdw>
              </a:effectLst>
              <a:cs typeface="Times New Roman" pitchFamily="18" charset="0"/>
            </a:endParaRPr>
          </a:p>
          <a:p>
            <a:pPr lvl="0" algn="ctr" eaLnBrk="0" fontAlgn="base" hangingPunct="0">
              <a:spcBef>
                <a:spcPct val="0"/>
              </a:spcBef>
              <a:spcAft>
                <a:spcPct val="0"/>
              </a:spcAft>
            </a:pPr>
            <a:endParaRPr lang="pt-BR" sz="2000" b="1" dirty="0" smtClean="0">
              <a:solidFill>
                <a:schemeClr val="tx1"/>
              </a:solidFill>
              <a:effectLst>
                <a:outerShdw blurRad="38100" dist="38100" dir="2700000" algn="tl">
                  <a:srgbClr val="000000">
                    <a:alpha val="43137"/>
                  </a:srgbClr>
                </a:outerShdw>
              </a:effectLst>
              <a:cs typeface="Times New Roman" pitchFamily="18" charset="0"/>
            </a:endParaRPr>
          </a:p>
          <a:p>
            <a:pPr lvl="0" algn="ctr" eaLnBrk="0" fontAlgn="base" hangingPunct="0">
              <a:spcBef>
                <a:spcPct val="0"/>
              </a:spcBef>
              <a:spcAft>
                <a:spcPct val="0"/>
              </a:spcAft>
            </a:pPr>
            <a:endParaRPr lang="pt-BR" sz="2000" b="1" dirty="0" smtClean="0">
              <a:solidFill>
                <a:schemeClr val="tx1"/>
              </a:solidFill>
              <a:effectLst>
                <a:outerShdw blurRad="38100" dist="38100" dir="2700000" algn="tl">
                  <a:srgbClr val="000000">
                    <a:alpha val="43137"/>
                  </a:srgbClr>
                </a:outerShdw>
              </a:effectLst>
              <a:cs typeface="Times New Roman" pitchFamily="18" charset="0"/>
            </a:endParaRPr>
          </a:p>
          <a:p>
            <a:pPr lvl="0" algn="ctr" eaLnBrk="0" fontAlgn="base" hangingPunct="0">
              <a:spcBef>
                <a:spcPct val="0"/>
              </a:spcBef>
              <a:spcAft>
                <a:spcPct val="0"/>
              </a:spcAft>
            </a:pPr>
            <a:endParaRPr lang="pt-BR" sz="2000" b="1" dirty="0" smtClean="0">
              <a:solidFill>
                <a:schemeClr val="tx1"/>
              </a:solidFill>
              <a:effectLst>
                <a:outerShdw blurRad="38100" dist="38100" dir="2700000" algn="tl">
                  <a:srgbClr val="000000">
                    <a:alpha val="43137"/>
                  </a:srgbClr>
                </a:outerShdw>
              </a:effectLst>
              <a:cs typeface="Times New Roman" pitchFamily="18" charset="0"/>
            </a:endParaRPr>
          </a:p>
          <a:p>
            <a:pPr lvl="0" algn="ctr" eaLnBrk="0" fontAlgn="base" hangingPunct="0">
              <a:spcBef>
                <a:spcPct val="0"/>
              </a:spcBef>
              <a:spcAft>
                <a:spcPct val="0"/>
              </a:spcAft>
            </a:pPr>
            <a:endParaRPr lang="pt-BR" sz="2000" b="1" dirty="0" smtClean="0">
              <a:solidFill>
                <a:schemeClr val="tx1"/>
              </a:solidFill>
              <a:effectLst>
                <a:outerShdw blurRad="38100" dist="38100" dir="2700000" algn="tl">
                  <a:srgbClr val="000000">
                    <a:alpha val="43137"/>
                  </a:srgbClr>
                </a:outerShdw>
              </a:effectLst>
              <a:cs typeface="Times New Roman" pitchFamily="18" charset="0"/>
            </a:endParaRPr>
          </a:p>
          <a:p>
            <a:pPr lvl="0" algn="ctr" eaLnBrk="0" fontAlgn="base" hangingPunct="0">
              <a:spcBef>
                <a:spcPct val="0"/>
              </a:spcBef>
              <a:spcAft>
                <a:spcPct val="0"/>
              </a:spcAft>
            </a:pPr>
            <a:endParaRPr lang="pt-BR" sz="2000" b="1" dirty="0" smtClean="0">
              <a:solidFill>
                <a:schemeClr val="tx1"/>
              </a:solidFill>
              <a:effectLst>
                <a:outerShdw blurRad="38100" dist="38100" dir="2700000" algn="tl">
                  <a:srgbClr val="000000">
                    <a:alpha val="43137"/>
                  </a:srgbClr>
                </a:outerShdw>
              </a:effectLst>
              <a:cs typeface="Times New Roman" pitchFamily="18" charset="0"/>
            </a:endParaRPr>
          </a:p>
          <a:p>
            <a:pPr lvl="0" algn="ctr" eaLnBrk="0" fontAlgn="base" hangingPunct="0">
              <a:spcBef>
                <a:spcPct val="0"/>
              </a:spcBef>
              <a:spcAft>
                <a:spcPct val="0"/>
              </a:spcAft>
            </a:pPr>
            <a:endParaRPr lang="pt-BR" sz="2000" b="1" dirty="0" smtClean="0">
              <a:solidFill>
                <a:schemeClr val="tx1"/>
              </a:solidFill>
              <a:effectLst>
                <a:outerShdw blurRad="38100" dist="38100" dir="2700000" algn="tl">
                  <a:srgbClr val="000000">
                    <a:alpha val="43137"/>
                  </a:srgbClr>
                </a:outerShdw>
              </a:effectLst>
              <a:cs typeface="Times New Roman" pitchFamily="18" charset="0"/>
            </a:endParaRPr>
          </a:p>
          <a:p>
            <a:pPr lvl="0" algn="ctr" eaLnBrk="0" fontAlgn="base" hangingPunct="0">
              <a:spcBef>
                <a:spcPct val="0"/>
              </a:spcBef>
              <a:spcAft>
                <a:spcPct val="0"/>
              </a:spcAft>
            </a:pPr>
            <a:endParaRPr lang="pt-BR" sz="2000" b="1" dirty="0" smtClean="0">
              <a:solidFill>
                <a:schemeClr val="tx1"/>
              </a:solidFill>
              <a:effectLst>
                <a:outerShdw blurRad="38100" dist="38100" dir="2700000" algn="tl">
                  <a:srgbClr val="000000">
                    <a:alpha val="43137"/>
                  </a:srgbClr>
                </a:outerShdw>
              </a:effectLst>
              <a:cs typeface="Times New Roman" pitchFamily="18" charset="0"/>
            </a:endParaRPr>
          </a:p>
          <a:p>
            <a:pPr lvl="0" algn="ctr" eaLnBrk="0" fontAlgn="base" hangingPunct="0">
              <a:spcBef>
                <a:spcPct val="0"/>
              </a:spcBef>
              <a:spcAft>
                <a:spcPct val="0"/>
              </a:spcAft>
            </a:pPr>
            <a:endParaRPr lang="pt-BR" sz="2000" b="1" dirty="0" smtClean="0">
              <a:solidFill>
                <a:schemeClr val="tx1"/>
              </a:solidFill>
              <a:effectLst>
                <a:outerShdw blurRad="38100" dist="38100" dir="2700000" algn="tl">
                  <a:srgbClr val="000000">
                    <a:alpha val="43137"/>
                  </a:srgbClr>
                </a:outerShdw>
              </a:effectLst>
              <a:cs typeface="Times New Roman" pitchFamily="18" charset="0"/>
            </a:endParaRPr>
          </a:p>
          <a:p>
            <a:pPr lvl="0" algn="ctr" eaLnBrk="0" fontAlgn="base" hangingPunct="0">
              <a:spcBef>
                <a:spcPct val="0"/>
              </a:spcBef>
              <a:spcAft>
                <a:spcPct val="0"/>
              </a:spcAft>
            </a:pPr>
            <a:endParaRPr lang="pt-BR" sz="2000" b="1" dirty="0" smtClean="0">
              <a:solidFill>
                <a:schemeClr val="tx1"/>
              </a:solidFill>
              <a:effectLst>
                <a:outerShdw blurRad="38100" dist="38100" dir="2700000" algn="tl">
                  <a:srgbClr val="000000">
                    <a:alpha val="43137"/>
                  </a:srgbClr>
                </a:outerShdw>
              </a:effectLst>
              <a:cs typeface="Times New Roman" pitchFamily="18" charset="0"/>
            </a:endParaRPr>
          </a:p>
          <a:p>
            <a:pPr lvl="0" algn="ctr" eaLnBrk="0" fontAlgn="base" hangingPunct="0">
              <a:spcBef>
                <a:spcPct val="0"/>
              </a:spcBef>
              <a:spcAft>
                <a:spcPct val="0"/>
              </a:spcAft>
            </a:pPr>
            <a:endParaRPr lang="pt-BR" sz="2000" b="1" dirty="0" smtClean="0">
              <a:solidFill>
                <a:schemeClr val="tx1"/>
              </a:solidFill>
              <a:effectLst>
                <a:outerShdw blurRad="38100" dist="38100" dir="2700000" algn="tl">
                  <a:srgbClr val="000000">
                    <a:alpha val="43137"/>
                  </a:srgbClr>
                </a:outerShdw>
              </a:effectLst>
              <a:cs typeface="Times New Roman" pitchFamily="18" charset="0"/>
            </a:endParaRPr>
          </a:p>
          <a:p>
            <a:pPr lvl="0" algn="ctr" eaLnBrk="0" fontAlgn="base" hangingPunct="0">
              <a:spcBef>
                <a:spcPct val="0"/>
              </a:spcBef>
              <a:spcAft>
                <a:spcPct val="0"/>
              </a:spcAft>
            </a:pPr>
            <a:endParaRPr lang="pt-BR" sz="2000" b="1" dirty="0" smtClean="0">
              <a:solidFill>
                <a:schemeClr val="tx1"/>
              </a:solidFill>
              <a:effectLst>
                <a:outerShdw blurRad="38100" dist="38100" dir="2700000" algn="tl">
                  <a:srgbClr val="000000">
                    <a:alpha val="43137"/>
                  </a:srgbClr>
                </a:outerShdw>
              </a:effectLst>
              <a:cs typeface="Times New Roman" pitchFamily="18" charset="0"/>
            </a:endParaRPr>
          </a:p>
          <a:p>
            <a:pPr lvl="0" algn="ctr" eaLnBrk="0" fontAlgn="base" hangingPunct="0">
              <a:spcBef>
                <a:spcPct val="0"/>
              </a:spcBef>
              <a:spcAft>
                <a:spcPct val="0"/>
              </a:spcAft>
            </a:pPr>
            <a:endParaRPr lang="pt-BR" sz="2000" b="1" dirty="0" smtClean="0">
              <a:solidFill>
                <a:schemeClr val="tx1"/>
              </a:solidFill>
              <a:effectLst>
                <a:outerShdw blurRad="38100" dist="38100" dir="2700000" algn="tl">
                  <a:srgbClr val="000000">
                    <a:alpha val="43137"/>
                  </a:srgbClr>
                </a:outerShdw>
              </a:effectLst>
              <a:cs typeface="Times New Roman" pitchFamily="18" charset="0"/>
            </a:endParaRPr>
          </a:p>
          <a:p>
            <a:pPr lvl="0" algn="ctr" eaLnBrk="0" fontAlgn="base" hangingPunct="0">
              <a:spcBef>
                <a:spcPct val="0"/>
              </a:spcBef>
              <a:spcAft>
                <a:spcPct val="0"/>
              </a:spcAft>
            </a:pPr>
            <a:endParaRPr lang="pt-BR" sz="2000" b="1" dirty="0" smtClean="0">
              <a:solidFill>
                <a:schemeClr val="tx1"/>
              </a:solidFill>
              <a:effectLst>
                <a:outerShdw blurRad="38100" dist="38100" dir="2700000" algn="tl">
                  <a:srgbClr val="000000">
                    <a:alpha val="43137"/>
                  </a:srgbClr>
                </a:outerShdw>
              </a:effectLst>
              <a:cs typeface="Times New Roman" pitchFamily="18" charset="0"/>
            </a:endParaRPr>
          </a:p>
          <a:p>
            <a:pPr lvl="0" algn="ctr" eaLnBrk="0" fontAlgn="base" hangingPunct="0">
              <a:spcBef>
                <a:spcPct val="0"/>
              </a:spcBef>
              <a:spcAft>
                <a:spcPct val="0"/>
              </a:spcAft>
            </a:pPr>
            <a:endParaRPr lang="pt-BR" sz="2000" b="1" dirty="0" smtClean="0">
              <a:solidFill>
                <a:schemeClr val="tx1"/>
              </a:solidFill>
              <a:effectLst>
                <a:outerShdw blurRad="38100" dist="38100" dir="2700000" algn="tl">
                  <a:srgbClr val="000000">
                    <a:alpha val="43137"/>
                  </a:srgbClr>
                </a:outerShdw>
              </a:effectLst>
              <a:cs typeface="Times New Roman" pitchFamily="18" charset="0"/>
            </a:endParaRPr>
          </a:p>
          <a:p>
            <a:pPr lvl="0" algn="ctr" eaLnBrk="0" fontAlgn="base" hangingPunct="0">
              <a:spcBef>
                <a:spcPct val="0"/>
              </a:spcBef>
              <a:spcAft>
                <a:spcPct val="0"/>
              </a:spcAft>
            </a:pPr>
            <a:endParaRPr lang="pt-BR" sz="2000" b="1" dirty="0" smtClean="0">
              <a:solidFill>
                <a:schemeClr val="tx1"/>
              </a:solidFill>
              <a:effectLst>
                <a:outerShdw blurRad="38100" dist="38100" dir="2700000" algn="tl">
                  <a:srgbClr val="000000">
                    <a:alpha val="43137"/>
                  </a:srgbClr>
                </a:outerShdw>
              </a:effectLst>
              <a:cs typeface="Times New Roman" pitchFamily="18" charset="0"/>
            </a:endParaRPr>
          </a:p>
          <a:p>
            <a:pPr lvl="0" algn="ctr" eaLnBrk="0" fontAlgn="base" hangingPunct="0">
              <a:spcBef>
                <a:spcPct val="0"/>
              </a:spcBef>
              <a:spcAft>
                <a:spcPct val="0"/>
              </a:spcAft>
            </a:pPr>
            <a:endParaRPr lang="pt-BR" sz="2000" b="1" dirty="0" smtClean="0">
              <a:solidFill>
                <a:schemeClr val="tx1"/>
              </a:solidFill>
              <a:effectLst>
                <a:outerShdw blurRad="38100" dist="38100" dir="2700000" algn="tl">
                  <a:srgbClr val="000000">
                    <a:alpha val="43137"/>
                  </a:srgbClr>
                </a:outerShdw>
              </a:effectLst>
            </a:endParaRPr>
          </a:p>
        </p:txBody>
      </p:sp>
      <p:pic>
        <p:nvPicPr>
          <p:cNvPr id="56322" name="Picture 2" descr="E:\estudos - Sacudidura e por que a igreja de Deus é vegetariana\arthur-maxwell-2.jpg"/>
          <p:cNvPicPr>
            <a:picLocks noChangeAspect="1" noChangeArrowheads="1"/>
          </p:cNvPicPr>
          <p:nvPr/>
        </p:nvPicPr>
        <p:blipFill>
          <a:blip r:embed="rId2"/>
          <a:srcRect/>
          <a:stretch>
            <a:fillRect/>
          </a:stretch>
        </p:blipFill>
        <p:spPr bwMode="auto">
          <a:xfrm>
            <a:off x="428596" y="2000240"/>
            <a:ext cx="2540000" cy="2928958"/>
          </a:xfrm>
          <a:prstGeom prst="rect">
            <a:avLst/>
          </a:prstGeom>
          <a:noFill/>
        </p:spPr>
      </p:pic>
      <p:sp>
        <p:nvSpPr>
          <p:cNvPr id="6" name="Retângulo 5"/>
          <p:cNvSpPr/>
          <p:nvPr/>
        </p:nvSpPr>
        <p:spPr>
          <a:xfrm>
            <a:off x="3000364" y="1214422"/>
            <a:ext cx="5643602" cy="52864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bg1"/>
                </a:solidFill>
                <a:effectLst>
                  <a:outerShdw blurRad="38100" dist="38100" dir="2700000" algn="tl">
                    <a:srgbClr val="000000">
                      <a:alpha val="43137"/>
                    </a:srgbClr>
                  </a:outerShdw>
                </a:effectLst>
              </a:rPr>
              <a:t>Notável líder da IASD, Arthur S. </a:t>
            </a:r>
            <a:r>
              <a:rPr lang="pt-BR" b="1" dirty="0" err="1" smtClean="0">
                <a:solidFill>
                  <a:schemeClr val="bg1"/>
                </a:solidFill>
                <a:effectLst>
                  <a:outerShdw blurRad="38100" dist="38100" dir="2700000" algn="tl">
                    <a:srgbClr val="000000">
                      <a:alpha val="43137"/>
                    </a:srgbClr>
                  </a:outerShdw>
                </a:effectLst>
              </a:rPr>
              <a:t>Maxweell</a:t>
            </a:r>
            <a:r>
              <a:rPr lang="pt-BR" b="1" dirty="0" smtClean="0">
                <a:solidFill>
                  <a:schemeClr val="bg1"/>
                </a:solidFill>
                <a:effectLst>
                  <a:outerShdw blurRad="38100" dist="38100" dir="2700000" algn="tl">
                    <a:srgbClr val="000000">
                      <a:alpha val="43137"/>
                    </a:srgbClr>
                  </a:outerShdw>
                </a:effectLst>
              </a:rPr>
              <a:t>, editor das </a:t>
            </a:r>
            <a:r>
              <a:rPr lang="pt-BR" b="1" dirty="0" err="1" smtClean="0">
                <a:solidFill>
                  <a:schemeClr val="bg1"/>
                </a:solidFill>
                <a:effectLst>
                  <a:outerShdw blurRad="38100" dist="38100" dir="2700000" algn="tl">
                    <a:srgbClr val="000000">
                      <a:alpha val="43137"/>
                    </a:srgbClr>
                  </a:outerShdw>
                </a:effectLst>
              </a:rPr>
              <a:t>Signs</a:t>
            </a:r>
            <a:r>
              <a:rPr lang="pt-BR" b="1" dirty="0" smtClean="0">
                <a:solidFill>
                  <a:schemeClr val="bg1"/>
                </a:solidFill>
                <a:effectLst>
                  <a:outerShdw blurRad="38100" dist="38100" dir="2700000" algn="tl">
                    <a:srgbClr val="000000">
                      <a:alpha val="43137"/>
                    </a:srgbClr>
                  </a:outerShdw>
                </a:effectLst>
              </a:rPr>
              <a:t> </a:t>
            </a:r>
            <a:r>
              <a:rPr lang="pt-BR" b="1" dirty="0" err="1" smtClean="0">
                <a:solidFill>
                  <a:schemeClr val="bg1"/>
                </a:solidFill>
                <a:effectLst>
                  <a:outerShdw blurRad="38100" dist="38100" dir="2700000" algn="tl">
                    <a:srgbClr val="000000">
                      <a:alpha val="43137"/>
                    </a:srgbClr>
                  </a:outerShdw>
                </a:effectLst>
              </a:rPr>
              <a:t>of</a:t>
            </a:r>
            <a:r>
              <a:rPr lang="pt-BR" b="1" dirty="0" smtClean="0">
                <a:solidFill>
                  <a:schemeClr val="bg1"/>
                </a:solidFill>
                <a:effectLst>
                  <a:outerShdw blurRad="38100" dist="38100" dir="2700000" algn="tl">
                    <a:srgbClr val="000000">
                      <a:alpha val="43137"/>
                    </a:srgbClr>
                  </a:outerShdw>
                </a:effectLst>
              </a:rPr>
              <a:t> </a:t>
            </a:r>
            <a:r>
              <a:rPr lang="pt-BR" b="1" dirty="0" err="1" smtClean="0">
                <a:solidFill>
                  <a:schemeClr val="bg1"/>
                </a:solidFill>
                <a:effectLst>
                  <a:outerShdw blurRad="38100" dist="38100" dir="2700000" algn="tl">
                    <a:srgbClr val="000000">
                      <a:alpha val="43137"/>
                    </a:srgbClr>
                  </a:outerShdw>
                </a:effectLst>
              </a:rPr>
              <a:t>the</a:t>
            </a:r>
            <a:r>
              <a:rPr lang="pt-BR" b="1" dirty="0" smtClean="0">
                <a:solidFill>
                  <a:schemeClr val="bg1"/>
                </a:solidFill>
                <a:effectLst>
                  <a:outerShdw blurRad="38100" dist="38100" dir="2700000" algn="tl">
                    <a:srgbClr val="000000">
                      <a:alpha val="43137"/>
                    </a:srgbClr>
                  </a:outerShdw>
                </a:effectLst>
              </a:rPr>
              <a:t> Times, fez o seguinte relato sobre a sua participação no Concílio Vaticano II, que começou em 11 de outubro de 1962:</a:t>
            </a:r>
          </a:p>
          <a:p>
            <a:pPr algn="ctr"/>
            <a:r>
              <a:rPr lang="pt-BR" b="1" dirty="0" smtClean="0">
                <a:solidFill>
                  <a:schemeClr val="bg1"/>
                </a:solidFill>
                <a:effectLst>
                  <a:outerShdw blurRad="38100" dist="38100" dir="2700000" algn="tl">
                    <a:srgbClr val="000000">
                      <a:alpha val="43137"/>
                    </a:srgbClr>
                  </a:outerShdw>
                </a:effectLst>
              </a:rPr>
              <a:t>“Então, um outro aspecto da amizade – A maneira que eles organizaram para a imprensa do mundo a ter os melhores lugares na cerimônia de abertura.  </a:t>
            </a:r>
            <a:r>
              <a:rPr lang="pt-BR" b="1" dirty="0" smtClean="0">
                <a:solidFill>
                  <a:srgbClr val="FFFF00"/>
                </a:solidFill>
                <a:effectLst>
                  <a:outerShdw blurRad="38100" dist="38100" dir="2700000" algn="tl">
                    <a:srgbClr val="000000">
                      <a:alpha val="43137"/>
                    </a:srgbClr>
                  </a:outerShdw>
                </a:effectLst>
              </a:rPr>
              <a:t>Sentei-me mais perto do Papa do que qualquer um dos cardeais</a:t>
            </a:r>
            <a:r>
              <a:rPr lang="pt-BR" b="1" dirty="0" smtClean="0">
                <a:solidFill>
                  <a:schemeClr val="bg1"/>
                </a:solidFill>
                <a:effectLst>
                  <a:outerShdw blurRad="38100" dist="38100" dir="2700000" algn="tl">
                    <a:srgbClr val="000000">
                      <a:alpha val="43137"/>
                    </a:srgbClr>
                  </a:outerShdw>
                </a:effectLst>
              </a:rPr>
              <a:t>; eu estava apenas quarenta pés de distância dele durante três ou quatro horas, e eu tive a visão mais nítida, tão claro como alguns de vocês a 40 pés de distância.  A razão que sei que ele estava quarenta metros de distância – eu dei um passo para fora depois do serviço, saí, porque eu pensei, </a:t>
            </a:r>
            <a:r>
              <a:rPr lang="pt-BR" b="1" dirty="0" smtClean="0">
                <a:solidFill>
                  <a:srgbClr val="FFFF00"/>
                </a:solidFill>
                <a:effectLst>
                  <a:outerShdw blurRad="38100" dist="38100" dir="2700000" algn="tl">
                    <a:srgbClr val="000000">
                      <a:alpha val="43137"/>
                    </a:srgbClr>
                  </a:outerShdw>
                </a:effectLst>
              </a:rPr>
              <a:t>‘ninguém nunca vai acreditar em mim, que eu me sentei por tanto tempo, tão perto de </a:t>
            </a:r>
            <a:r>
              <a:rPr lang="pt-BR" b="1" u="sng" dirty="0" smtClean="0">
                <a:solidFill>
                  <a:srgbClr val="FFFF00"/>
                </a:solidFill>
                <a:effectLst>
                  <a:outerShdw blurRad="38100" dist="38100" dir="2700000" algn="tl">
                    <a:srgbClr val="000000">
                      <a:alpha val="43137"/>
                    </a:srgbClr>
                  </a:outerShdw>
                </a:effectLst>
              </a:rPr>
              <a:t>Sua Santidade</a:t>
            </a:r>
            <a:r>
              <a:rPr lang="pt-BR" b="1" dirty="0" smtClean="0">
                <a:solidFill>
                  <a:schemeClr val="bg1"/>
                </a:solidFill>
                <a:effectLst>
                  <a:outerShdw blurRad="38100" dist="38100" dir="2700000" algn="tl">
                    <a:srgbClr val="000000">
                      <a:alpha val="43137"/>
                    </a:srgbClr>
                  </a:outerShdw>
                </a:effectLst>
              </a:rPr>
              <a:t>.’”</a:t>
            </a:r>
            <a:endParaRPr lang="pt-BR" b="1" dirty="0">
              <a:solidFill>
                <a:schemeClr val="bg1"/>
              </a:solidFill>
              <a:effectLst>
                <a:outerShdw blurRad="38100" dist="38100" dir="2700000" algn="tl">
                  <a:srgbClr val="000000">
                    <a:alpha val="43137"/>
                  </a:srgbClr>
                </a:outerShdw>
              </a:effectLst>
            </a:endParaRPr>
          </a:p>
        </p:txBody>
      </p:sp>
      <p:sp>
        <p:nvSpPr>
          <p:cNvPr id="7" name="CaixaDeTexto 6"/>
          <p:cNvSpPr txBox="1"/>
          <p:nvPr/>
        </p:nvSpPr>
        <p:spPr>
          <a:xfrm>
            <a:off x="500034" y="4500570"/>
            <a:ext cx="2428892" cy="400110"/>
          </a:xfrm>
          <a:prstGeom prst="rect">
            <a:avLst/>
          </a:prstGeom>
          <a:noFill/>
        </p:spPr>
        <p:txBody>
          <a:bodyPr wrap="square" rtlCol="0">
            <a:spAutoFit/>
          </a:bodyPr>
          <a:lstStyle/>
          <a:p>
            <a:r>
              <a:rPr lang="pt-BR" sz="2000" b="1" dirty="0" smtClean="0">
                <a:solidFill>
                  <a:schemeClr val="bg1"/>
                </a:solidFill>
                <a:effectLst>
                  <a:outerShdw blurRad="38100" dist="38100" dir="2700000" algn="tl">
                    <a:srgbClr val="000000">
                      <a:alpha val="43137"/>
                    </a:srgbClr>
                  </a:outerShdw>
                </a:effectLst>
              </a:rPr>
              <a:t>Arthur S. </a:t>
            </a:r>
            <a:r>
              <a:rPr lang="pt-BR" sz="2000" b="1" dirty="0" err="1" smtClean="0">
                <a:solidFill>
                  <a:schemeClr val="bg1"/>
                </a:solidFill>
                <a:effectLst>
                  <a:outerShdw blurRad="38100" dist="38100" dir="2700000" algn="tl">
                    <a:srgbClr val="000000">
                      <a:alpha val="43137"/>
                    </a:srgbClr>
                  </a:outerShdw>
                </a:effectLst>
              </a:rPr>
              <a:t>Maxweell</a:t>
            </a:r>
            <a:endParaRPr lang="pt-BR" sz="20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285720" y="214290"/>
            <a:ext cx="8572560" cy="6429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tx1"/>
                </a:solidFill>
                <a:effectLst>
                  <a:outerShdw blurRad="38100" dist="38100" dir="2700000" algn="tl">
                    <a:srgbClr val="000000">
                      <a:alpha val="43137"/>
                    </a:srgbClr>
                  </a:outerShdw>
                </a:effectLst>
              </a:rPr>
              <a:t>Como no mundo poderia um alto oficial da IASD chamar o homem do pecado: “Sua Santidade” e gabar-se de estar sentado próximo do Papa no Concílio Vaticano II?</a:t>
            </a:r>
          </a:p>
          <a:p>
            <a:pPr algn="ctr"/>
            <a:endParaRPr lang="pt-BR" sz="2400" b="1" dirty="0" smtClean="0">
              <a:solidFill>
                <a:schemeClr val="tx1"/>
              </a:solidFill>
              <a:effectLst>
                <a:outerShdw blurRad="38100" dist="38100" dir="2700000" algn="tl">
                  <a:srgbClr val="000000">
                    <a:alpha val="43137"/>
                  </a:srgbClr>
                </a:outerShdw>
              </a:effectLst>
            </a:endParaRPr>
          </a:p>
          <a:p>
            <a:pPr algn="ctr"/>
            <a:endParaRPr lang="pt-BR" sz="2400" b="1" dirty="0" smtClean="0">
              <a:solidFill>
                <a:schemeClr val="tx1"/>
              </a:solidFill>
              <a:effectLst>
                <a:outerShdw blurRad="38100" dist="38100" dir="2700000" algn="tl">
                  <a:srgbClr val="000000">
                    <a:alpha val="43137"/>
                  </a:srgbClr>
                </a:outerShdw>
              </a:effectLst>
            </a:endParaRPr>
          </a:p>
          <a:p>
            <a:pPr algn="ctr"/>
            <a:endParaRPr lang="pt-BR" sz="2400" b="1" dirty="0" smtClean="0">
              <a:solidFill>
                <a:schemeClr val="tx1"/>
              </a:solidFill>
              <a:effectLst>
                <a:outerShdw blurRad="38100" dist="38100" dir="2700000" algn="tl">
                  <a:srgbClr val="000000">
                    <a:alpha val="43137"/>
                  </a:srgbClr>
                </a:outerShdw>
              </a:effectLst>
            </a:endParaRPr>
          </a:p>
          <a:p>
            <a:pPr algn="ctr"/>
            <a:endParaRPr lang="pt-BR" sz="2400" b="1" dirty="0" smtClean="0">
              <a:solidFill>
                <a:schemeClr val="tx1"/>
              </a:solidFill>
              <a:effectLst>
                <a:outerShdw blurRad="38100" dist="38100" dir="2700000" algn="tl">
                  <a:srgbClr val="000000">
                    <a:alpha val="43137"/>
                  </a:srgbClr>
                </a:outerShdw>
              </a:effectLst>
            </a:endParaRPr>
          </a:p>
          <a:p>
            <a:pPr algn="ctr"/>
            <a:endParaRPr lang="pt-BR" sz="2400" b="1" dirty="0" smtClean="0">
              <a:solidFill>
                <a:schemeClr val="tx1"/>
              </a:solidFill>
              <a:effectLst>
                <a:outerShdw blurRad="38100" dist="38100" dir="2700000" algn="tl">
                  <a:srgbClr val="000000">
                    <a:alpha val="43137"/>
                  </a:srgbClr>
                </a:outerShdw>
              </a:effectLst>
            </a:endParaRPr>
          </a:p>
          <a:p>
            <a:pPr algn="ctr"/>
            <a:endParaRPr lang="pt-BR" sz="2400" b="1" dirty="0" smtClean="0">
              <a:solidFill>
                <a:schemeClr val="tx1"/>
              </a:solidFill>
              <a:effectLst>
                <a:outerShdw blurRad="38100" dist="38100" dir="2700000" algn="tl">
                  <a:srgbClr val="000000">
                    <a:alpha val="43137"/>
                  </a:srgbClr>
                </a:outerShdw>
              </a:effectLst>
            </a:endParaRPr>
          </a:p>
          <a:p>
            <a:pPr algn="ctr"/>
            <a:endParaRPr lang="pt-BR" sz="2400" b="1" dirty="0" smtClean="0">
              <a:solidFill>
                <a:schemeClr val="tx1"/>
              </a:solidFill>
              <a:effectLst>
                <a:outerShdw blurRad="38100" dist="38100" dir="2700000" algn="tl">
                  <a:srgbClr val="000000">
                    <a:alpha val="43137"/>
                  </a:srgbClr>
                </a:outerShdw>
              </a:effectLst>
            </a:endParaRPr>
          </a:p>
          <a:p>
            <a:pPr algn="ctr"/>
            <a:endParaRPr lang="pt-BR" sz="2400" b="1" dirty="0" smtClean="0">
              <a:solidFill>
                <a:schemeClr val="tx1"/>
              </a:solidFill>
              <a:effectLst>
                <a:outerShdw blurRad="38100" dist="38100" dir="2700000" algn="tl">
                  <a:srgbClr val="000000">
                    <a:alpha val="43137"/>
                  </a:srgbClr>
                </a:outerShdw>
              </a:effectLst>
            </a:endParaRPr>
          </a:p>
          <a:p>
            <a:pPr algn="ctr"/>
            <a:endParaRPr lang="pt-BR" sz="2400" b="1" dirty="0" smtClean="0">
              <a:solidFill>
                <a:schemeClr val="tx1"/>
              </a:solidFill>
              <a:effectLst>
                <a:outerShdw blurRad="38100" dist="38100" dir="2700000" algn="tl">
                  <a:srgbClr val="000000">
                    <a:alpha val="43137"/>
                  </a:srgbClr>
                </a:outerShdw>
              </a:effectLst>
            </a:endParaRPr>
          </a:p>
          <a:p>
            <a:pPr algn="ctr"/>
            <a:endParaRPr lang="pt-BR" sz="2400" b="1" dirty="0" smtClean="0">
              <a:solidFill>
                <a:schemeClr val="tx1"/>
              </a:solidFill>
              <a:effectLst>
                <a:outerShdw blurRad="38100" dist="38100" dir="2700000" algn="tl">
                  <a:srgbClr val="000000">
                    <a:alpha val="43137"/>
                  </a:srgbClr>
                </a:outerShdw>
              </a:effectLst>
            </a:endParaRPr>
          </a:p>
          <a:p>
            <a:pPr algn="ctr"/>
            <a:endParaRPr lang="pt-BR" sz="2400" b="1" dirty="0">
              <a:solidFill>
                <a:schemeClr val="tx1"/>
              </a:solidFill>
              <a:effectLst>
                <a:outerShdw blurRad="38100" dist="38100" dir="2700000" algn="tl">
                  <a:srgbClr val="000000">
                    <a:alpha val="43137"/>
                  </a:srgbClr>
                </a:outerShdw>
              </a:effectLst>
            </a:endParaRPr>
          </a:p>
        </p:txBody>
      </p:sp>
      <p:sp>
        <p:nvSpPr>
          <p:cNvPr id="6" name="Retângulo 5"/>
          <p:cNvSpPr/>
          <p:nvPr/>
        </p:nvSpPr>
        <p:spPr>
          <a:xfrm>
            <a:off x="714348" y="2428868"/>
            <a:ext cx="7643866" cy="257176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bg1"/>
                </a:solidFill>
                <a:effectLst>
                  <a:outerShdw blurRad="38100" dist="38100" dir="2700000" algn="tl">
                    <a:srgbClr val="000000">
                      <a:alpha val="43137"/>
                    </a:srgbClr>
                  </a:outerShdw>
                </a:effectLst>
              </a:rPr>
              <a:t>“Deverá esta potência, cujo registro milenar se acha escrito com o sangue dos santos, ser hoje reconhecida </a:t>
            </a:r>
            <a:r>
              <a:rPr lang="pt-BR" sz="2400" b="1" dirty="0" smtClean="0">
                <a:solidFill>
                  <a:srgbClr val="FFFF00"/>
                </a:solidFill>
                <a:effectLst>
                  <a:outerShdw blurRad="38100" dist="38100" dir="2700000" algn="tl">
                    <a:srgbClr val="000000">
                      <a:alpha val="43137"/>
                    </a:srgbClr>
                  </a:outerShdw>
                </a:effectLst>
              </a:rPr>
              <a:t>como parte da igreja de Cristo?”  </a:t>
            </a:r>
            <a:r>
              <a:rPr lang="pt-BR" sz="2400" b="1" dirty="0" smtClean="0">
                <a:solidFill>
                  <a:schemeClr val="bg1"/>
                </a:solidFill>
                <a:effectLst>
                  <a:outerShdw blurRad="38100" dist="38100" dir="2700000" algn="tl">
                    <a:srgbClr val="000000">
                      <a:alpha val="43137"/>
                    </a:srgbClr>
                  </a:outerShdw>
                </a:effectLst>
              </a:rPr>
              <a:t>O Grande Conflito, pág. 571 (1911).</a:t>
            </a:r>
            <a:endParaRPr lang="pt-BR"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 y="1"/>
            <a:ext cx="9144000" cy="6858000"/>
          </a:xfrm>
          <a:prstGeom prst="rect">
            <a:avLst/>
          </a:prstGeom>
          <a:noFill/>
          <a:ln w="9525">
            <a:noFill/>
            <a:miter lim="800000"/>
            <a:headEnd/>
            <a:tailEnd/>
          </a:ln>
          <a:effectLst/>
        </p:spPr>
      </p:pic>
      <p:sp>
        <p:nvSpPr>
          <p:cNvPr id="3" name="CaixaDeTexto 2"/>
          <p:cNvSpPr txBox="1"/>
          <p:nvPr/>
        </p:nvSpPr>
        <p:spPr>
          <a:xfrm>
            <a:off x="0" y="0"/>
            <a:ext cx="5250469" cy="2800767"/>
          </a:xfrm>
          <a:prstGeom prst="rect">
            <a:avLst/>
          </a:prstGeom>
          <a:noFill/>
        </p:spPr>
        <p:txBody>
          <a:bodyPr wrap="square" rtlCol="0">
            <a:spAutoFit/>
          </a:bodyPr>
          <a:lstStyle/>
          <a:p>
            <a:pPr algn="ctr"/>
            <a:r>
              <a:rPr lang="pt-BR" sz="4400" b="1" dirty="0" smtClean="0">
                <a:solidFill>
                  <a:srgbClr val="FFFF00"/>
                </a:solidFill>
                <a:effectLst>
                  <a:outerShdw blurRad="38100" dist="38100" dir="2700000" algn="tl">
                    <a:srgbClr val="000000">
                      <a:alpha val="43137"/>
                    </a:srgbClr>
                  </a:outerShdw>
                </a:effectLst>
                <a:latin typeface="Arial Black" pitchFamily="34" charset="0"/>
              </a:rPr>
              <a:t>O QUE ESTÁ ACONTECENDO</a:t>
            </a:r>
          </a:p>
          <a:p>
            <a:pPr algn="ctr"/>
            <a:r>
              <a:rPr lang="pt-BR" sz="4400" b="1" dirty="0" smtClean="0">
                <a:solidFill>
                  <a:srgbClr val="FFFF00"/>
                </a:solidFill>
                <a:effectLst>
                  <a:outerShdw blurRad="38100" dist="38100" dir="2700000" algn="tl">
                    <a:srgbClr val="000000">
                      <a:alpha val="43137"/>
                    </a:srgbClr>
                  </a:outerShdw>
                </a:effectLst>
                <a:latin typeface="Arial Black" pitchFamily="34" charset="0"/>
              </a:rPr>
              <a:t>HOJE NO CÉU E NA IGREJA?</a:t>
            </a:r>
            <a:endParaRPr lang="pt-BR" sz="4400" b="1" dirty="0">
              <a:solidFill>
                <a:srgbClr val="FFFF00"/>
              </a:solidFill>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285720" y="214290"/>
            <a:ext cx="8572560" cy="6429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7346" name="Picture 2" descr="E:\estudos - Sacudidura e por que a igreja de Deus é vegetariana\sda-health-1.png"/>
          <p:cNvPicPr>
            <a:picLocks noChangeAspect="1" noChangeArrowheads="1"/>
          </p:cNvPicPr>
          <p:nvPr/>
        </p:nvPicPr>
        <p:blipFill>
          <a:blip r:embed="rId2"/>
          <a:srcRect/>
          <a:stretch>
            <a:fillRect/>
          </a:stretch>
        </p:blipFill>
        <p:spPr bwMode="auto">
          <a:xfrm>
            <a:off x="500034" y="428604"/>
            <a:ext cx="4286250" cy="2419350"/>
          </a:xfrm>
          <a:prstGeom prst="rect">
            <a:avLst/>
          </a:prstGeom>
          <a:noFill/>
        </p:spPr>
      </p:pic>
      <p:sp>
        <p:nvSpPr>
          <p:cNvPr id="6" name="Retângulo 5"/>
          <p:cNvSpPr/>
          <p:nvPr/>
        </p:nvSpPr>
        <p:spPr>
          <a:xfrm>
            <a:off x="5000628" y="428604"/>
            <a:ext cx="3714776" cy="2857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solidFill>
                  <a:schemeClr val="tx1"/>
                </a:solidFill>
                <a:effectLst>
                  <a:outerShdw blurRad="38100" dist="38100" dir="2700000" algn="tl">
                    <a:srgbClr val="000000">
                      <a:alpha val="43137"/>
                    </a:srgbClr>
                  </a:outerShdw>
                </a:effectLst>
              </a:rPr>
              <a:t>A IASD fundiu seu sistema de saúde (</a:t>
            </a:r>
            <a:r>
              <a:rPr lang="pt-BR" sz="2000" b="1" dirty="0" err="1" smtClean="0">
                <a:solidFill>
                  <a:schemeClr val="tx1"/>
                </a:solidFill>
                <a:effectLst>
                  <a:outerShdw blurRad="38100" dist="38100" dir="2700000" algn="tl">
                    <a:srgbClr val="000000">
                      <a:alpha val="43137"/>
                    </a:srgbClr>
                  </a:outerShdw>
                </a:effectLst>
              </a:rPr>
              <a:t>Adventist</a:t>
            </a:r>
            <a:r>
              <a:rPr lang="pt-BR" sz="2000" b="1" dirty="0" smtClean="0">
                <a:solidFill>
                  <a:schemeClr val="tx1"/>
                </a:solidFill>
                <a:effectLst>
                  <a:outerShdw blurRad="38100" dist="38100" dir="2700000" algn="tl">
                    <a:srgbClr val="000000">
                      <a:alpha val="43137"/>
                    </a:srgbClr>
                  </a:outerShdw>
                </a:effectLst>
              </a:rPr>
              <a:t> </a:t>
            </a:r>
            <a:r>
              <a:rPr lang="pt-BR" sz="2000" b="1" dirty="0" err="1" smtClean="0">
                <a:solidFill>
                  <a:schemeClr val="tx1"/>
                </a:solidFill>
                <a:effectLst>
                  <a:outerShdw blurRad="38100" dist="38100" dir="2700000" algn="tl">
                    <a:srgbClr val="000000">
                      <a:alpha val="43137"/>
                    </a:srgbClr>
                  </a:outerShdw>
                </a:effectLst>
              </a:rPr>
              <a:t>Health</a:t>
            </a:r>
            <a:r>
              <a:rPr lang="pt-BR" sz="2000" b="1" dirty="0" smtClean="0">
                <a:solidFill>
                  <a:schemeClr val="tx1"/>
                </a:solidFill>
                <a:effectLst>
                  <a:outerShdw blurRad="38100" dist="38100" dir="2700000" algn="tl">
                    <a:srgbClr val="000000">
                      <a:alpha val="43137"/>
                    </a:srgbClr>
                  </a:outerShdw>
                </a:effectLst>
              </a:rPr>
              <a:t> Systems), no Colorado, EUA, com o sistema de saúde católico romano (</a:t>
            </a:r>
            <a:r>
              <a:rPr lang="pt-BR" sz="2000" b="1" dirty="0" err="1" smtClean="0">
                <a:solidFill>
                  <a:schemeClr val="tx1"/>
                </a:solidFill>
                <a:effectLst>
                  <a:outerShdw blurRad="38100" dist="38100" dir="2700000" algn="tl">
                    <a:srgbClr val="000000">
                      <a:alpha val="43137"/>
                    </a:srgbClr>
                  </a:outerShdw>
                </a:effectLst>
              </a:rPr>
              <a:t>Catholic</a:t>
            </a:r>
            <a:r>
              <a:rPr lang="pt-BR" sz="2000" b="1" dirty="0" smtClean="0">
                <a:solidFill>
                  <a:schemeClr val="tx1"/>
                </a:solidFill>
                <a:effectLst>
                  <a:outerShdw blurRad="38100" dist="38100" dir="2700000" algn="tl">
                    <a:srgbClr val="000000">
                      <a:alpha val="43137"/>
                    </a:srgbClr>
                  </a:outerShdw>
                </a:effectLst>
              </a:rPr>
              <a:t> </a:t>
            </a:r>
            <a:r>
              <a:rPr lang="pt-BR" sz="2000" b="1" dirty="0" err="1" smtClean="0">
                <a:solidFill>
                  <a:schemeClr val="tx1"/>
                </a:solidFill>
                <a:effectLst>
                  <a:outerShdw blurRad="38100" dist="38100" dir="2700000" algn="tl">
                    <a:srgbClr val="000000">
                      <a:alpha val="43137"/>
                    </a:srgbClr>
                  </a:outerShdw>
                </a:effectLst>
              </a:rPr>
              <a:t>Health</a:t>
            </a:r>
            <a:r>
              <a:rPr lang="pt-BR" sz="2000" b="1" dirty="0" smtClean="0">
                <a:solidFill>
                  <a:schemeClr val="tx1"/>
                </a:solidFill>
                <a:effectLst>
                  <a:outerShdw blurRad="38100" dist="38100" dir="2700000" algn="tl">
                    <a:srgbClr val="000000">
                      <a:alpha val="43137"/>
                    </a:srgbClr>
                  </a:outerShdw>
                </a:effectLst>
              </a:rPr>
              <a:t> </a:t>
            </a:r>
            <a:r>
              <a:rPr lang="pt-BR" sz="2000" b="1" dirty="0" err="1" smtClean="0">
                <a:solidFill>
                  <a:schemeClr val="tx1"/>
                </a:solidFill>
                <a:effectLst>
                  <a:outerShdw blurRad="38100" dist="38100" dir="2700000" algn="tl">
                    <a:srgbClr val="000000">
                      <a:alpha val="43137"/>
                    </a:srgbClr>
                  </a:outerShdw>
                </a:effectLst>
              </a:rPr>
              <a:t>Initiatives</a:t>
            </a:r>
            <a:r>
              <a:rPr lang="pt-BR" sz="2000" b="1" dirty="0" smtClean="0">
                <a:solidFill>
                  <a:schemeClr val="tx1"/>
                </a:solidFill>
                <a:effectLst>
                  <a:outerShdw blurRad="38100" dist="38100" dir="2700000" algn="tl">
                    <a:srgbClr val="000000">
                      <a:alpha val="43137"/>
                    </a:srgbClr>
                  </a:outerShdw>
                </a:effectLst>
              </a:rPr>
              <a:t>).  Eles se uniram sob o nome de “</a:t>
            </a:r>
            <a:r>
              <a:rPr lang="pt-BR" sz="2000" b="1" dirty="0" err="1" smtClean="0">
                <a:solidFill>
                  <a:schemeClr val="tx1"/>
                </a:solidFill>
                <a:effectLst>
                  <a:outerShdw blurRad="38100" dist="38100" dir="2700000" algn="tl">
                    <a:srgbClr val="000000">
                      <a:alpha val="43137"/>
                    </a:srgbClr>
                  </a:outerShdw>
                </a:effectLst>
              </a:rPr>
              <a:t>Centura</a:t>
            </a:r>
            <a:r>
              <a:rPr lang="pt-BR" sz="2000" b="1" dirty="0" smtClean="0">
                <a:solidFill>
                  <a:schemeClr val="tx1"/>
                </a:solidFill>
                <a:effectLst>
                  <a:outerShdw blurRad="38100" dist="38100" dir="2700000" algn="tl">
                    <a:srgbClr val="000000">
                      <a:alpha val="43137"/>
                    </a:srgbClr>
                  </a:outerShdw>
                </a:effectLst>
              </a:rPr>
              <a:t> </a:t>
            </a:r>
            <a:r>
              <a:rPr lang="pt-BR" sz="2000" b="1" dirty="0" err="1" smtClean="0">
                <a:solidFill>
                  <a:schemeClr val="tx1"/>
                </a:solidFill>
                <a:effectLst>
                  <a:outerShdw blurRad="38100" dist="38100" dir="2700000" algn="tl">
                    <a:srgbClr val="000000">
                      <a:alpha val="43137"/>
                    </a:srgbClr>
                  </a:outerShdw>
                </a:effectLst>
              </a:rPr>
              <a:t>Health</a:t>
            </a:r>
            <a:r>
              <a:rPr lang="pt-BR" sz="2000" b="1" dirty="0" smtClean="0">
                <a:solidFill>
                  <a:schemeClr val="tx1"/>
                </a:solidFill>
                <a:effectLst>
                  <a:outerShdw blurRad="38100" dist="38100" dir="2700000" algn="tl">
                    <a:srgbClr val="000000">
                      <a:alpha val="43137"/>
                    </a:srgbClr>
                  </a:outerShdw>
                </a:effectLst>
              </a:rPr>
              <a:t>”, formando uma rede de 13 hospitais, em 1996.</a:t>
            </a:r>
            <a:endParaRPr lang="pt-BR" sz="2000" b="1" dirty="0">
              <a:solidFill>
                <a:schemeClr val="tx1"/>
              </a:solidFill>
              <a:effectLst>
                <a:outerShdw blurRad="38100" dist="38100" dir="2700000" algn="tl">
                  <a:srgbClr val="000000">
                    <a:alpha val="43137"/>
                  </a:srgbClr>
                </a:outerShdw>
              </a:effectLst>
            </a:endParaRPr>
          </a:p>
        </p:txBody>
      </p:sp>
      <p:sp>
        <p:nvSpPr>
          <p:cNvPr id="7" name="Retângulo 6"/>
          <p:cNvSpPr/>
          <p:nvPr/>
        </p:nvSpPr>
        <p:spPr>
          <a:xfrm>
            <a:off x="428596" y="3357562"/>
            <a:ext cx="8286808" cy="31432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solidFill>
                  <a:schemeClr val="bg1"/>
                </a:solidFill>
                <a:effectLst>
                  <a:outerShdw blurRad="38100" dist="38100" dir="2700000" algn="tl">
                    <a:srgbClr val="000000">
                      <a:alpha val="43137"/>
                    </a:srgbClr>
                  </a:outerShdw>
                </a:effectLst>
              </a:rPr>
              <a:t>“</a:t>
            </a:r>
            <a:r>
              <a:rPr lang="pt-BR" sz="2000" b="1" dirty="0" smtClean="0">
                <a:solidFill>
                  <a:srgbClr val="FFFF00"/>
                </a:solidFill>
                <a:effectLst>
                  <a:outerShdw blurRad="38100" dist="38100" dir="2700000" algn="tl">
                    <a:srgbClr val="000000">
                      <a:alpha val="43137"/>
                    </a:srgbClr>
                  </a:outerShdw>
                </a:effectLst>
              </a:rPr>
              <a:t>Jesus repetidas vezes me instruiu para dizer a Seu povo que eles não estão a ligar-se com o mundo em parcerias de negócios de qualquer natureza e, especialmente, em uma questão tão importante como a criação de um sanatório [hospital].  </a:t>
            </a:r>
            <a:r>
              <a:rPr lang="pt-BR" sz="2000" b="1" dirty="0" smtClean="0">
                <a:solidFill>
                  <a:schemeClr val="bg1"/>
                </a:solidFill>
                <a:effectLst>
                  <a:outerShdw blurRad="38100" dist="38100" dir="2700000" algn="tl">
                    <a:srgbClr val="000000">
                      <a:alpha val="43137"/>
                    </a:srgbClr>
                  </a:outerShdw>
                </a:effectLst>
              </a:rPr>
              <a:t>Crentes e não crentes, servindo a dois senhores, não podem ser devidamente interligados no trabalho de Jesus.  “Andarão dois juntos, se não estiverem de acordo?”  </a:t>
            </a:r>
            <a:r>
              <a:rPr lang="pt-BR" sz="2000" b="1" dirty="0" smtClean="0">
                <a:solidFill>
                  <a:srgbClr val="FFFF00"/>
                </a:solidFill>
                <a:effectLst>
                  <a:outerShdw blurRad="38100" dist="38100" dir="2700000" algn="tl">
                    <a:srgbClr val="000000">
                      <a:alpha val="43137"/>
                    </a:srgbClr>
                  </a:outerShdw>
                </a:effectLst>
              </a:rPr>
              <a:t>Deus proíbe o Seu povo a se unir com os descrentes na edificação das Suas instituições</a:t>
            </a:r>
            <a:r>
              <a:rPr lang="pt-BR" sz="2000" b="1" dirty="0" smtClean="0">
                <a:solidFill>
                  <a:schemeClr val="bg1"/>
                </a:solidFill>
                <a:effectLst>
                  <a:outerShdw blurRad="38100" dist="38100" dir="2700000" algn="tl">
                    <a:srgbClr val="000000">
                      <a:alpha val="43137"/>
                    </a:srgbClr>
                  </a:outerShdw>
                </a:effectLst>
              </a:rPr>
              <a:t>.” </a:t>
            </a:r>
          </a:p>
          <a:p>
            <a:pPr algn="ctr"/>
            <a:r>
              <a:rPr lang="pt-BR" sz="2000" b="1" dirty="0" smtClean="0">
                <a:solidFill>
                  <a:schemeClr val="bg1"/>
                </a:solidFill>
                <a:effectLst>
                  <a:outerShdw blurRad="38100" dist="38100" dir="2700000" algn="tl">
                    <a:srgbClr val="000000">
                      <a:alpha val="43137"/>
                    </a:srgbClr>
                  </a:outerShdw>
                </a:effectLst>
              </a:rPr>
              <a:t>6BIO, Ellen G. White </a:t>
            </a:r>
            <a:r>
              <a:rPr lang="pt-BR" sz="2000" b="1" dirty="0" err="1" smtClean="0">
                <a:solidFill>
                  <a:schemeClr val="bg1"/>
                </a:solidFill>
                <a:effectLst>
                  <a:outerShdw blurRad="38100" dist="38100" dir="2700000" algn="tl">
                    <a:srgbClr val="000000">
                      <a:alpha val="43137"/>
                    </a:srgbClr>
                  </a:outerShdw>
                </a:effectLst>
              </a:rPr>
              <a:t>Biography</a:t>
            </a:r>
            <a:r>
              <a:rPr lang="pt-BR" sz="2000" b="1" dirty="0" smtClean="0">
                <a:solidFill>
                  <a:schemeClr val="bg1"/>
                </a:solidFill>
                <a:effectLst>
                  <a:outerShdw blurRad="38100" dist="38100" dir="2700000" algn="tl">
                    <a:srgbClr val="000000">
                      <a:alpha val="43137"/>
                    </a:srgbClr>
                  </a:outerShdw>
                </a:effectLst>
              </a:rPr>
              <a:t>, Vol. 6, ´p. 42.1, 1905.</a:t>
            </a:r>
            <a:endParaRPr lang="pt-BR" sz="20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285720" y="214290"/>
            <a:ext cx="8572560" cy="6429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pt-BR" sz="32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rPr>
              <a:t>Citamos acima apenas alguns exemplos de ventos de doutrina que sopraram </a:t>
            </a:r>
          </a:p>
          <a:p>
            <a:pPr lvl="0" algn="ctr" eaLnBrk="0" fontAlgn="base" hangingPunct="0">
              <a:spcBef>
                <a:spcPct val="0"/>
              </a:spcBef>
              <a:spcAft>
                <a:spcPct val="0"/>
              </a:spcAft>
            </a:pPr>
            <a:r>
              <a:rPr lang="pt-BR" sz="32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rPr>
              <a:t>nas fileiras adventistas do sétimo dia. O pesquisador mais cuidadoso da história </a:t>
            </a:r>
          </a:p>
          <a:p>
            <a:pPr lvl="0" algn="ctr" eaLnBrk="0" fontAlgn="base" hangingPunct="0">
              <a:spcBef>
                <a:spcPct val="0"/>
              </a:spcBef>
              <a:spcAft>
                <a:spcPct val="0"/>
              </a:spcAft>
            </a:pPr>
            <a:r>
              <a:rPr lang="pt-BR" sz="32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rPr>
              <a:t>da igreja encontrará muitos outros. Alguns desses ventos continuam soprando </a:t>
            </a:r>
          </a:p>
          <a:p>
            <a:pPr lvl="0" algn="ctr" eaLnBrk="0" fontAlgn="base" hangingPunct="0">
              <a:spcBef>
                <a:spcPct val="0"/>
              </a:spcBef>
              <a:spcAft>
                <a:spcPct val="0"/>
              </a:spcAft>
            </a:pPr>
            <a:r>
              <a:rPr lang="pt-BR" sz="3200" b="1" dirty="0" smtClean="0">
                <a:solidFill>
                  <a:schemeClr val="tx1"/>
                </a:solidFill>
                <a:effectLst>
                  <a:outerShdw blurRad="38100" dist="38100" dir="2700000" algn="tl">
                    <a:srgbClr val="000000">
                      <a:alpha val="43137"/>
                    </a:srgbClr>
                  </a:outerShdw>
                </a:effectLst>
                <a:ea typeface="Times New Roman" pitchFamily="18" charset="0"/>
                <a:cs typeface="Times New Roman" pitchFamily="18" charset="0"/>
              </a:rPr>
              <a:t>até os dias de hoje.</a:t>
            </a:r>
            <a:endParaRPr lang="pt-BR" sz="3200" b="1" dirty="0" smtClean="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285720" y="214290"/>
            <a:ext cx="8572560" cy="6429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tx1"/>
                </a:solidFill>
                <a:effectLst>
                  <a:outerShdw blurRad="38100" dist="38100" dir="2700000" algn="tl">
                    <a:srgbClr val="000000">
                      <a:alpha val="43137"/>
                    </a:srgbClr>
                  </a:outerShdw>
                </a:effectLst>
              </a:rPr>
              <a:t>2º Causa: Provas e dificuldades.</a:t>
            </a:r>
          </a:p>
          <a:p>
            <a:pPr algn="ctr"/>
            <a:r>
              <a:rPr lang="pt-BR" sz="2400" b="1" dirty="0" smtClean="0">
                <a:solidFill>
                  <a:schemeClr val="tx1"/>
                </a:solidFill>
                <a:effectLst>
                  <a:outerShdw blurRad="38100" dist="38100" dir="2700000" algn="tl">
                    <a:srgbClr val="000000">
                      <a:alpha val="43137"/>
                    </a:srgbClr>
                  </a:outerShdw>
                </a:effectLst>
              </a:rPr>
              <a:t>“A prosperidade multiplica a massa dos que professam.  </a:t>
            </a:r>
            <a:r>
              <a:rPr lang="pt-BR" sz="2400" b="1" dirty="0" smtClean="0">
                <a:solidFill>
                  <a:srgbClr val="FF0000"/>
                </a:solidFill>
                <a:effectLst>
                  <a:outerShdw blurRad="38100" dist="38100" dir="2700000" algn="tl">
                    <a:srgbClr val="000000">
                      <a:alpha val="43137"/>
                    </a:srgbClr>
                  </a:outerShdw>
                </a:effectLst>
              </a:rPr>
              <a:t>A adversidade expurga-os da igreja</a:t>
            </a:r>
            <a:r>
              <a:rPr lang="pt-BR" sz="2400" b="1" dirty="0" smtClean="0">
                <a:solidFill>
                  <a:schemeClr val="tx1"/>
                </a:solidFill>
                <a:effectLst>
                  <a:outerShdw blurRad="38100" dist="38100" dir="2700000" algn="tl">
                    <a:srgbClr val="000000">
                      <a:alpha val="43137"/>
                    </a:srgbClr>
                  </a:outerShdw>
                </a:effectLst>
              </a:rPr>
              <a:t>.  Como uma classe, não tem o espírito firme em Deus.  </a:t>
            </a:r>
            <a:r>
              <a:rPr lang="pt-BR" sz="2400" b="1" dirty="0" smtClean="0">
                <a:solidFill>
                  <a:srgbClr val="FF0000"/>
                </a:solidFill>
                <a:effectLst>
                  <a:outerShdw blurRad="38100" dist="38100" dir="2700000" algn="tl">
                    <a:srgbClr val="000000">
                      <a:alpha val="43137"/>
                    </a:srgbClr>
                  </a:outerShdw>
                </a:effectLst>
              </a:rPr>
              <a:t>Saem de nós</a:t>
            </a:r>
            <a:r>
              <a:rPr lang="pt-BR" sz="2400" b="1" dirty="0" smtClean="0">
                <a:solidFill>
                  <a:schemeClr val="tx1"/>
                </a:solidFill>
                <a:effectLst>
                  <a:outerShdw blurRad="38100" dist="38100" dir="2700000" algn="tl">
                    <a:srgbClr val="000000">
                      <a:alpha val="43137"/>
                    </a:srgbClr>
                  </a:outerShdw>
                </a:effectLst>
              </a:rPr>
              <a:t>, porque não são de nós, pois quando surge </a:t>
            </a:r>
            <a:r>
              <a:rPr lang="pt-BR" sz="2400" b="1" dirty="0" smtClean="0">
                <a:solidFill>
                  <a:srgbClr val="FF0000"/>
                </a:solidFill>
                <a:effectLst>
                  <a:outerShdw blurRad="38100" dist="38100" dir="2700000" algn="tl">
                    <a:srgbClr val="000000">
                      <a:alpha val="43137"/>
                    </a:srgbClr>
                  </a:outerShdw>
                </a:effectLst>
              </a:rPr>
              <a:t>tribulação ou perseguição por causa da palavra, muitos se escandalizam.</a:t>
            </a:r>
            <a:r>
              <a:rPr lang="pt-BR" sz="2400" b="1" dirty="0" smtClean="0">
                <a:solidFill>
                  <a:schemeClr val="tx1"/>
                </a:solidFill>
                <a:effectLst>
                  <a:outerShdw blurRad="38100" dist="38100" dir="2700000" algn="tl">
                    <a:srgbClr val="000000">
                      <a:alpha val="43137"/>
                    </a:srgbClr>
                  </a:outerShdw>
                </a:effectLst>
              </a:rPr>
              <a:t>”  Testemunhos Seletos, Vol. 1, pág. 479. </a:t>
            </a:r>
          </a:p>
          <a:p>
            <a:pPr algn="ctr"/>
            <a:endParaRPr lang="pt-BR" sz="2400" b="1" dirty="0">
              <a:solidFill>
                <a:schemeClr val="tx1"/>
              </a:solidFill>
              <a:effectLst>
                <a:outerShdw blurRad="38100" dist="38100" dir="2700000" algn="tl">
                  <a:srgbClr val="000000">
                    <a:alpha val="43137"/>
                  </a:srgbClr>
                </a:outerShdw>
              </a:effectLst>
            </a:endParaRPr>
          </a:p>
          <a:p>
            <a:pPr algn="ctr"/>
            <a:r>
              <a:rPr lang="pt-BR" sz="2400" b="1" dirty="0" smtClean="0">
                <a:solidFill>
                  <a:schemeClr val="tx1"/>
                </a:solidFill>
                <a:effectLst>
                  <a:outerShdw blurRad="38100" dist="38100" dir="2700000" algn="tl">
                    <a:srgbClr val="000000">
                      <a:alpha val="43137"/>
                    </a:srgbClr>
                  </a:outerShdw>
                </a:effectLst>
              </a:rPr>
              <a:t>“O que foi semeado em pedregais é o que ouve a palavra, e logo a recebe com alegria; Mas não tem raiz em si mesmo, antes é de pouca duração; e, </a:t>
            </a:r>
            <a:r>
              <a:rPr lang="pt-BR" sz="2400" b="1" dirty="0" smtClean="0">
                <a:solidFill>
                  <a:srgbClr val="FF0000"/>
                </a:solidFill>
                <a:effectLst>
                  <a:outerShdw blurRad="38100" dist="38100" dir="2700000" algn="tl">
                    <a:srgbClr val="000000">
                      <a:alpha val="43137"/>
                    </a:srgbClr>
                  </a:outerShdw>
                </a:effectLst>
              </a:rPr>
              <a:t>chegada a angústia e a perseguição, por causa da palavra, logo se ofende</a:t>
            </a:r>
            <a:r>
              <a:rPr lang="pt-BR" sz="2400" b="1" dirty="0" smtClean="0">
                <a:solidFill>
                  <a:schemeClr val="tx1"/>
                </a:solidFill>
                <a:effectLst>
                  <a:outerShdw blurRad="38100" dist="38100" dir="2700000" algn="tl">
                    <a:srgbClr val="000000">
                      <a:alpha val="43137"/>
                    </a:srgbClr>
                  </a:outerShdw>
                </a:effectLst>
              </a:rPr>
              <a:t>.”  Mateus 13:20-21.  </a:t>
            </a:r>
            <a:endParaRPr lang="pt-BR" sz="24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285720" y="214290"/>
            <a:ext cx="8572560" cy="6429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tx1"/>
                </a:solidFill>
                <a:effectLst>
                  <a:outerShdw blurRad="38100" dist="38100" dir="2700000" algn="tl">
                    <a:srgbClr val="000000">
                      <a:alpha val="43137"/>
                    </a:srgbClr>
                  </a:outerShdw>
                </a:effectLst>
              </a:rPr>
              <a:t>3º Causa: Amor ao mundo, modas, costumes, etc.</a:t>
            </a:r>
          </a:p>
          <a:p>
            <a:pPr algn="ctr"/>
            <a:r>
              <a:rPr lang="pt-BR" sz="2400" b="1" dirty="0" smtClean="0">
                <a:solidFill>
                  <a:schemeClr val="tx1"/>
                </a:solidFill>
                <a:effectLst>
                  <a:outerShdw blurRad="38100" dist="38100" dir="2700000" algn="tl">
                    <a:srgbClr val="000000">
                      <a:alpha val="43137"/>
                    </a:srgbClr>
                  </a:outerShdw>
                </a:effectLst>
              </a:rPr>
              <a:t>“O amor do mundo tem afastado o amor de Cristo.”  Conselhos Sobre Mordomia, pág. 237.</a:t>
            </a:r>
          </a:p>
          <a:p>
            <a:pPr algn="ctr"/>
            <a:endParaRPr lang="pt-BR" sz="2400" b="1" dirty="0" smtClean="0">
              <a:solidFill>
                <a:schemeClr val="tx1"/>
              </a:solidFill>
              <a:effectLst>
                <a:outerShdw blurRad="38100" dist="38100" dir="2700000" algn="tl">
                  <a:srgbClr val="000000">
                    <a:alpha val="43137"/>
                  </a:srgbClr>
                </a:outerShdw>
              </a:effectLst>
            </a:endParaRPr>
          </a:p>
          <a:p>
            <a:pPr algn="ctr"/>
            <a:r>
              <a:rPr lang="pt-BR" sz="2400" b="1" dirty="0" smtClean="0">
                <a:solidFill>
                  <a:schemeClr val="tx1"/>
                </a:solidFill>
                <a:effectLst>
                  <a:outerShdw blurRad="38100" dist="38100" dir="2700000" algn="tl">
                    <a:srgbClr val="000000">
                      <a:alpha val="43137"/>
                    </a:srgbClr>
                  </a:outerShdw>
                </a:effectLst>
              </a:rPr>
              <a:t>“As tentações com as quais Cristo foi assediado no deserto – </a:t>
            </a:r>
            <a:r>
              <a:rPr lang="pt-BR" sz="2400" b="1" dirty="0" smtClean="0">
                <a:solidFill>
                  <a:srgbClr val="FF0000"/>
                </a:solidFill>
                <a:effectLst>
                  <a:outerShdw blurRad="38100" dist="38100" dir="2700000" algn="tl">
                    <a:srgbClr val="000000">
                      <a:alpha val="43137"/>
                    </a:srgbClr>
                  </a:outerShdw>
                </a:effectLst>
              </a:rPr>
              <a:t>o apetite, o amor ao mundo e a presunção</a:t>
            </a:r>
            <a:r>
              <a:rPr lang="pt-BR" sz="2400" b="1" dirty="0" smtClean="0">
                <a:solidFill>
                  <a:schemeClr val="tx1"/>
                </a:solidFill>
                <a:effectLst>
                  <a:outerShdw blurRad="38100" dist="38100" dir="2700000" algn="tl">
                    <a:srgbClr val="000000">
                      <a:alpha val="43137"/>
                    </a:srgbClr>
                  </a:outerShdw>
                </a:effectLst>
              </a:rPr>
              <a:t> – são os três atrativos principais pelos quais os homens são mais freqüentemente derrotados.”  Conselhos Sobre Saúde, pág. 287.</a:t>
            </a:r>
          </a:p>
          <a:p>
            <a:pPr algn="ctr"/>
            <a:endParaRPr lang="pt-BR" sz="2400" b="1" dirty="0" smtClean="0">
              <a:solidFill>
                <a:schemeClr val="tx1"/>
              </a:solidFill>
              <a:effectLst>
                <a:outerShdw blurRad="38100" dist="38100" dir="2700000" algn="tl">
                  <a:srgbClr val="000000">
                    <a:alpha val="43137"/>
                  </a:srgbClr>
                </a:outerShdw>
              </a:effectLst>
            </a:endParaRPr>
          </a:p>
          <a:p>
            <a:pPr algn="ctr"/>
            <a:r>
              <a:rPr lang="pt-BR" sz="2400" b="1" dirty="0" smtClean="0">
                <a:solidFill>
                  <a:schemeClr val="tx1"/>
                </a:solidFill>
                <a:effectLst>
                  <a:outerShdw blurRad="38100" dist="38100" dir="2700000" algn="tl">
                    <a:srgbClr val="000000">
                      <a:alpha val="43137"/>
                    </a:srgbClr>
                  </a:outerShdw>
                </a:effectLst>
              </a:rPr>
              <a:t>“E o que foi semeado entre espinhos é o que ouve a palavra, </a:t>
            </a:r>
            <a:r>
              <a:rPr lang="pt-BR" sz="2400" b="1" dirty="0" smtClean="0">
                <a:solidFill>
                  <a:srgbClr val="FF0000"/>
                </a:solidFill>
                <a:effectLst>
                  <a:outerShdw blurRad="38100" dist="38100" dir="2700000" algn="tl">
                    <a:srgbClr val="000000">
                      <a:alpha val="43137"/>
                    </a:srgbClr>
                  </a:outerShdw>
                </a:effectLst>
              </a:rPr>
              <a:t>mas os cuidados deste mundo, e a sedução das riquezas sufocam a palavra</a:t>
            </a:r>
            <a:r>
              <a:rPr lang="pt-BR" sz="2400" b="1" dirty="0" smtClean="0">
                <a:solidFill>
                  <a:schemeClr val="tx1"/>
                </a:solidFill>
                <a:effectLst>
                  <a:outerShdw blurRad="38100" dist="38100" dir="2700000" algn="tl">
                    <a:srgbClr val="000000">
                      <a:alpha val="43137"/>
                    </a:srgbClr>
                  </a:outerShdw>
                </a:effectLst>
              </a:rPr>
              <a:t>, e fica infrutífera.”  Mateus 13:22.</a:t>
            </a:r>
            <a:endParaRPr lang="pt-BR" sz="24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285720" y="214290"/>
            <a:ext cx="8572560" cy="6429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smtClean="0">
                <a:solidFill>
                  <a:srgbClr val="FF0000"/>
                </a:solidFill>
                <a:effectLst>
                  <a:outerShdw blurRad="38100" dist="38100" dir="2700000" algn="tl">
                    <a:srgbClr val="000000">
                      <a:alpha val="43137"/>
                    </a:srgbClr>
                  </a:outerShdw>
                </a:effectLst>
              </a:rPr>
              <a:t>O que os fiéis precisam fazer para não serem abalados pelas heresias que se levantam em nosso meio?</a:t>
            </a:r>
          </a:p>
          <a:p>
            <a:pPr algn="ctr"/>
            <a:endParaRPr lang="pt-BR" sz="2400" b="1" dirty="0" smtClean="0">
              <a:solidFill>
                <a:schemeClr val="tx1"/>
              </a:solidFill>
              <a:effectLst>
                <a:outerShdw blurRad="38100" dist="38100" dir="2700000" algn="tl">
                  <a:srgbClr val="000000">
                    <a:alpha val="43137"/>
                  </a:srgbClr>
                </a:outerShdw>
              </a:effectLst>
            </a:endParaRPr>
          </a:p>
          <a:p>
            <a:pPr algn="ctr"/>
            <a:r>
              <a:rPr lang="pt-BR" sz="2400" b="1" dirty="0" smtClean="0">
                <a:solidFill>
                  <a:schemeClr val="tx1"/>
                </a:solidFill>
                <a:effectLst>
                  <a:outerShdw blurRad="38100" dist="38100" dir="2700000" algn="tl">
                    <a:srgbClr val="000000">
                      <a:alpha val="43137"/>
                    </a:srgbClr>
                  </a:outerShdw>
                </a:effectLst>
              </a:rPr>
              <a:t>“Jesus, porém, respondendo, disse-lhes: </a:t>
            </a:r>
            <a:r>
              <a:rPr lang="pt-BR" sz="2400" b="1" dirty="0" smtClean="0">
                <a:solidFill>
                  <a:srgbClr val="FF0000"/>
                </a:solidFill>
                <a:effectLst>
                  <a:outerShdw blurRad="38100" dist="38100" dir="2700000" algn="tl">
                    <a:srgbClr val="000000">
                      <a:alpha val="43137"/>
                    </a:srgbClr>
                  </a:outerShdw>
                </a:effectLst>
              </a:rPr>
              <a:t>Errais, não conhecendo as Escrituras, nem o poder de Deus</a:t>
            </a:r>
            <a:r>
              <a:rPr lang="pt-BR" sz="2400" b="1" dirty="0" smtClean="0">
                <a:solidFill>
                  <a:schemeClr val="tx1"/>
                </a:solidFill>
                <a:effectLst>
                  <a:outerShdw blurRad="38100" dist="38100" dir="2700000" algn="tl">
                    <a:srgbClr val="000000">
                      <a:alpha val="43137"/>
                    </a:srgbClr>
                  </a:outerShdw>
                </a:effectLst>
              </a:rPr>
              <a:t>.”  Mateus 22:29.</a:t>
            </a:r>
          </a:p>
          <a:p>
            <a:pPr algn="ctr"/>
            <a:endParaRPr lang="pt-BR" sz="2400" b="1" dirty="0" smtClean="0">
              <a:solidFill>
                <a:schemeClr val="tx1"/>
              </a:solidFill>
              <a:effectLst>
                <a:outerShdw blurRad="38100" dist="38100" dir="2700000" algn="tl">
                  <a:srgbClr val="000000">
                    <a:alpha val="43137"/>
                  </a:srgbClr>
                </a:outerShdw>
              </a:effectLst>
            </a:endParaRPr>
          </a:p>
          <a:p>
            <a:pPr algn="ctr"/>
            <a:r>
              <a:rPr lang="pt-BR" sz="2400" b="1" dirty="0" smtClean="0">
                <a:solidFill>
                  <a:schemeClr val="tx1"/>
                </a:solidFill>
                <a:effectLst>
                  <a:outerShdw blurRad="38100" dist="38100" dir="2700000" algn="tl">
                    <a:srgbClr val="000000">
                      <a:alpha val="43137"/>
                    </a:srgbClr>
                  </a:outerShdw>
                </a:effectLst>
              </a:rPr>
              <a:t>“</a:t>
            </a:r>
            <a:r>
              <a:rPr lang="pt-BR" sz="2400" b="1" dirty="0" smtClean="0">
                <a:solidFill>
                  <a:srgbClr val="FF0000"/>
                </a:solidFill>
                <a:effectLst>
                  <a:outerShdw blurRad="38100" dist="38100" dir="2700000" algn="tl">
                    <a:srgbClr val="000000">
                      <a:alpha val="43137"/>
                    </a:srgbClr>
                  </a:outerShdw>
                </a:effectLst>
              </a:rPr>
              <a:t>O Senhor deseja que toda alma que professa crer na verdade tenha um conhecimento inteligente </a:t>
            </a:r>
            <a:r>
              <a:rPr lang="pt-BR" sz="2400" b="1" u="sng" dirty="0" smtClean="0">
                <a:solidFill>
                  <a:srgbClr val="FF0000"/>
                </a:solidFill>
                <a:effectLst>
                  <a:outerShdw blurRad="38100" dist="38100" dir="2700000" algn="tl">
                    <a:srgbClr val="000000">
                      <a:alpha val="43137"/>
                    </a:srgbClr>
                  </a:outerShdw>
                </a:effectLst>
              </a:rPr>
              <a:t>do que seja a verdade</a:t>
            </a:r>
            <a:r>
              <a:rPr lang="pt-BR" sz="2400" b="1" dirty="0" smtClean="0">
                <a:solidFill>
                  <a:srgbClr val="FF0000"/>
                </a:solidFill>
                <a:effectLst>
                  <a:outerShdw blurRad="38100" dist="38100" dir="2700000" algn="tl">
                    <a:srgbClr val="000000">
                      <a:alpha val="43137"/>
                    </a:srgbClr>
                  </a:outerShdw>
                </a:effectLst>
              </a:rPr>
              <a:t>.  </a:t>
            </a:r>
            <a:r>
              <a:rPr lang="pt-BR" sz="2400" b="1" dirty="0" smtClean="0">
                <a:solidFill>
                  <a:schemeClr val="tx1"/>
                </a:solidFill>
                <a:effectLst>
                  <a:outerShdw blurRad="38100" dist="38100" dir="2700000" algn="tl">
                    <a:srgbClr val="000000">
                      <a:alpha val="43137"/>
                    </a:srgbClr>
                  </a:outerShdw>
                </a:effectLst>
              </a:rPr>
              <a:t>Levantar-se-ão falsos profetas e enganarão a muitos.  </a:t>
            </a:r>
            <a:r>
              <a:rPr lang="pt-BR" sz="2400" b="1" dirty="0" smtClean="0">
                <a:solidFill>
                  <a:srgbClr val="FF0000"/>
                </a:solidFill>
                <a:effectLst>
                  <a:outerShdw blurRad="38100" dist="38100" dir="2700000" algn="tl">
                    <a:srgbClr val="000000">
                      <a:alpha val="43137"/>
                    </a:srgbClr>
                  </a:outerShdw>
                </a:effectLst>
              </a:rPr>
              <a:t>Será sacudido tudo quanto possa ser sacudido.  </a:t>
            </a:r>
            <a:r>
              <a:rPr lang="pt-BR" sz="2400" b="1" dirty="0" smtClean="0">
                <a:solidFill>
                  <a:schemeClr val="tx1"/>
                </a:solidFill>
                <a:effectLst>
                  <a:outerShdw blurRad="38100" dist="38100" dir="2700000" algn="tl">
                    <a:srgbClr val="000000">
                      <a:alpha val="43137"/>
                    </a:srgbClr>
                  </a:outerShdw>
                </a:effectLst>
              </a:rPr>
              <a:t>Não cumpre então a cada um compreender as razões de nossa fé?”</a:t>
            </a:r>
          </a:p>
          <a:p>
            <a:pPr algn="ctr"/>
            <a:r>
              <a:rPr lang="pt-BR" sz="2400" b="1" dirty="0" smtClean="0">
                <a:solidFill>
                  <a:schemeClr val="tx1"/>
                </a:solidFill>
                <a:effectLst>
                  <a:outerShdw blurRad="38100" dist="38100" dir="2700000" algn="tl">
                    <a:srgbClr val="000000">
                      <a:alpha val="43137"/>
                    </a:srgbClr>
                  </a:outerShdw>
                </a:effectLst>
              </a:rPr>
              <a:t>Evangelismo, pág. 364.</a:t>
            </a:r>
          </a:p>
          <a:p>
            <a:pPr algn="ctr"/>
            <a:endParaRPr lang="pt-BR" sz="2400" b="1" dirty="0" smtClean="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285720" y="214290"/>
            <a:ext cx="8572560" cy="6429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rgbClr val="FF0000"/>
                </a:solidFill>
                <a:effectLst>
                  <a:outerShdw blurRad="38100" dist="38100" dir="2700000" algn="tl">
                    <a:srgbClr val="000000">
                      <a:alpha val="43137"/>
                    </a:srgbClr>
                  </a:outerShdw>
                </a:effectLst>
              </a:rPr>
              <a:t>Por que é perigoso ignorar a nossa história passada?</a:t>
            </a:r>
          </a:p>
          <a:p>
            <a:pPr algn="ctr"/>
            <a:r>
              <a:rPr lang="pt-BR" sz="2000" b="1" dirty="0" smtClean="0">
                <a:solidFill>
                  <a:schemeClr val="tx1"/>
                </a:solidFill>
                <a:effectLst>
                  <a:outerShdw blurRad="38100" dist="38100" dir="2700000" algn="tl">
                    <a:srgbClr val="000000">
                      <a:alpha val="43137"/>
                    </a:srgbClr>
                  </a:outerShdw>
                </a:effectLst>
              </a:rPr>
              <a:t>“</a:t>
            </a:r>
            <a:r>
              <a:rPr lang="pt-BR" sz="2000" b="1" dirty="0" smtClean="0">
                <a:solidFill>
                  <a:srgbClr val="FF0000"/>
                </a:solidFill>
                <a:effectLst>
                  <a:outerShdw blurRad="38100" dist="38100" dir="2700000" algn="tl">
                    <a:srgbClr val="000000">
                      <a:alpha val="43137"/>
                    </a:srgbClr>
                  </a:outerShdw>
                </a:effectLst>
              </a:rPr>
              <a:t>Não removas os antigos limites </a:t>
            </a:r>
            <a:r>
              <a:rPr lang="pt-BR" sz="2000" b="1" dirty="0" smtClean="0">
                <a:solidFill>
                  <a:schemeClr val="tx1"/>
                </a:solidFill>
                <a:effectLst>
                  <a:outerShdw blurRad="38100" dist="38100" dir="2700000" algn="tl">
                    <a:srgbClr val="000000">
                      <a:alpha val="43137"/>
                    </a:srgbClr>
                  </a:outerShdw>
                </a:effectLst>
              </a:rPr>
              <a:t>que teus pais fizeram”</a:t>
            </a:r>
          </a:p>
          <a:p>
            <a:pPr algn="ctr"/>
            <a:r>
              <a:rPr lang="pt-BR" sz="2000" b="1" dirty="0" smtClean="0">
                <a:solidFill>
                  <a:schemeClr val="tx1"/>
                </a:solidFill>
                <a:effectLst>
                  <a:outerShdw blurRad="38100" dist="38100" dir="2700000" algn="tl">
                    <a:srgbClr val="000000">
                      <a:alpha val="43137"/>
                    </a:srgbClr>
                  </a:outerShdw>
                </a:effectLst>
              </a:rPr>
              <a:t>Provérbios 22:28.</a:t>
            </a:r>
          </a:p>
          <a:p>
            <a:pPr algn="ctr"/>
            <a:endParaRPr lang="pt-BR" sz="2000" b="1" dirty="0" smtClean="0">
              <a:solidFill>
                <a:schemeClr val="tx1"/>
              </a:solidFill>
              <a:effectLst>
                <a:outerShdw blurRad="38100" dist="38100" dir="2700000" algn="tl">
                  <a:srgbClr val="000000">
                    <a:alpha val="43137"/>
                  </a:srgbClr>
                </a:outerShdw>
              </a:effectLst>
            </a:endParaRPr>
          </a:p>
          <a:p>
            <a:pPr algn="ctr"/>
            <a:r>
              <a:rPr lang="pt-BR" sz="2000" b="1" dirty="0" smtClean="0">
                <a:solidFill>
                  <a:schemeClr val="tx1"/>
                </a:solidFill>
                <a:effectLst>
                  <a:outerShdw blurRad="38100" dist="38100" dir="2700000" algn="tl">
                    <a:srgbClr val="000000">
                      <a:alpha val="43137"/>
                    </a:srgbClr>
                  </a:outerShdw>
                </a:effectLst>
              </a:rPr>
              <a:t>“</a:t>
            </a:r>
            <a:r>
              <a:rPr lang="pt-BR" sz="2000" b="1" dirty="0" smtClean="0">
                <a:solidFill>
                  <a:srgbClr val="FF0000"/>
                </a:solidFill>
                <a:effectLst>
                  <a:outerShdw blurRad="38100" dist="38100" dir="2700000" algn="tl">
                    <a:srgbClr val="000000">
                      <a:alpha val="43137"/>
                    </a:srgbClr>
                  </a:outerShdw>
                </a:effectLst>
              </a:rPr>
              <a:t>Portanto, o que desde o princípio ouvistes permaneça em vós</a:t>
            </a:r>
            <a:r>
              <a:rPr lang="pt-BR" sz="2000" b="1" dirty="0" smtClean="0">
                <a:solidFill>
                  <a:schemeClr val="tx1"/>
                </a:solidFill>
                <a:effectLst>
                  <a:outerShdw blurRad="38100" dist="38100" dir="2700000" algn="tl">
                    <a:srgbClr val="000000">
                      <a:alpha val="43137"/>
                    </a:srgbClr>
                  </a:outerShdw>
                </a:effectLst>
              </a:rPr>
              <a:t>.  Se em vós permanecer o que desde o princípio ouvistes, </a:t>
            </a:r>
            <a:r>
              <a:rPr lang="pt-BR" sz="2000" b="1" dirty="0" smtClean="0">
                <a:solidFill>
                  <a:srgbClr val="FF0000"/>
                </a:solidFill>
                <a:effectLst>
                  <a:outerShdw blurRad="38100" dist="38100" dir="2700000" algn="tl">
                    <a:srgbClr val="000000">
                      <a:alpha val="43137"/>
                    </a:srgbClr>
                  </a:outerShdw>
                </a:effectLst>
              </a:rPr>
              <a:t>também permanecereis </a:t>
            </a:r>
            <a:r>
              <a:rPr lang="pt-BR" sz="2000" b="1" u="sng" dirty="0" smtClean="0">
                <a:solidFill>
                  <a:srgbClr val="FF0000"/>
                </a:solidFill>
                <a:effectLst>
                  <a:outerShdw blurRad="38100" dist="38100" dir="2700000" algn="tl">
                    <a:srgbClr val="000000">
                      <a:alpha val="43137"/>
                    </a:srgbClr>
                  </a:outerShdw>
                </a:effectLst>
              </a:rPr>
              <a:t>no Filho e no Pai</a:t>
            </a:r>
            <a:r>
              <a:rPr lang="pt-BR" sz="2000" b="1" dirty="0" smtClean="0">
                <a:solidFill>
                  <a:schemeClr val="tx1"/>
                </a:solidFill>
                <a:effectLst>
                  <a:outerShdw blurRad="38100" dist="38100" dir="2700000" algn="tl">
                    <a:srgbClr val="000000">
                      <a:alpha val="43137"/>
                    </a:srgbClr>
                  </a:outerShdw>
                </a:effectLst>
              </a:rPr>
              <a:t>.”  I João 2:24.</a:t>
            </a:r>
          </a:p>
          <a:p>
            <a:pPr algn="ctr"/>
            <a:endParaRPr lang="pt-BR" sz="2000" b="1" dirty="0" smtClean="0">
              <a:solidFill>
                <a:schemeClr val="tx1"/>
              </a:solidFill>
              <a:effectLst>
                <a:outerShdw blurRad="38100" dist="38100" dir="2700000" algn="tl">
                  <a:srgbClr val="000000">
                    <a:alpha val="43137"/>
                  </a:srgbClr>
                </a:outerShdw>
              </a:effectLst>
            </a:endParaRPr>
          </a:p>
          <a:p>
            <a:pPr algn="ctr"/>
            <a:r>
              <a:rPr lang="pt-BR" sz="2000" b="1" dirty="0" smtClean="0">
                <a:solidFill>
                  <a:schemeClr val="tx1"/>
                </a:solidFill>
                <a:effectLst>
                  <a:outerShdw blurRad="38100" dist="38100" dir="2700000" algn="tl">
                    <a:srgbClr val="000000">
                      <a:alpha val="43137"/>
                    </a:srgbClr>
                  </a:outerShdw>
                </a:effectLst>
              </a:rPr>
              <a:t>“</a:t>
            </a:r>
            <a:r>
              <a:rPr lang="pt-BR" sz="2000" b="1" dirty="0" smtClean="0">
                <a:solidFill>
                  <a:srgbClr val="FF0000"/>
                </a:solidFill>
                <a:effectLst>
                  <a:outerShdw blurRad="38100" dist="38100" dir="2700000" algn="tl">
                    <a:srgbClr val="000000">
                      <a:alpha val="43137"/>
                    </a:srgbClr>
                  </a:outerShdw>
                </a:effectLst>
              </a:rPr>
              <a:t>Muitos conhecem tão pouco acerca da Bíblia</a:t>
            </a:r>
            <a:r>
              <a:rPr lang="pt-BR" sz="2000" b="1" dirty="0" smtClean="0">
                <a:solidFill>
                  <a:schemeClr val="tx1"/>
                </a:solidFill>
                <a:effectLst>
                  <a:outerShdw blurRad="38100" dist="38100" dir="2700000" algn="tl">
                    <a:srgbClr val="000000">
                      <a:alpha val="43137"/>
                    </a:srgbClr>
                  </a:outerShdw>
                </a:effectLst>
              </a:rPr>
              <a:t>, que sua fé é instável.  </a:t>
            </a:r>
            <a:r>
              <a:rPr lang="pt-BR" sz="2000" b="1" dirty="0" smtClean="0">
                <a:solidFill>
                  <a:srgbClr val="FF0000"/>
                </a:solidFill>
                <a:effectLst>
                  <a:outerShdw blurRad="38100" dist="38100" dir="2700000" algn="tl">
                    <a:srgbClr val="000000">
                      <a:alpha val="43137"/>
                    </a:srgbClr>
                  </a:outerShdw>
                </a:effectLst>
              </a:rPr>
              <a:t>Removem os </a:t>
            </a:r>
            <a:r>
              <a:rPr lang="pt-BR" sz="2000" b="1" u="sng" dirty="0" smtClean="0">
                <a:solidFill>
                  <a:srgbClr val="FF0000"/>
                </a:solidFill>
                <a:effectLst>
                  <a:outerShdw blurRad="38100" dist="38100" dir="2700000" algn="tl">
                    <a:srgbClr val="000000">
                      <a:alpha val="43137"/>
                    </a:srgbClr>
                  </a:outerShdw>
                </a:effectLst>
              </a:rPr>
              <a:t>marcos antigos</a:t>
            </a:r>
            <a:r>
              <a:rPr lang="pt-BR" sz="2000" b="1" dirty="0" smtClean="0">
                <a:solidFill>
                  <a:srgbClr val="FF0000"/>
                </a:solidFill>
                <a:effectLst>
                  <a:outerShdw blurRad="38100" dist="38100" dir="2700000" algn="tl">
                    <a:srgbClr val="000000">
                      <a:alpha val="43137"/>
                    </a:srgbClr>
                  </a:outerShdw>
                </a:effectLst>
              </a:rPr>
              <a:t>, e as falácias e ventos de doutrina os levam para cá e para lá</a:t>
            </a:r>
            <a:r>
              <a:rPr lang="pt-BR" sz="2000" b="1" dirty="0" smtClean="0">
                <a:solidFill>
                  <a:schemeClr val="tx1"/>
                </a:solidFill>
                <a:effectLst>
                  <a:outerShdw blurRad="38100" dist="38100" dir="2700000" algn="tl">
                    <a:srgbClr val="000000">
                      <a:alpha val="43137"/>
                    </a:srgbClr>
                  </a:outerShdw>
                </a:effectLst>
              </a:rPr>
              <a:t>... E os que uma vez estavam na fé </a:t>
            </a:r>
            <a:r>
              <a:rPr lang="pt-BR" sz="2000" b="1" dirty="0" smtClean="0">
                <a:solidFill>
                  <a:srgbClr val="FF0000"/>
                </a:solidFill>
                <a:effectLst>
                  <a:outerShdw blurRad="38100" dist="38100" dir="2700000" algn="tl">
                    <a:srgbClr val="000000">
                      <a:alpha val="43137"/>
                    </a:srgbClr>
                  </a:outerShdw>
                </a:effectLst>
              </a:rPr>
              <a:t>vão-se afastando dos marcos bíblicos e se divorciam de Deus</a:t>
            </a:r>
            <a:r>
              <a:rPr lang="pt-BR" sz="2000" b="1" dirty="0" smtClean="0">
                <a:solidFill>
                  <a:schemeClr val="tx1"/>
                </a:solidFill>
                <a:effectLst>
                  <a:outerShdw blurRad="38100" dist="38100" dir="2700000" algn="tl">
                    <a:srgbClr val="000000">
                      <a:alpha val="43137"/>
                    </a:srgbClr>
                  </a:outerShdw>
                </a:effectLst>
              </a:rPr>
              <a:t> enquanto ainda professam ser filhos Seus.”  </a:t>
            </a:r>
            <a:r>
              <a:rPr lang="pt-BR" sz="2000" b="1" dirty="0" err="1" smtClean="0">
                <a:solidFill>
                  <a:schemeClr val="tx1"/>
                </a:solidFill>
                <a:effectLst>
                  <a:outerShdw blurRad="38100" dist="38100" dir="2700000" algn="tl">
                    <a:srgbClr val="000000">
                      <a:alpha val="43137"/>
                    </a:srgbClr>
                  </a:outerShdw>
                </a:effectLst>
              </a:rPr>
              <a:t>Review</a:t>
            </a:r>
            <a:r>
              <a:rPr lang="pt-BR" sz="2000" b="1" dirty="0" smtClean="0">
                <a:solidFill>
                  <a:schemeClr val="tx1"/>
                </a:solidFill>
                <a:effectLst>
                  <a:outerShdw blurRad="38100" dist="38100" dir="2700000" algn="tl">
                    <a:srgbClr val="000000">
                      <a:alpha val="43137"/>
                    </a:srgbClr>
                  </a:outerShdw>
                </a:effectLst>
              </a:rPr>
              <a:t> </a:t>
            </a:r>
            <a:r>
              <a:rPr lang="pt-BR" sz="2000" b="1" dirty="0" err="1" smtClean="0">
                <a:solidFill>
                  <a:schemeClr val="tx1"/>
                </a:solidFill>
                <a:effectLst>
                  <a:outerShdw blurRad="38100" dist="38100" dir="2700000" algn="tl">
                    <a:srgbClr val="000000">
                      <a:alpha val="43137"/>
                    </a:srgbClr>
                  </a:outerShdw>
                </a:effectLst>
              </a:rPr>
              <a:t>and</a:t>
            </a:r>
            <a:r>
              <a:rPr lang="pt-BR" sz="2000" b="1" dirty="0" smtClean="0">
                <a:solidFill>
                  <a:schemeClr val="tx1"/>
                </a:solidFill>
                <a:effectLst>
                  <a:outerShdw blurRad="38100" dist="38100" dir="2700000" algn="tl">
                    <a:srgbClr val="000000">
                      <a:alpha val="43137"/>
                    </a:srgbClr>
                  </a:outerShdw>
                </a:effectLst>
              </a:rPr>
              <a:t> Herald, 29 de dezembro de 1896.</a:t>
            </a:r>
          </a:p>
          <a:p>
            <a:pPr algn="ctr"/>
            <a:endParaRPr lang="pt-BR" sz="2400" b="1" dirty="0" smtClean="0">
              <a:solidFill>
                <a:schemeClr val="tx1"/>
              </a:solidFill>
              <a:effectLst>
                <a:outerShdw blurRad="38100" dist="38100" dir="2700000" algn="tl">
                  <a:srgbClr val="000000">
                    <a:alpha val="43137"/>
                  </a:srgbClr>
                </a:outerShdw>
              </a:effectLst>
            </a:endParaRPr>
          </a:p>
          <a:p>
            <a:pPr algn="ctr"/>
            <a:r>
              <a:rPr lang="pt-BR" sz="2000" b="1" dirty="0" smtClean="0">
                <a:solidFill>
                  <a:schemeClr val="tx1"/>
                </a:solidFill>
                <a:effectLst>
                  <a:outerShdw blurRad="38100" dist="38100" dir="2700000" algn="tl">
                    <a:srgbClr val="000000">
                      <a:alpha val="43137"/>
                    </a:srgbClr>
                  </a:outerShdw>
                </a:effectLst>
              </a:rPr>
              <a:t>“</a:t>
            </a:r>
            <a:r>
              <a:rPr lang="pt-BR" sz="2000" b="1" dirty="0" smtClean="0">
                <a:solidFill>
                  <a:srgbClr val="FF0000"/>
                </a:solidFill>
                <a:effectLst>
                  <a:outerShdw blurRad="38100" dist="38100" dir="2700000" algn="tl">
                    <a:srgbClr val="000000">
                      <a:alpha val="43137"/>
                    </a:srgbClr>
                  </a:outerShdw>
                </a:effectLst>
              </a:rPr>
              <a:t>Nenhum alfinete deve ser removido no que o Senhor estabeleceu</a:t>
            </a:r>
            <a:r>
              <a:rPr lang="pt-BR" sz="2000" b="1" dirty="0" smtClean="0">
                <a:solidFill>
                  <a:schemeClr val="tx1"/>
                </a:solidFill>
                <a:effectLst>
                  <a:outerShdw blurRad="38100" dist="38100" dir="2700000" algn="tl">
                    <a:srgbClr val="000000">
                      <a:alpha val="43137"/>
                    </a:srgbClr>
                  </a:outerShdw>
                </a:effectLst>
              </a:rPr>
              <a:t>.  Nós encontraríamos segurança em menos do que o Senhor nos tem dado </a:t>
            </a:r>
            <a:r>
              <a:rPr lang="pt-BR" sz="2000" b="1" dirty="0" smtClean="0">
                <a:solidFill>
                  <a:srgbClr val="FF0000"/>
                </a:solidFill>
                <a:effectLst>
                  <a:outerShdw blurRad="38100" dist="38100" dir="2700000" algn="tl">
                    <a:srgbClr val="000000">
                      <a:alpha val="43137"/>
                    </a:srgbClr>
                  </a:outerShdw>
                </a:effectLst>
              </a:rPr>
              <a:t>nesses últimos cinqüenta anos</a:t>
            </a:r>
            <a:r>
              <a:rPr lang="pt-BR" sz="2000" b="1" dirty="0" smtClean="0">
                <a:solidFill>
                  <a:schemeClr val="tx1"/>
                </a:solidFill>
                <a:effectLst>
                  <a:outerShdw blurRad="38100" dist="38100" dir="2700000" algn="tl">
                    <a:srgbClr val="000000">
                      <a:alpha val="43137"/>
                    </a:srgbClr>
                  </a:outerShdw>
                </a:effectLst>
              </a:rPr>
              <a:t>?” </a:t>
            </a:r>
            <a:r>
              <a:rPr lang="pt-BR" sz="2000" b="1" dirty="0" err="1" smtClean="0">
                <a:solidFill>
                  <a:schemeClr val="tx1"/>
                </a:solidFill>
                <a:effectLst>
                  <a:outerShdw blurRad="38100" dist="38100" dir="2700000" algn="tl">
                    <a:srgbClr val="000000">
                      <a:alpha val="43137"/>
                    </a:srgbClr>
                  </a:outerShdw>
                </a:effectLst>
              </a:rPr>
              <a:t>Review</a:t>
            </a:r>
            <a:r>
              <a:rPr lang="pt-BR" sz="2000" b="1" dirty="0" smtClean="0">
                <a:solidFill>
                  <a:schemeClr val="tx1"/>
                </a:solidFill>
                <a:effectLst>
                  <a:outerShdw blurRad="38100" dist="38100" dir="2700000" algn="tl">
                    <a:srgbClr val="000000">
                      <a:alpha val="43137"/>
                    </a:srgbClr>
                  </a:outerShdw>
                </a:effectLst>
              </a:rPr>
              <a:t> </a:t>
            </a:r>
            <a:r>
              <a:rPr lang="pt-BR" sz="2000" b="1" dirty="0" err="1" smtClean="0">
                <a:solidFill>
                  <a:schemeClr val="tx1"/>
                </a:solidFill>
                <a:effectLst>
                  <a:outerShdw blurRad="38100" dist="38100" dir="2700000" algn="tl">
                    <a:srgbClr val="000000">
                      <a:alpha val="43137"/>
                    </a:srgbClr>
                  </a:outerShdw>
                </a:effectLst>
              </a:rPr>
              <a:t>and</a:t>
            </a:r>
            <a:r>
              <a:rPr lang="pt-BR" sz="2000" b="1" dirty="0" smtClean="0">
                <a:solidFill>
                  <a:schemeClr val="tx1"/>
                </a:solidFill>
                <a:effectLst>
                  <a:outerShdw blurRad="38100" dist="38100" dir="2700000" algn="tl">
                    <a:srgbClr val="000000">
                      <a:alpha val="43137"/>
                    </a:srgbClr>
                  </a:outerShdw>
                </a:effectLst>
              </a:rPr>
              <a:t> Herald, 05/05/</a:t>
            </a:r>
            <a:r>
              <a:rPr lang="pt-BR" sz="2000" b="1" dirty="0" smtClean="0">
                <a:solidFill>
                  <a:srgbClr val="FF0000"/>
                </a:solidFill>
                <a:effectLst>
                  <a:outerShdw blurRad="38100" dist="38100" dir="2700000" algn="tl">
                    <a:srgbClr val="000000">
                      <a:alpha val="43137"/>
                    </a:srgbClr>
                  </a:outerShdw>
                </a:effectLst>
              </a:rPr>
              <a:t>1905</a:t>
            </a:r>
            <a:r>
              <a:rPr lang="pt-BR" sz="2000" b="1" dirty="0" smtClean="0">
                <a:solidFill>
                  <a:schemeClr val="tx1"/>
                </a:solidFill>
                <a:effectLst>
                  <a:outerShdw blurRad="38100" dist="38100" dir="2700000" algn="tl">
                    <a:srgbClr val="000000">
                      <a:alpha val="43137"/>
                    </a:srgbClr>
                  </a:outerShdw>
                </a:effectLst>
              </a:rPr>
              <a:t>.</a:t>
            </a:r>
          </a:p>
          <a:p>
            <a:pPr algn="ctr"/>
            <a:endParaRPr lang="pt-BR" sz="2000" b="1" dirty="0" smtClean="0">
              <a:solidFill>
                <a:schemeClr val="tx1"/>
              </a:solidFill>
              <a:effectLst>
                <a:outerShdw blurRad="38100" dist="38100" dir="2700000" algn="tl">
                  <a:srgbClr val="000000">
                    <a:alpha val="43137"/>
                  </a:srgbClr>
                </a:outerShdw>
              </a:effectLst>
            </a:endParaRPr>
          </a:p>
          <a:p>
            <a:pPr algn="ctr"/>
            <a:r>
              <a:rPr lang="pt-BR" sz="2000" b="1" dirty="0" smtClean="0">
                <a:solidFill>
                  <a:schemeClr val="tx1"/>
                </a:solidFill>
                <a:effectLst>
                  <a:outerShdw blurRad="38100" dist="38100" dir="2700000" algn="tl">
                    <a:srgbClr val="000000">
                      <a:alpha val="43137"/>
                    </a:srgbClr>
                  </a:outerShdw>
                </a:effectLst>
              </a:rPr>
              <a:t>1905 – 50 = 1855 ( No ano de 1855 não existia a doutrina da trindade na IASD).</a:t>
            </a:r>
            <a:endParaRPr lang="pt-BR" sz="20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285720" y="214290"/>
            <a:ext cx="8572560" cy="6429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tx1"/>
                </a:solidFill>
                <a:effectLst>
                  <a:outerShdw blurRad="38100" dist="38100" dir="2700000" algn="tl">
                    <a:srgbClr val="000000">
                      <a:alpha val="43137"/>
                    </a:srgbClr>
                  </a:outerShdw>
                </a:effectLst>
              </a:rPr>
              <a:t>2º FASE DA SACUDIDURA</a:t>
            </a:r>
          </a:p>
          <a:p>
            <a:pPr algn="ctr"/>
            <a:endParaRPr lang="pt-BR" sz="2400" b="1" dirty="0" smtClean="0">
              <a:solidFill>
                <a:schemeClr val="tx1"/>
              </a:solidFill>
              <a:effectLst>
                <a:outerShdw blurRad="38100" dist="38100" dir="2700000" algn="tl">
                  <a:srgbClr val="000000">
                    <a:alpha val="43137"/>
                  </a:srgbClr>
                </a:outerShdw>
              </a:effectLst>
            </a:endParaRPr>
          </a:p>
          <a:p>
            <a:pPr algn="ctr"/>
            <a:r>
              <a:rPr lang="pt-BR" sz="3200" b="1" dirty="0" smtClean="0">
                <a:solidFill>
                  <a:srgbClr val="FF0000"/>
                </a:solidFill>
                <a:effectLst>
                  <a:outerShdw blurRad="38100" dist="38100" dir="2700000" algn="tl">
                    <a:srgbClr val="000000">
                      <a:alpha val="43137"/>
                    </a:srgbClr>
                  </a:outerShdw>
                </a:effectLst>
              </a:rPr>
              <a:t>Como será esta sacudidura?</a:t>
            </a:r>
          </a:p>
          <a:p>
            <a:pPr algn="ctr"/>
            <a:endParaRPr lang="pt-BR" sz="2400" b="1" dirty="0" smtClean="0">
              <a:solidFill>
                <a:schemeClr val="tx1"/>
              </a:solidFill>
              <a:effectLst>
                <a:outerShdw blurRad="38100" dist="38100" dir="2700000" algn="tl">
                  <a:srgbClr val="000000">
                    <a:alpha val="43137"/>
                  </a:srgbClr>
                </a:outerShdw>
              </a:effectLst>
            </a:endParaRPr>
          </a:p>
          <a:p>
            <a:pPr algn="ctr"/>
            <a:r>
              <a:rPr lang="pt-BR" sz="2400" b="1" dirty="0" smtClean="0">
                <a:solidFill>
                  <a:schemeClr val="tx1"/>
                </a:solidFill>
                <a:effectLst>
                  <a:outerShdw blurRad="38100" dist="38100" dir="2700000" algn="tl">
                    <a:srgbClr val="000000">
                      <a:alpha val="43137"/>
                    </a:srgbClr>
                  </a:outerShdw>
                </a:effectLst>
              </a:rPr>
              <a:t>“</a:t>
            </a:r>
            <a:r>
              <a:rPr lang="pt-BR" sz="2400" b="1" dirty="0" smtClean="0">
                <a:solidFill>
                  <a:srgbClr val="FF0000"/>
                </a:solidFill>
                <a:effectLst>
                  <a:outerShdw blurRad="38100" dist="38100" dir="2700000" algn="tl">
                    <a:srgbClr val="000000">
                      <a:alpha val="43137"/>
                    </a:srgbClr>
                  </a:outerShdw>
                </a:effectLst>
              </a:rPr>
              <a:t>Não vem distante o tempo em que toda alma terá de ser provada... Por esse tempo o ouro será separado da escória, na igreja</a:t>
            </a:r>
            <a:r>
              <a:rPr lang="pt-BR" sz="2400" b="1" dirty="0" smtClean="0">
                <a:solidFill>
                  <a:schemeClr val="tx1"/>
                </a:solidFill>
                <a:effectLst>
                  <a:outerShdw blurRad="38100" dist="38100" dir="2700000" algn="tl">
                    <a:srgbClr val="000000">
                      <a:alpha val="43137"/>
                    </a:srgbClr>
                  </a:outerShdw>
                </a:effectLst>
              </a:rPr>
              <a:t>.  A verdadeira piedade distinguir-se-á então claramente daquela que consiste na aparência.  Muitas estrelas cujo brilho temos admirado, então se apagarão transformando-se em trevas.  A palha, como nuvem, será levada pelo vento, </a:t>
            </a:r>
            <a:r>
              <a:rPr lang="pt-BR" sz="2400" b="1" dirty="0" smtClean="0">
                <a:solidFill>
                  <a:srgbClr val="FF0000"/>
                </a:solidFill>
                <a:effectLst>
                  <a:outerShdw blurRad="38100" dist="38100" dir="2700000" algn="tl">
                    <a:srgbClr val="000000">
                      <a:alpha val="43137"/>
                    </a:srgbClr>
                  </a:outerShdw>
                </a:effectLst>
              </a:rPr>
              <a:t>mesmo de lugares onde só vemos ricos campos de trigo</a:t>
            </a:r>
            <a:r>
              <a:rPr lang="pt-BR" sz="2400" b="1" dirty="0" smtClean="0">
                <a:solidFill>
                  <a:schemeClr val="tx1"/>
                </a:solidFill>
                <a:effectLst>
                  <a:outerShdw blurRad="38100" dist="38100" dir="2700000" algn="tl">
                    <a:srgbClr val="000000">
                      <a:alpha val="43137"/>
                    </a:srgbClr>
                  </a:outerShdw>
                </a:effectLst>
              </a:rPr>
              <a:t>.”  Serviço Cristão, pág. 49.</a:t>
            </a:r>
          </a:p>
          <a:p>
            <a:pPr algn="ctr"/>
            <a:endParaRPr lang="pt-BR" sz="24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285720" y="214290"/>
            <a:ext cx="8572560" cy="6429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smtClean="0">
                <a:solidFill>
                  <a:srgbClr val="FF0000"/>
                </a:solidFill>
                <a:effectLst>
                  <a:outerShdw blurRad="38100" dist="38100" dir="2700000" algn="tl">
                    <a:srgbClr val="000000">
                      <a:alpha val="43137"/>
                    </a:srgbClr>
                  </a:outerShdw>
                </a:effectLst>
              </a:rPr>
              <a:t>Quando virá esta sacudidura?</a:t>
            </a:r>
          </a:p>
          <a:p>
            <a:pPr algn="ctr"/>
            <a:r>
              <a:rPr lang="pt-BR" sz="2400" b="1" dirty="0" smtClean="0">
                <a:solidFill>
                  <a:schemeClr val="tx1"/>
                </a:solidFill>
                <a:effectLst>
                  <a:outerShdw blurRad="38100" dist="38100" dir="2700000" algn="tl">
                    <a:srgbClr val="000000">
                      <a:alpha val="43137"/>
                    </a:srgbClr>
                  </a:outerShdw>
                </a:effectLst>
              </a:rPr>
              <a:t>“Haverá uma sacudidura da peneira.  </a:t>
            </a:r>
            <a:r>
              <a:rPr lang="pt-BR" sz="2400" b="1" u="sng" dirty="0" smtClean="0">
                <a:solidFill>
                  <a:srgbClr val="FF0000"/>
                </a:solidFill>
                <a:effectLst>
                  <a:outerShdw blurRad="38100" dist="38100" dir="2700000" algn="tl">
                    <a:srgbClr val="000000">
                      <a:alpha val="43137"/>
                    </a:srgbClr>
                  </a:outerShdw>
                </a:effectLst>
              </a:rPr>
              <a:t>No devido tempo</a:t>
            </a:r>
            <a:r>
              <a:rPr lang="pt-BR" sz="2400" b="1" dirty="0" smtClean="0">
                <a:solidFill>
                  <a:schemeClr val="tx1"/>
                </a:solidFill>
                <a:effectLst>
                  <a:outerShdw blurRad="38100" dist="38100" dir="2700000" algn="tl">
                    <a:srgbClr val="000000">
                      <a:alpha val="43137"/>
                    </a:srgbClr>
                  </a:outerShdw>
                </a:effectLst>
              </a:rPr>
              <a:t>, a palha precisa ser separada do trigo.  Por se multiplicar a iniqüidade, o amor de muitos está esfriando.  Este é precisamente o tempo em que o genuíno será o mais forte.”  Eventos Finais, pág. 173.</a:t>
            </a:r>
          </a:p>
          <a:p>
            <a:pPr algn="ctr"/>
            <a:endParaRPr lang="pt-BR" sz="2400" b="1" dirty="0" smtClean="0">
              <a:solidFill>
                <a:schemeClr val="tx1"/>
              </a:solidFill>
              <a:effectLst>
                <a:outerShdw blurRad="38100" dist="38100" dir="2700000" algn="tl">
                  <a:srgbClr val="000000">
                    <a:alpha val="43137"/>
                  </a:srgbClr>
                </a:outerShdw>
              </a:effectLst>
            </a:endParaRPr>
          </a:p>
          <a:p>
            <a:pPr algn="ctr"/>
            <a:r>
              <a:rPr lang="pt-BR" sz="2400" b="1" dirty="0" smtClean="0">
                <a:solidFill>
                  <a:schemeClr val="tx1"/>
                </a:solidFill>
                <a:effectLst>
                  <a:outerShdw blurRad="38100" dist="38100" dir="2700000" algn="tl">
                    <a:srgbClr val="000000">
                      <a:alpha val="43137"/>
                    </a:srgbClr>
                  </a:outerShdw>
                </a:effectLst>
              </a:rPr>
              <a:t>“</a:t>
            </a:r>
            <a:r>
              <a:rPr lang="pt-BR" sz="2400" b="1" u="sng" dirty="0" smtClean="0">
                <a:solidFill>
                  <a:srgbClr val="FF0000"/>
                </a:solidFill>
                <a:effectLst>
                  <a:outerShdw blurRad="38100" dist="38100" dir="2700000" algn="tl">
                    <a:srgbClr val="000000">
                      <a:alpha val="43137"/>
                    </a:srgbClr>
                  </a:outerShdw>
                </a:effectLst>
              </a:rPr>
              <a:t>Antes de conceder-nos o batismo do Espírito Santo</a:t>
            </a:r>
            <a:r>
              <a:rPr lang="pt-BR" sz="2400" b="1" dirty="0" smtClean="0">
                <a:solidFill>
                  <a:schemeClr val="tx1"/>
                </a:solidFill>
                <a:effectLst>
                  <a:outerShdw blurRad="38100" dist="38100" dir="2700000" algn="tl">
                    <a:srgbClr val="000000">
                      <a:alpha val="43137"/>
                    </a:srgbClr>
                  </a:outerShdw>
                </a:effectLst>
              </a:rPr>
              <a:t>, nosso Pai celestial nos provará, para ver se podemos viver sem desonrá-Lo.”  Mensagens Escolhidas, Vol. 3, pág. 427.</a:t>
            </a:r>
          </a:p>
          <a:p>
            <a:pPr algn="ctr"/>
            <a:endParaRPr lang="pt-BR" sz="2400" b="1" dirty="0" smtClean="0">
              <a:solidFill>
                <a:schemeClr val="tx1"/>
              </a:solidFill>
              <a:effectLst>
                <a:outerShdw blurRad="38100" dist="38100" dir="2700000" algn="tl">
                  <a:srgbClr val="000000">
                    <a:alpha val="43137"/>
                  </a:srgbClr>
                </a:outerShdw>
              </a:effectLst>
            </a:endParaRPr>
          </a:p>
          <a:p>
            <a:pPr algn="ctr"/>
            <a:r>
              <a:rPr lang="pt-BR" sz="2400" b="1" dirty="0" smtClean="0">
                <a:solidFill>
                  <a:schemeClr val="tx1"/>
                </a:solidFill>
                <a:effectLst>
                  <a:outerShdw blurRad="38100" dist="38100" dir="2700000" algn="tl">
                    <a:srgbClr val="000000">
                      <a:alpha val="43137"/>
                    </a:srgbClr>
                  </a:outerShdw>
                </a:effectLst>
              </a:rPr>
              <a:t>“A grande prova final </a:t>
            </a:r>
            <a:r>
              <a:rPr lang="pt-BR" sz="2400" b="1" u="sng" dirty="0" smtClean="0">
                <a:solidFill>
                  <a:srgbClr val="FF0000"/>
                </a:solidFill>
                <a:effectLst>
                  <a:outerShdw blurRad="38100" dist="38100" dir="2700000" algn="tl">
                    <a:srgbClr val="000000">
                      <a:alpha val="43137"/>
                    </a:srgbClr>
                  </a:outerShdw>
                </a:effectLst>
              </a:rPr>
              <a:t>virá no fim do tempo da graça</a:t>
            </a:r>
            <a:r>
              <a:rPr lang="pt-BR" sz="2400" b="1" dirty="0" smtClean="0">
                <a:solidFill>
                  <a:schemeClr val="tx1"/>
                </a:solidFill>
                <a:effectLst>
                  <a:outerShdw blurRad="38100" dist="38100" dir="2700000" algn="tl">
                    <a:srgbClr val="000000">
                      <a:alpha val="43137"/>
                    </a:srgbClr>
                  </a:outerShdw>
                </a:effectLst>
              </a:rPr>
              <a:t>, quando será tarde demais para se suprirem as necessidades do espírito.”  </a:t>
            </a:r>
          </a:p>
          <a:p>
            <a:pPr algn="ctr"/>
            <a:r>
              <a:rPr lang="pt-BR" sz="2400" b="1" dirty="0" smtClean="0">
                <a:solidFill>
                  <a:schemeClr val="tx1"/>
                </a:solidFill>
                <a:effectLst>
                  <a:outerShdw blurRad="38100" dist="38100" dir="2700000" algn="tl">
                    <a:srgbClr val="000000">
                      <a:alpha val="43137"/>
                    </a:srgbClr>
                  </a:outerShdw>
                </a:effectLst>
              </a:rPr>
              <a:t>Parábolas de Jesus, pág. 412.</a:t>
            </a:r>
          </a:p>
          <a:p>
            <a:pPr algn="ctr"/>
            <a:endParaRPr lang="pt-BR" sz="2400" b="1" dirty="0" smtClean="0">
              <a:solidFill>
                <a:schemeClr val="tx1"/>
              </a:solidFill>
              <a:effectLst>
                <a:outerShdw blurRad="38100" dist="38100" dir="2700000" algn="tl">
                  <a:srgbClr val="000000">
                    <a:alpha val="43137"/>
                  </a:srgbClr>
                </a:outerShdw>
              </a:effectLst>
            </a:endParaRPr>
          </a:p>
          <a:p>
            <a:pPr algn="ctr"/>
            <a:r>
              <a:rPr lang="pt-BR" sz="2400" b="1" dirty="0" smtClean="0">
                <a:solidFill>
                  <a:schemeClr val="tx1"/>
                </a:solidFill>
                <a:effectLst>
                  <a:outerShdw blurRad="38100" dist="38100" dir="2700000" algn="tl">
                    <a:srgbClr val="000000">
                      <a:alpha val="43137"/>
                    </a:srgbClr>
                  </a:outerShdw>
                </a:effectLst>
              </a:rPr>
              <a:t>“E ao início do </a:t>
            </a:r>
            <a:r>
              <a:rPr lang="pt-BR" sz="2400" b="1" u="sng" dirty="0" smtClean="0">
                <a:solidFill>
                  <a:srgbClr val="FF0000"/>
                </a:solidFill>
                <a:effectLst>
                  <a:outerShdw blurRad="38100" dist="38100" dir="2700000" algn="tl">
                    <a:srgbClr val="000000">
                      <a:alpha val="43137"/>
                    </a:srgbClr>
                  </a:outerShdw>
                </a:effectLst>
              </a:rPr>
              <a:t>tempo de angústia </a:t>
            </a:r>
            <a:r>
              <a:rPr lang="pt-BR" sz="2400" b="1" dirty="0" smtClean="0">
                <a:solidFill>
                  <a:schemeClr val="tx1"/>
                </a:solidFill>
                <a:effectLst>
                  <a:outerShdw blurRad="38100" dist="38100" dir="2700000" algn="tl">
                    <a:srgbClr val="000000">
                      <a:alpha val="43137"/>
                    </a:srgbClr>
                  </a:outerShdw>
                </a:effectLst>
              </a:rPr>
              <a:t>fomos cheios do Espírito Santo ao sairmos para proclamar o sábado mais amplamente.”  Primeiros Escritos, pág. 33.</a:t>
            </a:r>
            <a:endParaRPr lang="pt-BR" sz="24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285720" y="214290"/>
            <a:ext cx="8572560" cy="6429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smtClean="0">
                <a:solidFill>
                  <a:srgbClr val="FF0000"/>
                </a:solidFill>
                <a:effectLst>
                  <a:outerShdw blurRad="38100" dist="38100" dir="2700000" algn="tl">
                    <a:srgbClr val="000000">
                      <a:alpha val="43137"/>
                    </a:srgbClr>
                  </a:outerShdw>
                </a:effectLst>
              </a:rPr>
              <a:t>O que causará esta sacudidura final na igreja?</a:t>
            </a:r>
          </a:p>
          <a:p>
            <a:pPr algn="ctr"/>
            <a:endParaRPr lang="pt-BR" sz="2400" b="1" dirty="0" smtClean="0">
              <a:solidFill>
                <a:schemeClr val="tx1"/>
              </a:solidFill>
              <a:effectLst>
                <a:outerShdw blurRad="38100" dist="38100" dir="2700000" algn="tl">
                  <a:srgbClr val="000000">
                    <a:alpha val="43137"/>
                  </a:srgbClr>
                </a:outerShdw>
              </a:effectLst>
            </a:endParaRPr>
          </a:p>
          <a:p>
            <a:pPr algn="ctr"/>
            <a:r>
              <a:rPr lang="pt-BR" sz="2400" b="1" dirty="0" smtClean="0">
                <a:solidFill>
                  <a:schemeClr val="tx1"/>
                </a:solidFill>
                <a:effectLst>
                  <a:outerShdw blurRad="38100" dist="38100" dir="2700000" algn="tl">
                    <a:srgbClr val="000000">
                      <a:alpha val="43137"/>
                    </a:srgbClr>
                  </a:outerShdw>
                </a:effectLst>
              </a:rPr>
              <a:t>1º Motivo: Falsa Chuva Serôdia.</a:t>
            </a:r>
          </a:p>
          <a:p>
            <a:pPr algn="ctr"/>
            <a:r>
              <a:rPr lang="pt-BR" sz="2400" b="1" dirty="0" smtClean="0">
                <a:solidFill>
                  <a:schemeClr val="tx1"/>
                </a:solidFill>
                <a:effectLst>
                  <a:outerShdw blurRad="38100" dist="38100" dir="2700000" algn="tl">
                    <a:srgbClr val="000000">
                      <a:alpha val="43137"/>
                    </a:srgbClr>
                  </a:outerShdw>
                </a:effectLst>
              </a:rPr>
              <a:t>“Vi que Deus tem filhos honestos entre </a:t>
            </a:r>
            <a:r>
              <a:rPr lang="pt-BR" sz="2400" b="1" dirty="0" smtClean="0">
                <a:solidFill>
                  <a:srgbClr val="FF0000"/>
                </a:solidFill>
                <a:effectLst>
                  <a:outerShdw blurRad="38100" dist="38100" dir="2700000" algn="tl">
                    <a:srgbClr val="000000">
                      <a:alpha val="43137"/>
                    </a:srgbClr>
                  </a:outerShdw>
                </a:effectLst>
              </a:rPr>
              <a:t>os Adventistas Nominais e as igrejas caídas</a:t>
            </a:r>
            <a:r>
              <a:rPr lang="pt-BR" sz="2400" b="1" dirty="0" smtClean="0">
                <a:solidFill>
                  <a:schemeClr val="tx1"/>
                </a:solidFill>
                <a:effectLst>
                  <a:outerShdw blurRad="38100" dist="38100" dir="2700000" algn="tl">
                    <a:srgbClr val="000000">
                      <a:alpha val="43137"/>
                    </a:srgbClr>
                  </a:outerShdw>
                </a:effectLst>
              </a:rPr>
              <a:t>, e antes que as pragas sejam derramadas, pastores e povo serão chamados a sair dessas igrejas e alegremente receberão a verdade.  Satanás sabe disso, e antes que o alto clamor da terceira mensagem angélica seja ouvido, </a:t>
            </a:r>
            <a:r>
              <a:rPr lang="pt-BR" sz="2400" b="1" dirty="0" smtClean="0">
                <a:solidFill>
                  <a:srgbClr val="FF0000"/>
                </a:solidFill>
                <a:effectLst>
                  <a:outerShdw blurRad="38100" dist="38100" dir="2700000" algn="tl">
                    <a:srgbClr val="000000">
                      <a:alpha val="43137"/>
                    </a:srgbClr>
                  </a:outerShdw>
                </a:effectLst>
              </a:rPr>
              <a:t>ele suscitará um despertamento nessas corporações religiosas, a fim de que </a:t>
            </a:r>
            <a:r>
              <a:rPr lang="pt-BR" sz="2400" b="1" u="sng" dirty="0" smtClean="0">
                <a:solidFill>
                  <a:srgbClr val="FF0000"/>
                </a:solidFill>
                <a:effectLst>
                  <a:outerShdw blurRad="38100" dist="38100" dir="2700000" algn="tl">
                    <a:srgbClr val="000000">
                      <a:alpha val="43137"/>
                    </a:srgbClr>
                  </a:outerShdw>
                </a:effectLst>
              </a:rPr>
              <a:t>os que rejeitaram a verdade </a:t>
            </a:r>
            <a:r>
              <a:rPr lang="pt-BR" sz="2400" b="1" dirty="0" smtClean="0">
                <a:solidFill>
                  <a:srgbClr val="FF0000"/>
                </a:solidFill>
                <a:effectLst>
                  <a:outerShdw blurRad="38100" dist="38100" dir="2700000" algn="tl">
                    <a:srgbClr val="000000">
                      <a:alpha val="43137"/>
                    </a:srgbClr>
                  </a:outerShdw>
                </a:effectLst>
              </a:rPr>
              <a:t>pensem que Deus está com eles.  Ele espera enganar os honestos e levá-los a pensar que Deus ainda está trabalhando pelas igrejas</a:t>
            </a:r>
            <a:r>
              <a:rPr lang="pt-BR" sz="2400" b="1" dirty="0" smtClean="0">
                <a:solidFill>
                  <a:schemeClr val="tx1"/>
                </a:solidFill>
                <a:effectLst>
                  <a:outerShdw blurRad="38100" dist="38100" dir="2700000" algn="tl">
                    <a:srgbClr val="000000">
                      <a:alpha val="43137"/>
                    </a:srgbClr>
                  </a:outerShdw>
                </a:effectLst>
              </a:rPr>
              <a:t>.  Mas a luz brilhará, e todos os honestos deixarão as igrejas caídas, e tomarão posição ao lado dos remanescentes.”  Primeiros Escritos, pág. 261.</a:t>
            </a:r>
            <a:endParaRPr lang="pt-BR" sz="24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285720" y="214290"/>
            <a:ext cx="8572560" cy="6429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tx1"/>
                </a:solidFill>
                <a:effectLst>
                  <a:outerShdw blurRad="38100" dist="38100" dir="2700000" algn="tl">
                    <a:srgbClr val="000000">
                      <a:alpha val="43137"/>
                    </a:srgbClr>
                  </a:outerShdw>
                </a:effectLst>
              </a:rPr>
              <a:t>2º Motivo: Pregação da Verdade (Testemunho Direto)</a:t>
            </a:r>
          </a:p>
          <a:p>
            <a:pPr algn="ctr"/>
            <a:endParaRPr lang="pt-BR" sz="2400" b="1" dirty="0" smtClean="0">
              <a:solidFill>
                <a:schemeClr val="tx1"/>
              </a:solidFill>
              <a:effectLst>
                <a:outerShdw blurRad="38100" dist="38100" dir="2700000" algn="tl">
                  <a:srgbClr val="000000">
                    <a:alpha val="43137"/>
                  </a:srgbClr>
                </a:outerShdw>
              </a:effectLst>
            </a:endParaRPr>
          </a:p>
          <a:p>
            <a:pPr algn="ctr"/>
            <a:r>
              <a:rPr lang="pt-BR" sz="2400" b="1" dirty="0" smtClean="0">
                <a:solidFill>
                  <a:schemeClr val="tx1"/>
                </a:solidFill>
                <a:effectLst>
                  <a:outerShdw blurRad="38100" dist="38100" dir="2700000" algn="tl">
                    <a:srgbClr val="000000">
                      <a:alpha val="43137"/>
                    </a:srgbClr>
                  </a:outerShdw>
                </a:effectLst>
              </a:rPr>
              <a:t>O que acontece com a igreja em geral quando é dado o testemunho direto?  Qual será o resultado de recusar a mensagem do Senhor?</a:t>
            </a:r>
          </a:p>
          <a:p>
            <a:pPr algn="ctr"/>
            <a:r>
              <a:rPr lang="pt-BR" sz="2400" b="1" dirty="0" smtClean="0">
                <a:solidFill>
                  <a:schemeClr val="tx1"/>
                </a:solidFill>
                <a:effectLst>
                  <a:outerShdw blurRad="38100" dist="38100" dir="2700000" algn="tl">
                    <a:srgbClr val="000000">
                      <a:alpha val="43137"/>
                    </a:srgbClr>
                  </a:outerShdw>
                </a:effectLst>
              </a:rPr>
              <a:t>“Muitos, pois, dos seus discípulos, ouvindo isto, disseram: </a:t>
            </a:r>
            <a:r>
              <a:rPr lang="pt-BR" sz="2400" b="1" dirty="0" smtClean="0">
                <a:solidFill>
                  <a:srgbClr val="FF0000"/>
                </a:solidFill>
                <a:effectLst>
                  <a:outerShdw blurRad="38100" dist="38100" dir="2700000" algn="tl">
                    <a:srgbClr val="000000">
                      <a:alpha val="43137"/>
                    </a:srgbClr>
                  </a:outerShdw>
                </a:effectLst>
              </a:rPr>
              <a:t>Duro é este discurso; quem o pode ouvir? </a:t>
            </a:r>
            <a:r>
              <a:rPr lang="pt-BR" sz="2400" b="1" dirty="0" smtClean="0">
                <a:solidFill>
                  <a:schemeClr val="tx1"/>
                </a:solidFill>
                <a:effectLst>
                  <a:outerShdw blurRad="38100" dist="38100" dir="2700000" algn="tl">
                    <a:srgbClr val="000000">
                      <a:alpha val="43137"/>
                    </a:srgbClr>
                  </a:outerShdw>
                </a:effectLst>
              </a:rPr>
              <a:t>... Desde então </a:t>
            </a:r>
            <a:r>
              <a:rPr lang="pt-BR" sz="2400" b="1" dirty="0" smtClean="0">
                <a:solidFill>
                  <a:srgbClr val="FF0000"/>
                </a:solidFill>
                <a:effectLst>
                  <a:outerShdw blurRad="38100" dist="38100" dir="2700000" algn="tl">
                    <a:srgbClr val="000000">
                      <a:alpha val="43137"/>
                    </a:srgbClr>
                  </a:outerShdw>
                </a:effectLst>
              </a:rPr>
              <a:t>muitos dos seus discípulos tornaram para trás</a:t>
            </a:r>
            <a:r>
              <a:rPr lang="pt-BR" sz="2400" b="1" dirty="0" smtClean="0">
                <a:solidFill>
                  <a:schemeClr val="tx1"/>
                </a:solidFill>
                <a:effectLst>
                  <a:outerShdw blurRad="38100" dist="38100" dir="2700000" algn="tl">
                    <a:srgbClr val="000000">
                      <a:alpha val="43137"/>
                    </a:srgbClr>
                  </a:outerShdw>
                </a:effectLst>
              </a:rPr>
              <a:t>, e já não andavam com ele.”</a:t>
            </a:r>
          </a:p>
          <a:p>
            <a:pPr algn="ctr"/>
            <a:r>
              <a:rPr lang="pt-BR" sz="2400" b="1" dirty="0" smtClean="0">
                <a:solidFill>
                  <a:schemeClr val="tx1"/>
                </a:solidFill>
                <a:effectLst>
                  <a:outerShdw blurRad="38100" dist="38100" dir="2700000" algn="tl">
                    <a:srgbClr val="000000">
                      <a:alpha val="43137"/>
                    </a:srgbClr>
                  </a:outerShdw>
                </a:effectLst>
              </a:rPr>
              <a:t>João 6:66 e 66.</a:t>
            </a:r>
          </a:p>
          <a:p>
            <a:pPr algn="ctr"/>
            <a:endParaRPr lang="pt-BR" sz="2400" b="1" dirty="0" smtClean="0">
              <a:solidFill>
                <a:schemeClr val="tx1"/>
              </a:solidFill>
              <a:effectLst>
                <a:outerShdw blurRad="38100" dist="38100" dir="2700000" algn="tl">
                  <a:srgbClr val="000000">
                    <a:alpha val="43137"/>
                  </a:srgbClr>
                </a:outerShdw>
              </a:effectLst>
            </a:endParaRPr>
          </a:p>
          <a:p>
            <a:pPr algn="ctr"/>
            <a:r>
              <a:rPr lang="pt-BR" sz="2400" b="1" dirty="0" smtClean="0">
                <a:solidFill>
                  <a:schemeClr val="tx1"/>
                </a:solidFill>
                <a:effectLst>
                  <a:outerShdw blurRad="38100" dist="38100" dir="2700000" algn="tl">
                    <a:srgbClr val="000000">
                      <a:alpha val="43137"/>
                    </a:srgbClr>
                  </a:outerShdw>
                </a:effectLst>
              </a:rPr>
              <a:t>“Recusar ouvir a mensagem, por ter preconceito contra ela ou contra o mensageiro, </a:t>
            </a:r>
            <a:r>
              <a:rPr lang="pt-BR" sz="2400" b="1" dirty="0" smtClean="0">
                <a:solidFill>
                  <a:srgbClr val="FF0000"/>
                </a:solidFill>
                <a:effectLst>
                  <a:outerShdw blurRad="38100" dist="38100" dir="2700000" algn="tl">
                    <a:srgbClr val="000000">
                      <a:alpha val="43137"/>
                    </a:srgbClr>
                  </a:outerShdw>
                </a:effectLst>
              </a:rPr>
              <a:t>não desculpará vosso caso perante Deus</a:t>
            </a:r>
            <a:r>
              <a:rPr lang="pt-BR" sz="2400" b="1" dirty="0" smtClean="0">
                <a:solidFill>
                  <a:schemeClr val="tx1"/>
                </a:solidFill>
                <a:effectLst>
                  <a:outerShdw blurRad="38100" dist="38100" dir="2700000" algn="tl">
                    <a:srgbClr val="000000">
                      <a:alpha val="43137"/>
                    </a:srgbClr>
                  </a:outerShdw>
                </a:effectLst>
              </a:rPr>
              <a:t>.”</a:t>
            </a:r>
          </a:p>
          <a:p>
            <a:pPr algn="ctr"/>
            <a:r>
              <a:rPr lang="pt-BR" sz="2400" b="1" dirty="0" smtClean="0">
                <a:solidFill>
                  <a:schemeClr val="tx1"/>
                </a:solidFill>
                <a:effectLst>
                  <a:outerShdw blurRad="38100" dist="38100" dir="2700000" algn="tl">
                    <a:srgbClr val="000000">
                      <a:alpha val="43137"/>
                    </a:srgbClr>
                  </a:outerShdw>
                </a:effectLst>
              </a:rPr>
              <a:t>Conselho Sobre Escola Sabatina, pág. 22.</a:t>
            </a:r>
            <a:endParaRPr lang="pt-BR" sz="24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285720" y="214290"/>
            <a:ext cx="8572560" cy="6429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074" name="Picture 2" descr="E:\angel_small.jpg"/>
          <p:cNvPicPr>
            <a:picLocks noChangeAspect="1" noChangeArrowheads="1"/>
          </p:cNvPicPr>
          <p:nvPr/>
        </p:nvPicPr>
        <p:blipFill>
          <a:blip r:embed="rId2"/>
          <a:srcRect/>
          <a:stretch>
            <a:fillRect/>
          </a:stretch>
        </p:blipFill>
        <p:spPr bwMode="auto">
          <a:xfrm>
            <a:off x="1000100" y="428604"/>
            <a:ext cx="2714644" cy="2786082"/>
          </a:xfrm>
          <a:prstGeom prst="rect">
            <a:avLst/>
          </a:prstGeom>
          <a:noFill/>
          <a:ln w="76200">
            <a:solidFill>
              <a:schemeClr val="accent1"/>
            </a:solidFill>
          </a:ln>
        </p:spPr>
      </p:pic>
      <p:sp>
        <p:nvSpPr>
          <p:cNvPr id="6" name="CaixaDeTexto 5"/>
          <p:cNvSpPr txBox="1"/>
          <p:nvPr/>
        </p:nvSpPr>
        <p:spPr>
          <a:xfrm>
            <a:off x="3929058" y="785794"/>
            <a:ext cx="4835234" cy="1938992"/>
          </a:xfrm>
          <a:prstGeom prst="rect">
            <a:avLst/>
          </a:prstGeom>
          <a:noFill/>
        </p:spPr>
        <p:txBody>
          <a:bodyPr wrap="none" rtlCol="0">
            <a:spAutoFit/>
          </a:bodyPr>
          <a:lstStyle/>
          <a:p>
            <a:r>
              <a:rPr lang="pt-BR" sz="2400" b="1" u="sng" dirty="0" smtClean="0">
                <a:solidFill>
                  <a:srgbClr val="FF0000"/>
                </a:solidFill>
                <a:effectLst>
                  <a:outerShdw blurRad="38100" dist="38100" dir="2700000" algn="tl">
                    <a:srgbClr val="000000">
                      <a:alpha val="43137"/>
                    </a:srgbClr>
                  </a:outerShdw>
                </a:effectLst>
              </a:rPr>
              <a:t>NO CÉU</a:t>
            </a:r>
            <a:r>
              <a:rPr lang="pt-BR" sz="2400" b="1" dirty="0" smtClean="0">
                <a:effectLst>
                  <a:outerShdw blurRad="38100" dist="38100" dir="2700000" algn="tl">
                    <a:srgbClr val="000000">
                      <a:alpha val="43137"/>
                    </a:srgbClr>
                  </a:outerShdw>
                </a:effectLst>
              </a:rPr>
              <a:t>: Está em andamento o Juízo</a:t>
            </a:r>
          </a:p>
          <a:p>
            <a:r>
              <a:rPr lang="pt-BR" sz="2400" b="1" dirty="0" smtClean="0">
                <a:effectLst>
                  <a:outerShdw blurRad="38100" dist="38100" dir="2700000" algn="tl">
                    <a:srgbClr val="000000">
                      <a:alpha val="43137"/>
                    </a:srgbClr>
                  </a:outerShdw>
                </a:effectLst>
              </a:rPr>
              <a:t>Investigativo que começou em 1844</a:t>
            </a:r>
          </a:p>
          <a:p>
            <a:r>
              <a:rPr lang="pt-BR" sz="2400" b="1" dirty="0">
                <a:effectLst>
                  <a:outerShdw blurRad="38100" dist="38100" dir="2700000" algn="tl">
                    <a:srgbClr val="000000">
                      <a:alpha val="43137"/>
                    </a:srgbClr>
                  </a:outerShdw>
                </a:effectLst>
              </a:rPr>
              <a:t>p</a:t>
            </a:r>
            <a:r>
              <a:rPr lang="pt-BR" sz="2400" b="1" dirty="0" smtClean="0">
                <a:effectLst>
                  <a:outerShdw blurRad="38100" dist="38100" dir="2700000" algn="tl">
                    <a:srgbClr val="000000">
                      <a:alpha val="43137"/>
                    </a:srgbClr>
                  </a:outerShdw>
                </a:effectLst>
              </a:rPr>
              <a:t>elos    mortos.     Em   breve   na Lei </a:t>
            </a:r>
          </a:p>
          <a:p>
            <a:r>
              <a:rPr lang="pt-BR" sz="2400" b="1" dirty="0" smtClean="0">
                <a:effectLst>
                  <a:outerShdw blurRad="38100" dist="38100" dir="2700000" algn="tl">
                    <a:srgbClr val="000000">
                      <a:alpha val="43137"/>
                    </a:srgbClr>
                  </a:outerShdw>
                </a:effectLst>
              </a:rPr>
              <a:t>Dominical   COMEÇARÁ   o  juízo dos</a:t>
            </a:r>
          </a:p>
          <a:p>
            <a:r>
              <a:rPr lang="pt-BR" sz="2400" b="1" dirty="0">
                <a:effectLst>
                  <a:outerShdw blurRad="38100" dist="38100" dir="2700000" algn="tl">
                    <a:srgbClr val="000000">
                      <a:alpha val="43137"/>
                    </a:srgbClr>
                  </a:outerShdw>
                </a:effectLst>
              </a:rPr>
              <a:t>v</a:t>
            </a:r>
            <a:r>
              <a:rPr lang="pt-BR" sz="2400" b="1" dirty="0" smtClean="0">
                <a:effectLst>
                  <a:outerShdw blurRad="38100" dist="38100" dir="2700000" algn="tl">
                    <a:srgbClr val="000000">
                      <a:alpha val="43137"/>
                    </a:srgbClr>
                  </a:outerShdw>
                </a:effectLst>
              </a:rPr>
              <a:t>ivos entre o povo de Deus.</a:t>
            </a:r>
            <a:endParaRPr lang="pt-BR" sz="2400" b="1" dirty="0">
              <a:effectLst>
                <a:outerShdw blurRad="38100" dist="38100" dir="2700000" algn="tl">
                  <a:srgbClr val="000000">
                    <a:alpha val="43137"/>
                  </a:srgbClr>
                </a:outerShdw>
              </a:effectLst>
            </a:endParaRPr>
          </a:p>
        </p:txBody>
      </p:sp>
      <p:sp>
        <p:nvSpPr>
          <p:cNvPr id="7" name="CaixaDeTexto 6"/>
          <p:cNvSpPr txBox="1"/>
          <p:nvPr/>
        </p:nvSpPr>
        <p:spPr>
          <a:xfrm>
            <a:off x="3857620" y="3786190"/>
            <a:ext cx="5121052" cy="1569660"/>
          </a:xfrm>
          <a:prstGeom prst="rect">
            <a:avLst/>
          </a:prstGeom>
          <a:noFill/>
        </p:spPr>
        <p:txBody>
          <a:bodyPr wrap="square" rtlCol="0">
            <a:spAutoFit/>
          </a:bodyPr>
          <a:lstStyle/>
          <a:p>
            <a:endParaRPr lang="pt-BR" sz="2400" b="1" u="sng" dirty="0" smtClean="0">
              <a:solidFill>
                <a:srgbClr val="FF0000"/>
              </a:solidFill>
              <a:effectLst>
                <a:outerShdw blurRad="38100" dist="38100" dir="2700000" algn="tl">
                  <a:srgbClr val="000000">
                    <a:alpha val="43137"/>
                  </a:srgbClr>
                </a:outerShdw>
              </a:effectLst>
            </a:endParaRPr>
          </a:p>
          <a:p>
            <a:r>
              <a:rPr lang="pt-BR" sz="2400" b="1" u="sng" dirty="0" smtClean="0">
                <a:solidFill>
                  <a:srgbClr val="FF0000"/>
                </a:solidFill>
                <a:effectLst>
                  <a:outerShdw blurRad="38100" dist="38100" dir="2700000" algn="tl">
                    <a:srgbClr val="000000">
                      <a:alpha val="43137"/>
                    </a:srgbClr>
                  </a:outerShdw>
                </a:effectLst>
              </a:rPr>
              <a:t>NA IGREJA</a:t>
            </a:r>
            <a:r>
              <a:rPr lang="pt-BR" sz="2400" b="1" dirty="0" smtClean="0">
                <a:effectLst>
                  <a:outerShdw blurRad="38100" dist="38100" dir="2700000" algn="tl">
                    <a:srgbClr val="000000">
                      <a:alpha val="43137"/>
                    </a:srgbClr>
                  </a:outerShdw>
                </a:effectLst>
              </a:rPr>
              <a:t>: Hoje  está  ocorrendo  na</a:t>
            </a:r>
          </a:p>
          <a:p>
            <a:r>
              <a:rPr lang="pt-BR" sz="2400" b="1" dirty="0" smtClean="0">
                <a:effectLst>
                  <a:outerShdw blurRad="38100" dist="38100" dir="2700000" algn="tl">
                    <a:srgbClr val="000000">
                      <a:alpha val="43137"/>
                    </a:srgbClr>
                  </a:outerShdw>
                </a:effectLst>
              </a:rPr>
              <a:t>Igreja  a  primeira  e  segunda fase da sacudidura.</a:t>
            </a:r>
            <a:endParaRPr lang="pt-BR" sz="2400" b="1" dirty="0">
              <a:effectLst>
                <a:outerShdw blurRad="38100" dist="38100" dir="2700000" algn="tl">
                  <a:srgbClr val="000000">
                    <a:alpha val="43137"/>
                  </a:srgbClr>
                </a:outerShdw>
              </a:effectLst>
            </a:endParaRPr>
          </a:p>
        </p:txBody>
      </p:sp>
      <p:pic>
        <p:nvPicPr>
          <p:cNvPr id="3076" name="Picture 4" descr="C:\Documents and Settings\Machado\Meus documentos\Imagens bíblicas\1937.jpg"/>
          <p:cNvPicPr>
            <a:picLocks noChangeAspect="1" noChangeArrowheads="1"/>
          </p:cNvPicPr>
          <p:nvPr/>
        </p:nvPicPr>
        <p:blipFill>
          <a:blip r:embed="rId3"/>
          <a:srcRect/>
          <a:stretch>
            <a:fillRect/>
          </a:stretch>
        </p:blipFill>
        <p:spPr bwMode="auto">
          <a:xfrm>
            <a:off x="1214414" y="3429000"/>
            <a:ext cx="2286000" cy="3048000"/>
          </a:xfrm>
          <a:prstGeom prst="rect">
            <a:avLst/>
          </a:prstGeom>
          <a:noFill/>
          <a:ln w="76200">
            <a:solidFill>
              <a:schemeClr val="accent1"/>
            </a:solid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285720" y="214290"/>
            <a:ext cx="8572560" cy="6429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tx1"/>
                </a:solidFill>
                <a:effectLst>
                  <a:outerShdw blurRad="38100" dist="38100" dir="2700000" algn="tl">
                    <a:srgbClr val="000000">
                      <a:alpha val="43137"/>
                    </a:srgbClr>
                  </a:outerShdw>
                </a:effectLst>
              </a:rPr>
              <a:t>“Perguntei a significação da sacudidura que eu vira, </a:t>
            </a:r>
            <a:r>
              <a:rPr lang="pt-BR" sz="2400" b="1" dirty="0" smtClean="0">
                <a:solidFill>
                  <a:srgbClr val="FF0000"/>
                </a:solidFill>
                <a:effectLst>
                  <a:outerShdw blurRad="38100" dist="38100" dir="2700000" algn="tl">
                    <a:srgbClr val="000000">
                      <a:alpha val="43137"/>
                    </a:srgbClr>
                  </a:outerShdw>
                </a:effectLst>
              </a:rPr>
              <a:t>e foi-me mostrado que era determinada pelo </a:t>
            </a:r>
            <a:r>
              <a:rPr lang="pt-BR" sz="2400" b="1" u="sng" dirty="0" smtClean="0">
                <a:solidFill>
                  <a:srgbClr val="FF0000"/>
                </a:solidFill>
                <a:effectLst>
                  <a:outerShdw blurRad="38100" dist="38100" dir="2700000" algn="tl">
                    <a:srgbClr val="000000">
                      <a:alpha val="43137"/>
                    </a:srgbClr>
                  </a:outerShdw>
                </a:effectLst>
              </a:rPr>
              <a:t>testemunho direto </a:t>
            </a:r>
            <a:r>
              <a:rPr lang="pt-BR" sz="2400" b="1" dirty="0" smtClean="0">
                <a:solidFill>
                  <a:srgbClr val="FF0000"/>
                </a:solidFill>
                <a:effectLst>
                  <a:outerShdw blurRad="38100" dist="38100" dir="2700000" algn="tl">
                    <a:srgbClr val="000000">
                      <a:alpha val="43137"/>
                    </a:srgbClr>
                  </a:outerShdw>
                </a:effectLst>
              </a:rPr>
              <a:t>contido no conselho da Testemunha Verdadeira à igreja de </a:t>
            </a:r>
            <a:r>
              <a:rPr lang="pt-BR" sz="2400" b="1" dirty="0" err="1" smtClean="0">
                <a:solidFill>
                  <a:srgbClr val="FF0000"/>
                </a:solidFill>
                <a:effectLst>
                  <a:outerShdw blurRad="38100" dist="38100" dir="2700000" algn="tl">
                    <a:srgbClr val="000000">
                      <a:alpha val="43137"/>
                    </a:srgbClr>
                  </a:outerShdw>
                </a:effectLst>
              </a:rPr>
              <a:t>Laodicéia</a:t>
            </a:r>
            <a:r>
              <a:rPr lang="pt-BR" sz="2400" b="1" dirty="0" smtClean="0">
                <a:solidFill>
                  <a:srgbClr val="FF0000"/>
                </a:solidFill>
                <a:effectLst>
                  <a:outerShdw blurRad="38100" dist="38100" dir="2700000" algn="tl">
                    <a:srgbClr val="000000">
                      <a:alpha val="43137"/>
                    </a:srgbClr>
                  </a:outerShdw>
                </a:effectLst>
              </a:rPr>
              <a:t>.</a:t>
            </a:r>
            <a:r>
              <a:rPr lang="pt-BR" sz="2400" b="1" dirty="0" smtClean="0">
                <a:solidFill>
                  <a:schemeClr val="tx1"/>
                </a:solidFill>
                <a:effectLst>
                  <a:outerShdw blurRad="38100" dist="38100" dir="2700000" algn="tl">
                    <a:srgbClr val="000000">
                      <a:alpha val="43137"/>
                    </a:srgbClr>
                  </a:outerShdw>
                </a:effectLst>
              </a:rPr>
              <a:t>  Isso produzirá efeito no coração daquele que o receber, e o levará a empunhar o estandarte e propagar a verdade direta.  </a:t>
            </a:r>
            <a:r>
              <a:rPr lang="pt-BR" sz="2400" b="1" dirty="0" smtClean="0">
                <a:solidFill>
                  <a:srgbClr val="FF0000"/>
                </a:solidFill>
                <a:effectLst>
                  <a:outerShdw blurRad="38100" dist="38100" dir="2700000" algn="tl">
                    <a:srgbClr val="000000">
                      <a:alpha val="43137"/>
                    </a:srgbClr>
                  </a:outerShdw>
                </a:effectLst>
              </a:rPr>
              <a:t>Alguns não suportarão esse testemunho direto, e se levantarão contra ele, e isso é o que determinará a sacudidura entre o povo de Deus</a:t>
            </a:r>
            <a:r>
              <a:rPr lang="pt-BR" sz="2400" b="1" dirty="0" smtClean="0">
                <a:solidFill>
                  <a:schemeClr val="tx1"/>
                </a:solidFill>
                <a:effectLst>
                  <a:outerShdw blurRad="38100" dist="38100" dir="2700000" algn="tl">
                    <a:srgbClr val="000000">
                      <a:alpha val="43137"/>
                    </a:srgbClr>
                  </a:outerShdw>
                </a:effectLst>
              </a:rPr>
              <a:t>.”  Testemunho Seletos, Vol. 1, pág. 60; Primeiros Escritos, pág. 270.</a:t>
            </a:r>
          </a:p>
          <a:p>
            <a:pPr algn="ctr"/>
            <a:endParaRPr lang="pt-BR" sz="2400" b="1" dirty="0" smtClean="0">
              <a:solidFill>
                <a:schemeClr val="tx1"/>
              </a:solidFill>
              <a:effectLst>
                <a:outerShdw blurRad="38100" dist="38100" dir="2700000" algn="tl">
                  <a:srgbClr val="000000">
                    <a:alpha val="43137"/>
                  </a:srgbClr>
                </a:outerShdw>
              </a:effectLst>
            </a:endParaRPr>
          </a:p>
          <a:p>
            <a:pPr algn="ctr"/>
            <a:r>
              <a:rPr lang="pt-BR" sz="2400" b="1" dirty="0" smtClean="0">
                <a:solidFill>
                  <a:schemeClr val="tx1"/>
                </a:solidFill>
                <a:effectLst>
                  <a:outerShdw blurRad="38100" dist="38100" dir="2700000" algn="tl">
                    <a:srgbClr val="000000">
                      <a:alpha val="43137"/>
                    </a:srgbClr>
                  </a:outerShdw>
                </a:effectLst>
              </a:rPr>
              <a:t>“Haverá uma </a:t>
            </a:r>
            <a:r>
              <a:rPr lang="pt-BR" sz="2400" b="1" dirty="0" smtClean="0">
                <a:solidFill>
                  <a:srgbClr val="FF0000"/>
                </a:solidFill>
                <a:effectLst>
                  <a:outerShdw blurRad="38100" dist="38100" dir="2700000" algn="tl">
                    <a:srgbClr val="000000">
                      <a:alpha val="43137"/>
                    </a:srgbClr>
                  </a:outerShdw>
                </a:effectLst>
              </a:rPr>
              <a:t>sacudidura</a:t>
            </a:r>
            <a:r>
              <a:rPr lang="pt-BR" sz="2400" b="1" dirty="0" smtClean="0">
                <a:solidFill>
                  <a:schemeClr val="tx1"/>
                </a:solidFill>
                <a:effectLst>
                  <a:outerShdw blurRad="38100" dist="38100" dir="2700000" algn="tl">
                    <a:srgbClr val="000000">
                      <a:alpha val="43137"/>
                    </a:srgbClr>
                  </a:outerShdw>
                </a:effectLst>
              </a:rPr>
              <a:t> entre o povo de Deus... </a:t>
            </a:r>
            <a:r>
              <a:rPr lang="pt-BR" sz="2400" b="1" dirty="0" smtClean="0">
                <a:solidFill>
                  <a:srgbClr val="FF0000"/>
                </a:solidFill>
                <a:effectLst>
                  <a:outerShdw blurRad="38100" dist="38100" dir="2700000" algn="tl">
                    <a:srgbClr val="000000">
                      <a:alpha val="43137"/>
                    </a:srgbClr>
                  </a:outerShdw>
                </a:effectLst>
              </a:rPr>
              <a:t>Será o resultado de recusar a verdade apresentada</a:t>
            </a:r>
            <a:r>
              <a:rPr lang="pt-BR" sz="2400" b="1" dirty="0" smtClean="0">
                <a:solidFill>
                  <a:schemeClr val="tx1"/>
                </a:solidFill>
                <a:effectLst>
                  <a:outerShdw blurRad="38100" dist="38100" dir="2700000" algn="tl">
                    <a:srgbClr val="000000">
                      <a:alpha val="43137"/>
                    </a:srgbClr>
                  </a:outerShdw>
                </a:effectLst>
              </a:rPr>
              <a:t>.”  Mensagens Escolhidas, Vol. 2, pág. 13. </a:t>
            </a:r>
            <a:endParaRPr lang="pt-BR" sz="24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285720" y="214290"/>
            <a:ext cx="8572560" cy="6429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tx1"/>
                </a:solidFill>
                <a:effectLst>
                  <a:outerShdw blurRad="38100" dist="38100" dir="2700000" algn="tl">
                    <a:srgbClr val="000000">
                      <a:alpha val="43137"/>
                    </a:srgbClr>
                  </a:outerShdw>
                </a:effectLst>
              </a:rPr>
              <a:t>3º Motivo: Angústia das Nações.</a:t>
            </a:r>
          </a:p>
          <a:p>
            <a:pPr algn="ctr"/>
            <a:endParaRPr lang="pt-BR" sz="2400" b="1" dirty="0" smtClean="0">
              <a:solidFill>
                <a:schemeClr val="tx1"/>
              </a:solidFill>
              <a:effectLst>
                <a:outerShdw blurRad="38100" dist="38100" dir="2700000" algn="tl">
                  <a:srgbClr val="000000">
                    <a:alpha val="43137"/>
                  </a:srgbClr>
                </a:outerShdw>
              </a:effectLst>
            </a:endParaRPr>
          </a:p>
          <a:p>
            <a:pPr algn="ctr"/>
            <a:r>
              <a:rPr lang="pt-BR" sz="2400" b="1" dirty="0" smtClean="0">
                <a:solidFill>
                  <a:schemeClr val="tx1"/>
                </a:solidFill>
                <a:effectLst>
                  <a:outerShdw blurRad="38100" dist="38100" dir="2700000" algn="tl">
                    <a:srgbClr val="000000">
                      <a:alpha val="43137"/>
                    </a:srgbClr>
                  </a:outerShdw>
                </a:effectLst>
              </a:rPr>
              <a:t>“Assim agora uma </a:t>
            </a:r>
            <a:r>
              <a:rPr lang="pt-BR" sz="2400" b="1" dirty="0" smtClean="0">
                <a:solidFill>
                  <a:srgbClr val="FF0000"/>
                </a:solidFill>
                <a:effectLst>
                  <a:outerShdw blurRad="38100" dist="38100" dir="2700000" algn="tl">
                    <a:srgbClr val="000000">
                      <a:alpha val="43137"/>
                    </a:srgbClr>
                  </a:outerShdw>
                </a:effectLst>
              </a:rPr>
              <a:t>calamidade repentina e imprevista, alguma coisa que põe a pessoa face a face com a morte</a:t>
            </a:r>
            <a:r>
              <a:rPr lang="pt-BR" sz="2400" b="1" dirty="0" smtClean="0">
                <a:solidFill>
                  <a:schemeClr val="tx1"/>
                </a:solidFill>
                <a:effectLst>
                  <a:outerShdw blurRad="38100" dist="38100" dir="2700000" algn="tl">
                    <a:srgbClr val="000000">
                      <a:alpha val="43137"/>
                    </a:srgbClr>
                  </a:outerShdw>
                </a:effectLst>
              </a:rPr>
              <a:t>, mostrará se há fé real nas promessas de Deus.  Mostrará se está sustida na graça.  </a:t>
            </a:r>
            <a:r>
              <a:rPr lang="pt-BR" sz="2400" b="1" dirty="0" smtClean="0">
                <a:solidFill>
                  <a:srgbClr val="FF0000"/>
                </a:solidFill>
                <a:effectLst>
                  <a:outerShdw blurRad="38100" dist="38100" dir="2700000" algn="tl">
                    <a:srgbClr val="000000">
                      <a:alpha val="43137"/>
                    </a:srgbClr>
                  </a:outerShdw>
                </a:effectLst>
              </a:rPr>
              <a:t>A grande prova final virá no fim do tempo da graça</a:t>
            </a:r>
            <a:r>
              <a:rPr lang="pt-BR" sz="2400" b="1" dirty="0" smtClean="0">
                <a:solidFill>
                  <a:schemeClr val="tx1"/>
                </a:solidFill>
                <a:effectLst>
                  <a:outerShdw blurRad="38100" dist="38100" dir="2700000" algn="tl">
                    <a:srgbClr val="000000">
                      <a:alpha val="43137"/>
                    </a:srgbClr>
                  </a:outerShdw>
                </a:effectLst>
              </a:rPr>
              <a:t>, quando será tarde demais para se suprirem as necessidades do espírito.”</a:t>
            </a:r>
          </a:p>
          <a:p>
            <a:pPr algn="ctr"/>
            <a:r>
              <a:rPr lang="pt-BR" sz="2400" b="1" dirty="0" smtClean="0">
                <a:solidFill>
                  <a:schemeClr val="tx1"/>
                </a:solidFill>
                <a:effectLst>
                  <a:outerShdw blurRad="38100" dist="38100" dir="2700000" algn="tl">
                    <a:srgbClr val="000000">
                      <a:alpha val="43137"/>
                    </a:srgbClr>
                  </a:outerShdw>
                </a:effectLst>
              </a:rPr>
              <a:t>Parábolas de Jesus, pág. 412.</a:t>
            </a:r>
          </a:p>
          <a:p>
            <a:pPr algn="ctr"/>
            <a:endParaRPr lang="pt-BR" sz="2400" b="1" dirty="0" smtClean="0">
              <a:solidFill>
                <a:schemeClr val="tx1"/>
              </a:solidFill>
              <a:effectLst>
                <a:outerShdw blurRad="38100" dist="38100" dir="2700000" algn="tl">
                  <a:srgbClr val="000000">
                    <a:alpha val="43137"/>
                  </a:srgbClr>
                </a:outerShdw>
              </a:effectLst>
            </a:endParaRPr>
          </a:p>
          <a:p>
            <a:pPr algn="ctr"/>
            <a:r>
              <a:rPr lang="pt-BR" sz="2400" b="1" dirty="0" smtClean="0">
                <a:solidFill>
                  <a:schemeClr val="tx1"/>
                </a:solidFill>
                <a:effectLst>
                  <a:outerShdw blurRad="38100" dist="38100" dir="2700000" algn="tl">
                    <a:srgbClr val="000000">
                      <a:alpha val="43137"/>
                    </a:srgbClr>
                  </a:outerShdw>
                </a:effectLst>
              </a:rPr>
              <a:t>“O ‘início do tempo de angústia’ ali mencionado, não se refere ao tempo em que as pragas começarão a ser derramadas, mas a um breve período, pouco antes, enquanto Cristo está no santuário.  Nesse tempo, enquanto a obra de salvação está se encerrando, </a:t>
            </a:r>
            <a:r>
              <a:rPr lang="pt-BR" sz="2400" b="1" u="sng" dirty="0" smtClean="0">
                <a:solidFill>
                  <a:srgbClr val="FF0000"/>
                </a:solidFill>
                <a:effectLst>
                  <a:outerShdw blurRad="38100" dist="38100" dir="2700000" algn="tl">
                    <a:srgbClr val="000000">
                      <a:alpha val="43137"/>
                    </a:srgbClr>
                  </a:outerShdw>
                </a:effectLst>
              </a:rPr>
              <a:t>tribulações virão sobre a Terra, e as nações ficarão iradas</a:t>
            </a:r>
            <a:r>
              <a:rPr lang="pt-BR" sz="2400" b="1" dirty="0" smtClean="0">
                <a:solidFill>
                  <a:schemeClr val="tx1"/>
                </a:solidFill>
                <a:effectLst>
                  <a:outerShdw blurRad="38100" dist="38100" dir="2700000" algn="tl">
                    <a:srgbClr val="000000">
                      <a:alpha val="43137"/>
                    </a:srgbClr>
                  </a:outerShdw>
                </a:effectLst>
              </a:rPr>
              <a:t>, embora contidas para não impedir a obra do terceiro anjo.”</a:t>
            </a:r>
          </a:p>
          <a:p>
            <a:pPr algn="ctr"/>
            <a:r>
              <a:rPr lang="pt-BR" sz="2400" b="1" dirty="0" smtClean="0">
                <a:solidFill>
                  <a:schemeClr val="tx1"/>
                </a:solidFill>
                <a:effectLst>
                  <a:outerShdw blurRad="38100" dist="38100" dir="2700000" algn="tl">
                    <a:srgbClr val="000000">
                      <a:alpha val="43137"/>
                    </a:srgbClr>
                  </a:outerShdw>
                </a:effectLst>
              </a:rPr>
              <a:t>Primeiros Escritos, </a:t>
            </a:r>
            <a:r>
              <a:rPr lang="pt-BR" sz="2400" b="1" dirty="0" err="1" smtClean="0">
                <a:solidFill>
                  <a:schemeClr val="tx1"/>
                </a:solidFill>
                <a:effectLst>
                  <a:outerShdw blurRad="38100" dist="38100" dir="2700000" algn="tl">
                    <a:srgbClr val="000000">
                      <a:alpha val="43137"/>
                    </a:srgbClr>
                  </a:outerShdw>
                </a:effectLst>
              </a:rPr>
              <a:t>págs</a:t>
            </a:r>
            <a:r>
              <a:rPr lang="pt-BR" sz="2400" b="1" dirty="0" smtClean="0">
                <a:solidFill>
                  <a:schemeClr val="tx1"/>
                </a:solidFill>
                <a:effectLst>
                  <a:outerShdw blurRad="38100" dist="38100" dir="2700000" algn="tl">
                    <a:srgbClr val="000000">
                      <a:alpha val="43137"/>
                    </a:srgbClr>
                  </a:outerShdw>
                </a:effectLst>
              </a:rPr>
              <a:t>. 85, 86.</a:t>
            </a:r>
            <a:endParaRPr lang="pt-BR" sz="24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285720" y="214290"/>
            <a:ext cx="8572560" cy="6429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tx1"/>
                </a:solidFill>
                <a:effectLst>
                  <a:outerShdw blurRad="38100" dist="38100" dir="2700000" algn="tl">
                    <a:srgbClr val="000000">
                      <a:alpha val="43137"/>
                    </a:srgbClr>
                  </a:outerShdw>
                </a:effectLst>
              </a:rPr>
              <a:t>4º Motivo: Sinal da Besta (Decreto Dominical)</a:t>
            </a:r>
          </a:p>
          <a:p>
            <a:pPr algn="ctr"/>
            <a:endParaRPr lang="pt-BR" sz="2400" b="1" dirty="0" smtClean="0">
              <a:solidFill>
                <a:schemeClr val="tx1"/>
              </a:solidFill>
              <a:effectLst>
                <a:outerShdw blurRad="38100" dist="38100" dir="2700000" algn="tl">
                  <a:srgbClr val="000000">
                    <a:alpha val="43137"/>
                  </a:srgbClr>
                </a:outerShdw>
              </a:effectLst>
            </a:endParaRPr>
          </a:p>
          <a:p>
            <a:pPr algn="ctr"/>
            <a:r>
              <a:rPr lang="pt-BR" sz="2400" b="1" dirty="0" smtClean="0">
                <a:solidFill>
                  <a:schemeClr val="tx1"/>
                </a:solidFill>
                <a:effectLst>
                  <a:outerShdw blurRad="38100" dist="38100" dir="2700000" algn="tl">
                    <a:srgbClr val="000000">
                      <a:alpha val="43137"/>
                    </a:srgbClr>
                  </a:outerShdw>
                </a:effectLst>
              </a:rPr>
              <a:t>“Quem quer que obedeça ao quarto mandamento, verificará que está traçada uma linha divisória entre ele e o mundo.  </a:t>
            </a:r>
            <a:r>
              <a:rPr lang="pt-BR" sz="2400" b="1" u="sng" dirty="0" smtClean="0">
                <a:solidFill>
                  <a:srgbClr val="FF0000"/>
                </a:solidFill>
                <a:effectLst>
                  <a:outerShdw blurRad="38100" dist="38100" dir="2700000" algn="tl">
                    <a:srgbClr val="000000">
                      <a:alpha val="43137"/>
                    </a:srgbClr>
                  </a:outerShdw>
                </a:effectLst>
              </a:rPr>
              <a:t>O sábado é uma prova, não uma exigência humana, mas a prova de Deus</a:t>
            </a:r>
            <a:r>
              <a:rPr lang="pt-BR" sz="2400" b="1" dirty="0" smtClean="0">
                <a:solidFill>
                  <a:schemeClr val="tx1"/>
                </a:solidFill>
                <a:effectLst>
                  <a:outerShdw blurRad="38100" dist="38100" dir="2700000" algn="tl">
                    <a:srgbClr val="000000">
                      <a:alpha val="43137"/>
                    </a:srgbClr>
                  </a:outerShdw>
                </a:effectLst>
              </a:rPr>
              <a:t>.  É aquilo que distinguirá os que servem a Deus dos que não O servem; e em torno deste ponto sobrevirá o derradeiro e grande conflito da luta entre a verdade e o erro.”</a:t>
            </a:r>
          </a:p>
          <a:p>
            <a:pPr algn="ctr"/>
            <a:r>
              <a:rPr lang="pt-BR" sz="2400" b="1" dirty="0" smtClean="0">
                <a:solidFill>
                  <a:schemeClr val="tx1"/>
                </a:solidFill>
                <a:effectLst>
                  <a:outerShdw blurRad="38100" dist="38100" dir="2700000" algn="tl">
                    <a:srgbClr val="000000">
                      <a:alpha val="43137"/>
                    </a:srgbClr>
                  </a:outerShdw>
                </a:effectLst>
              </a:rPr>
              <a:t>Testemunhos Seletos, Vol. 2, pág. 180.</a:t>
            </a:r>
          </a:p>
          <a:p>
            <a:pPr algn="ctr"/>
            <a:endParaRPr lang="pt-BR" sz="2400" b="1" dirty="0" smtClean="0">
              <a:solidFill>
                <a:schemeClr val="tx1"/>
              </a:solidFill>
              <a:effectLst>
                <a:outerShdw blurRad="38100" dist="38100" dir="2700000" algn="tl">
                  <a:srgbClr val="000000">
                    <a:alpha val="43137"/>
                  </a:srgbClr>
                </a:outerShdw>
              </a:effectLst>
            </a:endParaRPr>
          </a:p>
          <a:p>
            <a:pPr algn="ctr"/>
            <a:r>
              <a:rPr lang="pt-BR" sz="2400" b="1" dirty="0" smtClean="0">
                <a:solidFill>
                  <a:schemeClr val="tx1"/>
                </a:solidFill>
                <a:effectLst>
                  <a:outerShdw blurRad="38100" dist="38100" dir="2700000" algn="tl">
                    <a:srgbClr val="000000">
                      <a:alpha val="43137"/>
                    </a:srgbClr>
                  </a:outerShdw>
                </a:effectLst>
              </a:rPr>
              <a:t>“</a:t>
            </a:r>
            <a:r>
              <a:rPr lang="pt-BR" sz="2400" b="1" u="sng" dirty="0" smtClean="0">
                <a:solidFill>
                  <a:srgbClr val="FF0000"/>
                </a:solidFill>
                <a:effectLst>
                  <a:outerShdw blurRad="38100" dist="38100" dir="2700000" algn="tl">
                    <a:srgbClr val="000000">
                      <a:alpha val="43137"/>
                    </a:srgbClr>
                  </a:outerShdw>
                </a:effectLst>
              </a:rPr>
              <a:t>Quando a lei de Deus for anulada</a:t>
            </a:r>
            <a:r>
              <a:rPr lang="pt-BR" sz="2400" b="1" dirty="0" smtClean="0">
                <a:solidFill>
                  <a:srgbClr val="FF0000"/>
                </a:solidFill>
                <a:effectLst>
                  <a:outerShdw blurRad="38100" dist="38100" dir="2700000" algn="tl">
                    <a:srgbClr val="000000">
                      <a:alpha val="43137"/>
                    </a:srgbClr>
                  </a:outerShdw>
                </a:effectLst>
              </a:rPr>
              <a:t>, Sua igreja será peneirada por provas terríveis</a:t>
            </a:r>
            <a:r>
              <a:rPr lang="pt-BR" sz="2400" b="1" dirty="0" smtClean="0">
                <a:solidFill>
                  <a:schemeClr val="tx1"/>
                </a:solidFill>
                <a:effectLst>
                  <a:outerShdw blurRad="38100" dist="38100" dir="2700000" algn="tl">
                    <a:srgbClr val="000000">
                      <a:alpha val="43137"/>
                    </a:srgbClr>
                  </a:outerShdw>
                </a:effectLst>
              </a:rPr>
              <a:t>, e uma proporção maior do que agora podemos prever, dará ouvidos a espíritos enganadores e doutrinas de demônios.”  Mensagens Escolhidas, Vol. 2, pág. 368.</a:t>
            </a:r>
            <a:endParaRPr lang="pt-BR" sz="24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285720" y="214290"/>
            <a:ext cx="8572560" cy="6429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smtClean="0">
                <a:solidFill>
                  <a:srgbClr val="FF0000"/>
                </a:solidFill>
                <a:effectLst>
                  <a:outerShdw blurRad="38100" dist="38100" dir="2700000" algn="tl">
                    <a:srgbClr val="000000">
                      <a:alpha val="43137"/>
                    </a:srgbClr>
                  </a:outerShdw>
                </a:effectLst>
              </a:rPr>
              <a:t>O que vai separar definitivamente os bons e os maus, o joio do trigo, pastores infiéis e membros infiéis na IASD e outras igrejas?</a:t>
            </a:r>
          </a:p>
          <a:p>
            <a:pPr algn="ctr"/>
            <a:r>
              <a:rPr lang="pt-BR" sz="2400" b="1" dirty="0" smtClean="0">
                <a:solidFill>
                  <a:schemeClr val="tx1"/>
                </a:solidFill>
                <a:effectLst>
                  <a:outerShdw blurRad="38100" dist="38100" dir="2700000" algn="tl">
                    <a:srgbClr val="000000">
                      <a:alpha val="43137"/>
                    </a:srgbClr>
                  </a:outerShdw>
                </a:effectLst>
              </a:rPr>
              <a:t>“E seguiu-os o terceiro anjo, dizendo com grande voz: </a:t>
            </a:r>
            <a:r>
              <a:rPr lang="pt-BR" sz="2400" b="1" dirty="0" smtClean="0">
                <a:solidFill>
                  <a:srgbClr val="FF0000"/>
                </a:solidFill>
                <a:effectLst>
                  <a:outerShdw blurRad="38100" dist="38100" dir="2700000" algn="tl">
                    <a:srgbClr val="000000">
                      <a:alpha val="43137"/>
                    </a:srgbClr>
                  </a:outerShdw>
                </a:effectLst>
              </a:rPr>
              <a:t>Se alguém adorar a besta, e a sua imagem, e receber o sinal na sua testa, ou na sua mão, também este beberá do vinho da ira de Deus</a:t>
            </a:r>
            <a:r>
              <a:rPr lang="pt-BR" sz="2400" b="1" dirty="0" smtClean="0">
                <a:solidFill>
                  <a:schemeClr val="tx1"/>
                </a:solidFill>
                <a:effectLst>
                  <a:outerShdw blurRad="38100" dist="38100" dir="2700000" algn="tl">
                    <a:srgbClr val="000000">
                      <a:alpha val="43137"/>
                    </a:srgbClr>
                  </a:outerShdw>
                </a:effectLst>
              </a:rPr>
              <a:t>, que se  deitou, não misturado, no cálice da sua ira; e será atormentado com fogo e enxofre diante dos santos anjos e diante do Cordeiro.”  Apocalipse 14:09-10 e Apocalipse 13:15-17.</a:t>
            </a:r>
          </a:p>
          <a:p>
            <a:pPr algn="ctr"/>
            <a:endParaRPr lang="pt-BR" sz="2400" b="1" dirty="0" smtClean="0">
              <a:solidFill>
                <a:schemeClr val="tx1"/>
              </a:solidFill>
              <a:effectLst>
                <a:outerShdw blurRad="38100" dist="38100" dir="2700000" algn="tl">
                  <a:srgbClr val="000000">
                    <a:alpha val="43137"/>
                  </a:srgbClr>
                </a:outerShdw>
              </a:effectLst>
            </a:endParaRPr>
          </a:p>
          <a:p>
            <a:pPr algn="ctr"/>
            <a:r>
              <a:rPr lang="pt-BR" sz="2400" b="1" dirty="0" smtClean="0">
                <a:solidFill>
                  <a:schemeClr val="tx1"/>
                </a:solidFill>
                <a:effectLst>
                  <a:outerShdw blurRad="38100" dist="38100" dir="2700000" algn="tl">
                    <a:srgbClr val="000000">
                      <a:alpha val="43137"/>
                    </a:srgbClr>
                  </a:outerShdw>
                </a:effectLst>
              </a:rPr>
              <a:t>“A grande questão que está tão próxima [o cumprimento da lei dominical] </a:t>
            </a:r>
            <a:r>
              <a:rPr lang="pt-BR" sz="2400" b="1" dirty="0" smtClean="0">
                <a:solidFill>
                  <a:srgbClr val="FF0000"/>
                </a:solidFill>
                <a:effectLst>
                  <a:outerShdw blurRad="38100" dist="38100" dir="2700000" algn="tl">
                    <a:srgbClr val="000000">
                      <a:alpha val="43137"/>
                    </a:srgbClr>
                  </a:outerShdw>
                </a:effectLst>
              </a:rPr>
              <a:t>eliminará aqueles a quem Deus não designou</a:t>
            </a:r>
            <a:r>
              <a:rPr lang="pt-BR" sz="2400" b="1" dirty="0" smtClean="0">
                <a:solidFill>
                  <a:schemeClr val="tx1"/>
                </a:solidFill>
                <a:effectLst>
                  <a:outerShdw blurRad="38100" dist="38100" dir="2700000" algn="tl">
                    <a:srgbClr val="000000">
                      <a:alpha val="43137"/>
                    </a:srgbClr>
                  </a:outerShdw>
                </a:effectLst>
              </a:rPr>
              <a:t>, e Ele  terá um ministério puro, leal, santificado e preparado para a chuva serôdia.”  Eventos Finais, pág. 155.</a:t>
            </a:r>
          </a:p>
          <a:p>
            <a:pPr algn="ctr"/>
            <a:r>
              <a:rPr lang="pt-BR" sz="2000" b="1" dirty="0" smtClean="0">
                <a:solidFill>
                  <a:schemeClr val="tx1"/>
                </a:solidFill>
                <a:effectLst>
                  <a:outerShdw blurRad="38100" dist="38100" dir="2700000" algn="tl">
                    <a:srgbClr val="000000">
                      <a:alpha val="43137"/>
                    </a:srgbClr>
                  </a:outerShdw>
                </a:effectLst>
              </a:rPr>
              <a:t>Apocalipse 14:09-11, é a mensagem que produz a separação.  A separação do joio e do trigo.  Essas duas classes de pessoas irão revelar seu caráter no Decreto Dominical.</a:t>
            </a:r>
            <a:endParaRPr lang="pt-BR" sz="20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285720" y="214290"/>
            <a:ext cx="8572560" cy="6429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6" name="Picture 2" descr="E:\estudo - sinagoga de satanás -2\csm_EU-web_f416e67f68.jpg"/>
          <p:cNvPicPr>
            <a:picLocks noChangeAspect="1" noChangeArrowheads="1"/>
          </p:cNvPicPr>
          <p:nvPr/>
        </p:nvPicPr>
        <p:blipFill>
          <a:blip r:embed="rId2"/>
          <a:srcRect/>
          <a:stretch>
            <a:fillRect/>
          </a:stretch>
        </p:blipFill>
        <p:spPr bwMode="auto">
          <a:xfrm>
            <a:off x="4643438" y="214290"/>
            <a:ext cx="4222744" cy="2786082"/>
          </a:xfrm>
          <a:prstGeom prst="rect">
            <a:avLst/>
          </a:prstGeom>
          <a:noFill/>
        </p:spPr>
      </p:pic>
      <p:sp>
        <p:nvSpPr>
          <p:cNvPr id="6" name="CaixaDeTexto 5"/>
          <p:cNvSpPr txBox="1"/>
          <p:nvPr/>
        </p:nvSpPr>
        <p:spPr>
          <a:xfrm>
            <a:off x="-428660" y="500042"/>
            <a:ext cx="5640240" cy="1569660"/>
          </a:xfrm>
          <a:prstGeom prst="rect">
            <a:avLst/>
          </a:prstGeom>
          <a:noFill/>
        </p:spPr>
        <p:txBody>
          <a:bodyPr wrap="square" rtlCol="0">
            <a:spAutoFit/>
          </a:bodyPr>
          <a:lstStyle/>
          <a:p>
            <a:pPr algn="ctr"/>
            <a:r>
              <a:rPr lang="pt-BR" sz="2400" b="1" dirty="0" smtClean="0">
                <a:solidFill>
                  <a:srgbClr val="FF0000"/>
                </a:solidFill>
                <a:effectLst>
                  <a:outerShdw blurRad="38100" dist="38100" dir="2700000" algn="tl">
                    <a:srgbClr val="000000">
                      <a:alpha val="43137"/>
                    </a:srgbClr>
                  </a:outerShdw>
                </a:effectLst>
                <a:latin typeface="Arial Rounded MT Bold" pitchFamily="34" charset="0"/>
              </a:rPr>
              <a:t>NA EUROPA, OS </a:t>
            </a:r>
          </a:p>
          <a:p>
            <a:pPr algn="ctr"/>
            <a:r>
              <a:rPr lang="pt-BR" sz="2400" b="1" dirty="0" smtClean="0">
                <a:solidFill>
                  <a:srgbClr val="FF0000"/>
                </a:solidFill>
                <a:effectLst>
                  <a:outerShdw blurRad="38100" dist="38100" dir="2700000" algn="tl">
                    <a:srgbClr val="000000">
                      <a:alpha val="43137"/>
                    </a:srgbClr>
                  </a:outerShdw>
                </a:effectLst>
                <a:latin typeface="Arial Rounded MT Bold" pitchFamily="34" charset="0"/>
              </a:rPr>
              <a:t>ADVENTISTAS APELAM</a:t>
            </a:r>
          </a:p>
          <a:p>
            <a:pPr algn="ctr"/>
            <a:r>
              <a:rPr lang="pt-BR" sz="2400" b="1" dirty="0" smtClean="0">
                <a:solidFill>
                  <a:srgbClr val="FF0000"/>
                </a:solidFill>
                <a:effectLst>
                  <a:outerShdw blurRad="38100" dist="38100" dir="2700000" algn="tl">
                    <a:srgbClr val="000000">
                      <a:alpha val="43137"/>
                    </a:srgbClr>
                  </a:outerShdw>
                </a:effectLst>
                <a:latin typeface="Arial Rounded MT Bold" pitchFamily="34" charset="0"/>
              </a:rPr>
              <a:t>À ALIANÇA DO DOMINGO</a:t>
            </a:r>
          </a:p>
          <a:p>
            <a:pPr algn="ctr"/>
            <a:r>
              <a:rPr lang="pt-BR" sz="2400" b="1" dirty="0" smtClean="0">
                <a:solidFill>
                  <a:srgbClr val="FF0000"/>
                </a:solidFill>
                <a:effectLst>
                  <a:outerShdw blurRad="38100" dist="38100" dir="2700000" algn="tl">
                    <a:srgbClr val="000000">
                      <a:alpha val="43137"/>
                    </a:srgbClr>
                  </a:outerShdw>
                </a:effectLst>
                <a:latin typeface="Arial Rounded MT Bold" pitchFamily="34" charset="0"/>
              </a:rPr>
              <a:t>PARA NÃO DESCRIMINAR</a:t>
            </a:r>
            <a:endParaRPr lang="pt-BR" sz="2400" b="1" dirty="0">
              <a:solidFill>
                <a:srgbClr val="FF0000"/>
              </a:solidFill>
              <a:effectLst>
                <a:outerShdw blurRad="38100" dist="38100" dir="2700000" algn="tl">
                  <a:srgbClr val="000000">
                    <a:alpha val="43137"/>
                  </a:srgbClr>
                </a:outerShdw>
              </a:effectLst>
              <a:latin typeface="Arial Rounded MT Bold" pitchFamily="34" charset="0"/>
            </a:endParaRPr>
          </a:p>
        </p:txBody>
      </p:sp>
      <p:sp>
        <p:nvSpPr>
          <p:cNvPr id="7" name="CaixaDeTexto 6"/>
          <p:cNvSpPr txBox="1"/>
          <p:nvPr/>
        </p:nvSpPr>
        <p:spPr>
          <a:xfrm>
            <a:off x="500034" y="2071678"/>
            <a:ext cx="8215370" cy="4401205"/>
          </a:xfrm>
          <a:prstGeom prst="rect">
            <a:avLst/>
          </a:prstGeom>
          <a:noFill/>
        </p:spPr>
        <p:txBody>
          <a:bodyPr wrap="square" rtlCol="0">
            <a:spAutoFit/>
          </a:bodyPr>
          <a:lstStyle/>
          <a:p>
            <a:r>
              <a:rPr lang="pt-BR" sz="2000" b="1" dirty="0" smtClean="0">
                <a:effectLst>
                  <a:outerShdw blurRad="38100" dist="38100" dir="2700000" algn="tl">
                    <a:srgbClr val="000000">
                      <a:alpha val="43137"/>
                    </a:srgbClr>
                  </a:outerShdw>
                </a:effectLst>
              </a:rPr>
              <a:t>“Uma    aliança    para    promover    o </a:t>
            </a:r>
          </a:p>
          <a:p>
            <a:r>
              <a:rPr lang="pt-BR" sz="2000" b="1" dirty="0" smtClean="0">
                <a:effectLst>
                  <a:outerShdw blurRad="38100" dist="38100" dir="2700000" algn="tl">
                    <a:srgbClr val="000000">
                      <a:alpha val="43137"/>
                    </a:srgbClr>
                  </a:outerShdw>
                </a:effectLst>
              </a:rPr>
              <a:t>equilíbrio  entre  a vida profissional e</a:t>
            </a:r>
          </a:p>
          <a:p>
            <a:r>
              <a:rPr lang="pt-BR" sz="2000" b="1" dirty="0" smtClean="0">
                <a:effectLst>
                  <a:outerShdw blurRad="38100" dist="38100" dir="2700000" algn="tl">
                    <a:srgbClr val="000000">
                      <a:alpha val="43137"/>
                    </a:srgbClr>
                  </a:outerShdw>
                </a:effectLst>
              </a:rPr>
              <a:t>a coesão  social  na Europa reiterou o</a:t>
            </a:r>
          </a:p>
          <a:p>
            <a:r>
              <a:rPr lang="pt-BR" sz="2000" b="1" dirty="0" smtClean="0">
                <a:effectLst>
                  <a:outerShdw blurRad="38100" dist="38100" dir="2700000" algn="tl">
                    <a:srgbClr val="000000">
                      <a:alpha val="43137"/>
                    </a:srgbClr>
                  </a:outerShdw>
                </a:effectLst>
              </a:rPr>
              <a:t>seu   apelo   por   domingos sem trabalho numa conferência em Bruxelas, na</a:t>
            </a:r>
          </a:p>
          <a:p>
            <a:r>
              <a:rPr lang="pt-BR" sz="2000" b="1" dirty="0" smtClean="0">
                <a:effectLst>
                  <a:outerShdw blurRad="38100" dist="38100" dir="2700000" algn="tl">
                    <a:srgbClr val="000000">
                      <a:alpha val="43137"/>
                    </a:srgbClr>
                  </a:outerShdw>
                </a:effectLst>
              </a:rPr>
              <a:t>Bélgica,   no  mês  passado. ... Os adventistas na Europa têm questionado os</a:t>
            </a:r>
          </a:p>
          <a:p>
            <a:r>
              <a:rPr lang="pt-BR" sz="2000" b="1" dirty="0" smtClean="0">
                <a:effectLst>
                  <a:outerShdw blurRad="38100" dist="38100" dir="2700000" algn="tl">
                    <a:srgbClr val="000000">
                      <a:alpha val="43137"/>
                    </a:srgbClr>
                  </a:outerShdw>
                </a:effectLst>
              </a:rPr>
              <a:t>efeitos   de   domingos   sem   trabalho   desde   que  a  Aliança  Européia  do Domingo   foi   estabelecida.   Em   2011,  </a:t>
            </a:r>
            <a:r>
              <a:rPr lang="pt-BR" sz="2000" b="1" dirty="0" err="1" smtClean="0">
                <a:effectLst>
                  <a:outerShdw blurRad="38100" dist="38100" dir="2700000" algn="tl">
                    <a:srgbClr val="000000">
                      <a:alpha val="43137"/>
                    </a:srgbClr>
                  </a:outerShdw>
                </a:effectLst>
              </a:rPr>
              <a:t>Raafat</a:t>
            </a:r>
            <a:r>
              <a:rPr lang="pt-BR" sz="2000" b="1" dirty="0" smtClean="0">
                <a:effectLst>
                  <a:outerShdw blurRad="38100" dist="38100" dir="2700000" algn="tl">
                    <a:srgbClr val="000000">
                      <a:alpha val="43137"/>
                    </a:srgbClr>
                  </a:outerShdw>
                </a:effectLst>
              </a:rPr>
              <a:t>  </a:t>
            </a:r>
            <a:r>
              <a:rPr lang="pt-BR" sz="2000" b="1" dirty="0" err="1" smtClean="0">
                <a:effectLst>
                  <a:outerShdw blurRad="38100" dist="38100" dir="2700000" algn="tl">
                    <a:srgbClr val="000000">
                      <a:alpha val="43137"/>
                    </a:srgbClr>
                  </a:outerShdw>
                </a:effectLst>
              </a:rPr>
              <a:t>Kamal</a:t>
            </a:r>
            <a:r>
              <a:rPr lang="pt-BR" sz="2000" b="1" dirty="0" smtClean="0">
                <a:effectLst>
                  <a:outerShdw blurRad="38100" dist="38100" dir="2700000" algn="tl">
                    <a:srgbClr val="000000">
                      <a:alpha val="43137"/>
                    </a:srgbClr>
                  </a:outerShdw>
                </a:effectLst>
              </a:rPr>
              <a:t>, diretor  de Relações Públicas   e   Liberdade   Religiosa   da  Igreja Adventista no Norte da Europa, disse  </a:t>
            </a:r>
            <a:r>
              <a:rPr lang="pt-BR" sz="2000" b="1" u="sng" dirty="0" smtClean="0">
                <a:solidFill>
                  <a:srgbClr val="FF0000"/>
                </a:solidFill>
                <a:effectLst>
                  <a:outerShdw blurRad="38100" dist="38100" dir="2700000" algn="tl">
                    <a:srgbClr val="000000">
                      <a:alpha val="43137"/>
                    </a:srgbClr>
                  </a:outerShdw>
                </a:effectLst>
              </a:rPr>
              <a:t>que  os  adventistas  “apóiam  </a:t>
            </a:r>
            <a:r>
              <a:rPr lang="pt-BR" sz="2000" b="1" dirty="0" smtClean="0">
                <a:solidFill>
                  <a:srgbClr val="FF0000"/>
                </a:solidFill>
                <a:effectLst>
                  <a:outerShdw blurRad="38100" dist="38100" dir="2700000" algn="tl">
                    <a:srgbClr val="000000">
                      <a:alpha val="43137"/>
                    </a:srgbClr>
                  </a:outerShdw>
                </a:effectLst>
              </a:rPr>
              <a:t>a  noção de que as pessoas precisam de um  dia  de  descanso  para  obter  um equilíbrio entre as profissão e a vida”, </a:t>
            </a:r>
            <a:r>
              <a:rPr lang="pt-BR" sz="2000" b="1" dirty="0" smtClean="0">
                <a:effectLst>
                  <a:outerShdw blurRad="38100" dist="38100" dir="2700000" algn="tl">
                    <a:srgbClr val="000000">
                      <a:alpha val="43137"/>
                    </a:srgbClr>
                  </a:outerShdw>
                </a:effectLst>
              </a:rPr>
              <a:t>mas  “ao  mesmo  tempo,  queremos  ter  certeza  de  que  aqueles  que não observam o domingo como dia de descanso religioso sejam respeitados.”</a:t>
            </a:r>
          </a:p>
          <a:p>
            <a:endParaRPr lang="pt-BR" sz="2000" b="1" dirty="0" smtClean="0">
              <a:effectLst>
                <a:outerShdw blurRad="38100" dist="38100" dir="2700000" algn="tl">
                  <a:srgbClr val="000000">
                    <a:alpha val="43137"/>
                  </a:srgbClr>
                </a:outerShdw>
              </a:effectLst>
            </a:endParaRPr>
          </a:p>
          <a:p>
            <a:r>
              <a:rPr lang="pt-BR" sz="2000" b="1" dirty="0" smtClean="0">
                <a:effectLst>
                  <a:outerShdw blurRad="38100" dist="38100" dir="2700000" algn="tl">
                    <a:srgbClr val="000000">
                      <a:alpha val="43137"/>
                    </a:srgbClr>
                  </a:outerShdw>
                </a:effectLst>
              </a:rPr>
              <a:t>Fonte: </a:t>
            </a:r>
            <a:r>
              <a:rPr lang="pt-BR" sz="2000" b="1" dirty="0" smtClean="0">
                <a:effectLst>
                  <a:outerShdw blurRad="38100" dist="38100" dir="2700000" algn="tl">
                    <a:srgbClr val="000000">
                      <a:alpha val="43137"/>
                    </a:srgbClr>
                  </a:outerShdw>
                </a:effectLst>
                <a:hlinkClick r:id="rId3"/>
              </a:rPr>
              <a:t>http://news.adventist.org</a:t>
            </a:r>
            <a:r>
              <a:rPr lang="pt-BR" sz="2000" b="1" dirty="0" smtClean="0">
                <a:effectLst>
                  <a:outerShdw blurRad="38100" dist="38100" dir="2700000" algn="tl">
                    <a:srgbClr val="000000">
                      <a:alpha val="43137"/>
                    </a:srgbClr>
                  </a:outerShdw>
                </a:effectLst>
              </a:rPr>
              <a:t>  (11/02/2014)</a:t>
            </a:r>
            <a:endParaRPr lang="pt-BR" sz="2000" b="1" dirty="0">
              <a:effectLst>
                <a:outerShdw blurRad="38100" dist="38100" dir="2700000" algn="tl">
                  <a:srgbClr val="000000">
                    <a:alpha val="43137"/>
                  </a:srgbClr>
                </a:outerShdw>
              </a:effectLst>
            </a:endParaRPr>
          </a:p>
        </p:txBody>
      </p:sp>
      <p:pic>
        <p:nvPicPr>
          <p:cNvPr id="1027" name="Picture 3" descr="E:\estudo - sinagoga de satanás -2\imagesLNUU0RLQ logo da rede adventista de noticia.jpg"/>
          <p:cNvPicPr>
            <a:picLocks noChangeAspect="1" noChangeArrowheads="1"/>
          </p:cNvPicPr>
          <p:nvPr/>
        </p:nvPicPr>
        <p:blipFill>
          <a:blip r:embed="rId4"/>
          <a:srcRect/>
          <a:stretch>
            <a:fillRect/>
          </a:stretch>
        </p:blipFill>
        <p:spPr bwMode="auto">
          <a:xfrm>
            <a:off x="5786446" y="5786454"/>
            <a:ext cx="828675" cy="785794"/>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Espaço Reservado para Conteúdo 21" descr="DSC01261.JPG"/>
          <p:cNvPicPr>
            <a:picLocks noChangeAspect="1"/>
          </p:cNvPicPr>
          <p:nvPr/>
        </p:nvPicPr>
        <p:blipFill>
          <a:blip r:embed="rId2" cstate="print"/>
          <a:stretch>
            <a:fillRect/>
          </a:stretch>
        </p:blipFill>
        <p:spPr>
          <a:xfrm rot="5400000">
            <a:off x="3846878" y="1939546"/>
            <a:ext cx="5307896" cy="3714776"/>
          </a:xfrm>
          <a:prstGeom prst="rect">
            <a:avLst/>
          </a:prstGeom>
          <a:ln w="76200">
            <a:solidFill>
              <a:srgbClr val="FF0000"/>
            </a:solidFill>
          </a:ln>
        </p:spPr>
      </p:pic>
      <p:pic>
        <p:nvPicPr>
          <p:cNvPr id="5" name="Espaço Reservado para Conteúdo 7" descr="DSC01241NM.JPG"/>
          <p:cNvPicPr>
            <a:picLocks noChangeAspect="1"/>
          </p:cNvPicPr>
          <p:nvPr/>
        </p:nvPicPr>
        <p:blipFill>
          <a:blip r:embed="rId3" cstate="print"/>
          <a:stretch>
            <a:fillRect/>
          </a:stretch>
        </p:blipFill>
        <p:spPr>
          <a:xfrm rot="16200000">
            <a:off x="-254204" y="1968660"/>
            <a:ext cx="5314173" cy="3662821"/>
          </a:xfrm>
          <a:prstGeom prst="rect">
            <a:avLst/>
          </a:prstGeom>
          <a:ln w="76200">
            <a:solidFill>
              <a:srgbClr val="FF0000"/>
            </a:solidFill>
          </a:ln>
        </p:spPr>
      </p:pic>
      <p:sp>
        <p:nvSpPr>
          <p:cNvPr id="6" name="CaixaDeTexto 5"/>
          <p:cNvSpPr txBox="1"/>
          <p:nvPr/>
        </p:nvSpPr>
        <p:spPr>
          <a:xfrm>
            <a:off x="0" y="0"/>
            <a:ext cx="9144000" cy="954107"/>
          </a:xfrm>
          <a:prstGeom prst="rect">
            <a:avLst/>
          </a:prstGeom>
          <a:noFill/>
        </p:spPr>
        <p:txBody>
          <a:bodyPr wrap="square" rtlCol="0">
            <a:spAutoFit/>
          </a:bodyPr>
          <a:lstStyle/>
          <a:p>
            <a:pPr algn="ctr"/>
            <a:r>
              <a:rPr lang="pt-BR" sz="2800" b="1" dirty="0" smtClean="0">
                <a:solidFill>
                  <a:srgbClr val="FFFF00"/>
                </a:solidFill>
                <a:effectLst>
                  <a:outerShdw blurRad="38100" dist="38100" dir="2700000" algn="tl">
                    <a:srgbClr val="000000">
                      <a:alpha val="43137"/>
                    </a:srgbClr>
                  </a:outerShdw>
                </a:effectLst>
                <a:latin typeface="Arial Black" pitchFamily="34" charset="0"/>
              </a:rPr>
              <a:t>LIVRO DA IGREJA CATÓLICA CONFIRMA A </a:t>
            </a:r>
          </a:p>
          <a:p>
            <a:pPr algn="ctr"/>
            <a:r>
              <a:rPr lang="pt-BR" sz="2800" b="1" dirty="0" smtClean="0">
                <a:solidFill>
                  <a:srgbClr val="FFFF00"/>
                </a:solidFill>
                <a:effectLst>
                  <a:outerShdw blurRad="38100" dist="38100" dir="2700000" algn="tl">
                    <a:srgbClr val="000000">
                      <a:alpha val="43137"/>
                    </a:srgbClr>
                  </a:outerShdw>
                </a:effectLst>
                <a:latin typeface="Arial Black" pitchFamily="34" charset="0"/>
              </a:rPr>
              <a:t>PARTICIPAÇÃO DA IASD NO ECUMENISMO</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Espaço Reservado para Conteúdo 23" descr="DSC01261.JPG"/>
          <p:cNvPicPr>
            <a:picLocks noChangeAspect="1"/>
          </p:cNvPicPr>
          <p:nvPr/>
        </p:nvPicPr>
        <p:blipFill>
          <a:blip r:embed="rId2" cstate="print"/>
          <a:stretch>
            <a:fillRect/>
          </a:stretch>
        </p:blipFill>
        <p:spPr>
          <a:xfrm rot="5400000">
            <a:off x="5643572" y="-1785975"/>
            <a:ext cx="1214444" cy="5357851"/>
          </a:xfrm>
          <a:prstGeom prst="rect">
            <a:avLst/>
          </a:prstGeom>
          <a:ln w="76200">
            <a:solidFill>
              <a:srgbClr val="FF0000"/>
            </a:solidFill>
          </a:ln>
        </p:spPr>
      </p:pic>
      <p:pic>
        <p:nvPicPr>
          <p:cNvPr id="4" name="Espaço Reservado para Conteúdo 25" descr="DSC01257.JPG"/>
          <p:cNvPicPr>
            <a:picLocks noChangeAspect="1"/>
          </p:cNvPicPr>
          <p:nvPr/>
        </p:nvPicPr>
        <p:blipFill>
          <a:blip r:embed="rId3" cstate="print"/>
          <a:stretch>
            <a:fillRect/>
          </a:stretch>
        </p:blipFill>
        <p:spPr>
          <a:xfrm rot="5400000">
            <a:off x="-178627" y="750075"/>
            <a:ext cx="3929090" cy="2857520"/>
          </a:xfrm>
          <a:prstGeom prst="rect">
            <a:avLst/>
          </a:prstGeom>
          <a:ln w="76200">
            <a:solidFill>
              <a:srgbClr val="FF0000"/>
            </a:solidFill>
          </a:ln>
        </p:spPr>
      </p:pic>
      <p:pic>
        <p:nvPicPr>
          <p:cNvPr id="5" name="Espaço Reservado para Conteúdo 27" descr="DSC01260.JPG"/>
          <p:cNvPicPr>
            <a:picLocks noChangeAspect="1"/>
          </p:cNvPicPr>
          <p:nvPr/>
        </p:nvPicPr>
        <p:blipFill>
          <a:blip r:embed="rId4" cstate="print"/>
          <a:stretch>
            <a:fillRect/>
          </a:stretch>
        </p:blipFill>
        <p:spPr>
          <a:xfrm>
            <a:off x="785786" y="4429132"/>
            <a:ext cx="8229600" cy="2189215"/>
          </a:xfrm>
          <a:prstGeom prst="rect">
            <a:avLst/>
          </a:prstGeom>
          <a:ln w="76200">
            <a:solidFill>
              <a:srgbClr val="FF0000"/>
            </a:solidFill>
          </a:ln>
        </p:spPr>
      </p:pic>
      <p:sp>
        <p:nvSpPr>
          <p:cNvPr id="6" name="Seta para a direita 5"/>
          <p:cNvSpPr/>
          <p:nvPr/>
        </p:nvSpPr>
        <p:spPr>
          <a:xfrm>
            <a:off x="214282" y="5572140"/>
            <a:ext cx="692656" cy="28575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p:cNvCxnSpPr/>
          <p:nvPr/>
        </p:nvCxnSpPr>
        <p:spPr>
          <a:xfrm>
            <a:off x="3786182" y="785794"/>
            <a:ext cx="3286148" cy="21431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pic>
        <p:nvPicPr>
          <p:cNvPr id="9" name="Picture 2" descr="C:\Documents and Settings\Machado\Meus documentos\Apostasia generalizda na IASD\Nova Ordem Mundial 1\ecumenismo 12\Beach%20and%20Pope.jpg"/>
          <p:cNvPicPr>
            <a:picLocks noChangeAspect="1" noChangeArrowheads="1"/>
          </p:cNvPicPr>
          <p:nvPr/>
        </p:nvPicPr>
        <p:blipFill>
          <a:blip r:embed="rId5"/>
          <a:srcRect/>
          <a:stretch>
            <a:fillRect/>
          </a:stretch>
        </p:blipFill>
        <p:spPr bwMode="auto">
          <a:xfrm>
            <a:off x="4643438" y="1785926"/>
            <a:ext cx="3143272" cy="2428892"/>
          </a:xfrm>
          <a:prstGeom prst="rect">
            <a:avLst/>
          </a:prstGeom>
          <a:noFill/>
          <a:ln w="76200">
            <a:solidFill>
              <a:srgbClr val="FF0000"/>
            </a:solid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Picture 2" descr="E:\estudo - Babilônia e suas filhas\adventista-maldicao.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tângulo 3"/>
          <p:cNvSpPr/>
          <p:nvPr/>
        </p:nvSpPr>
        <p:spPr>
          <a:xfrm>
            <a:off x="357158" y="500042"/>
            <a:ext cx="6072230" cy="36433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400" b="1" dirty="0" smtClean="0">
                <a:solidFill>
                  <a:schemeClr val="tx1"/>
                </a:solidFill>
                <a:effectLst>
                  <a:outerShdw blurRad="38100" dist="38100" dir="2700000" algn="tl">
                    <a:srgbClr val="000000">
                      <a:alpha val="43137"/>
                    </a:srgbClr>
                  </a:outerShdw>
                </a:effectLst>
                <a:cs typeface="Arial" pitchFamily="34" charset="0"/>
              </a:rPr>
              <a:t>“Não podemos endossar envolvimento algum em </a:t>
            </a:r>
            <a:r>
              <a:rPr lang="pt-BR" sz="2400" b="1" u="sng" dirty="0" smtClean="0">
                <a:solidFill>
                  <a:srgbClr val="FF0000"/>
                </a:solidFill>
                <a:effectLst>
                  <a:outerShdw blurRad="38100" dist="38100" dir="2700000" algn="tl">
                    <a:srgbClr val="000000">
                      <a:alpha val="43137"/>
                    </a:srgbClr>
                  </a:outerShdw>
                </a:effectLst>
                <a:cs typeface="Arial" pitchFamily="34" charset="0"/>
              </a:rPr>
              <a:t>ecumenismo</a:t>
            </a:r>
            <a:r>
              <a:rPr lang="pt-BR" sz="2400" b="1" dirty="0" smtClean="0">
                <a:solidFill>
                  <a:schemeClr val="tx1"/>
                </a:solidFill>
                <a:effectLst>
                  <a:outerShdw blurRad="38100" dist="38100" dir="2700000" algn="tl">
                    <a:srgbClr val="000000">
                      <a:alpha val="43137"/>
                    </a:srgbClr>
                  </a:outerShdw>
                </a:effectLst>
                <a:cs typeface="Arial" pitchFamily="34" charset="0"/>
              </a:rPr>
              <a:t> nem espécie alguma de associação com a </a:t>
            </a:r>
            <a:r>
              <a:rPr lang="pt-BR" sz="2400" b="1" dirty="0" smtClean="0">
                <a:solidFill>
                  <a:srgbClr val="FF0000"/>
                </a:solidFill>
                <a:effectLst>
                  <a:outerShdw blurRad="38100" dist="38100" dir="2700000" algn="tl">
                    <a:srgbClr val="000000">
                      <a:alpha val="43137"/>
                    </a:srgbClr>
                  </a:outerShdw>
                </a:effectLst>
                <a:cs typeface="Arial" pitchFamily="34" charset="0"/>
              </a:rPr>
              <a:t>moderna Babilônia</a:t>
            </a:r>
            <a:r>
              <a:rPr lang="pt-BR" sz="2400" b="1" dirty="0" smtClean="0">
                <a:solidFill>
                  <a:schemeClr val="tx1"/>
                </a:solidFill>
                <a:effectLst>
                  <a:outerShdw blurRad="38100" dist="38100" dir="2700000" algn="tl">
                    <a:srgbClr val="000000">
                      <a:alpha val="43137"/>
                    </a:srgbClr>
                  </a:outerShdw>
                </a:effectLst>
                <a:cs typeface="Arial" pitchFamily="34" charset="0"/>
              </a:rPr>
              <a:t>.  Não se juntem eles à confederação de incredulidade, </a:t>
            </a:r>
            <a:r>
              <a:rPr lang="pt-BR" sz="2400" b="1" u="sng" dirty="0" err="1" smtClean="0">
                <a:solidFill>
                  <a:srgbClr val="FF0000"/>
                </a:solidFill>
                <a:effectLst>
                  <a:outerShdw blurRad="38100" dist="38100" dir="2700000" algn="tl">
                    <a:srgbClr val="000000">
                      <a:alpha val="43137"/>
                    </a:srgbClr>
                  </a:outerShdw>
                </a:effectLst>
                <a:cs typeface="Arial" pitchFamily="34" charset="0"/>
              </a:rPr>
              <a:t>papismo</a:t>
            </a:r>
            <a:r>
              <a:rPr lang="pt-BR" sz="2400" b="1" u="sng" dirty="0" smtClean="0">
                <a:solidFill>
                  <a:srgbClr val="FF0000"/>
                </a:solidFill>
                <a:effectLst>
                  <a:outerShdw blurRad="38100" dist="38100" dir="2700000" algn="tl">
                    <a:srgbClr val="000000">
                      <a:alpha val="43137"/>
                    </a:srgbClr>
                  </a:outerShdw>
                </a:effectLst>
                <a:cs typeface="Arial" pitchFamily="34" charset="0"/>
              </a:rPr>
              <a:t> e protestantismo</a:t>
            </a:r>
            <a:r>
              <a:rPr lang="pt-BR" sz="2400" b="1" dirty="0" smtClean="0">
                <a:solidFill>
                  <a:schemeClr val="tx1"/>
                </a:solidFill>
                <a:effectLst>
                  <a:outerShdw blurRad="38100" dist="38100" dir="2700000" algn="tl">
                    <a:srgbClr val="000000">
                      <a:alpha val="43137"/>
                    </a:srgbClr>
                  </a:outerShdw>
                </a:effectLst>
                <a:cs typeface="Arial" pitchFamily="34" charset="0"/>
              </a:rPr>
              <a:t>.”</a:t>
            </a:r>
          </a:p>
          <a:p>
            <a:pPr algn="just"/>
            <a:endParaRPr lang="pt-BR" sz="2400" b="1" dirty="0" smtClean="0">
              <a:solidFill>
                <a:schemeClr val="tx1"/>
              </a:solidFill>
              <a:effectLst>
                <a:outerShdw blurRad="38100" dist="38100" dir="2700000" algn="tl">
                  <a:srgbClr val="000000">
                    <a:alpha val="43137"/>
                  </a:srgbClr>
                </a:outerShdw>
              </a:effectLst>
              <a:cs typeface="Arial" pitchFamily="34" charset="0"/>
            </a:endParaRPr>
          </a:p>
          <a:p>
            <a:pPr algn="just"/>
            <a:r>
              <a:rPr lang="pt-BR" sz="2400" b="1" dirty="0" smtClean="0">
                <a:solidFill>
                  <a:schemeClr val="tx1"/>
                </a:solidFill>
                <a:effectLst>
                  <a:outerShdw blurRad="38100" dist="38100" dir="2700000" algn="tl">
                    <a:srgbClr val="000000">
                      <a:alpha val="43137"/>
                    </a:srgbClr>
                  </a:outerShdw>
                </a:effectLst>
                <a:cs typeface="Arial" pitchFamily="34" charset="0"/>
              </a:rPr>
              <a:t>4BC, pág. 1141.</a:t>
            </a:r>
          </a:p>
        </p:txBody>
      </p:sp>
      <p:sp>
        <p:nvSpPr>
          <p:cNvPr id="5" name="Retângulo 4"/>
          <p:cNvSpPr/>
          <p:nvPr/>
        </p:nvSpPr>
        <p:spPr>
          <a:xfrm>
            <a:off x="428596" y="4214818"/>
            <a:ext cx="5572164" cy="98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000" b="1"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a:p>
            <a:pPr algn="ctr"/>
            <a:endParaRPr lang="pt-BR" sz="2000" b="1"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a:p>
            <a:pPr algn="ctr"/>
            <a:endParaRPr lang="pt-BR" sz="2000" b="1"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Retângulo 5"/>
          <p:cNvSpPr/>
          <p:nvPr/>
        </p:nvSpPr>
        <p:spPr>
          <a:xfrm>
            <a:off x="357158" y="5943600"/>
            <a:ext cx="5072098" cy="4857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p:cNvSpPr/>
          <p:nvPr/>
        </p:nvSpPr>
        <p:spPr>
          <a:xfrm>
            <a:off x="428596" y="357166"/>
            <a:ext cx="8286808" cy="6143668"/>
          </a:xfrm>
          <a:prstGeom prst="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800" b="1" dirty="0">
              <a:solidFill>
                <a:schemeClr val="tx1"/>
              </a:solidFill>
              <a:effectLst>
                <a:outerShdw blurRad="38100" dist="38100" dir="2700000" algn="tl">
                  <a:srgbClr val="000000">
                    <a:alpha val="43137"/>
                  </a:srgbClr>
                </a:outerShdw>
              </a:effectLst>
            </a:endParaRPr>
          </a:p>
        </p:txBody>
      </p:sp>
      <p:sp>
        <p:nvSpPr>
          <p:cNvPr id="4" name="Retângulo 3"/>
          <p:cNvSpPr/>
          <p:nvPr/>
        </p:nvSpPr>
        <p:spPr>
          <a:xfrm>
            <a:off x="642910" y="571480"/>
            <a:ext cx="7858180" cy="5715040"/>
          </a:xfrm>
          <a:prstGeom prst="rect">
            <a:avLst/>
          </a:prstGeom>
          <a:solidFill>
            <a:schemeClr val="tx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smtClean="0">
              <a:solidFill>
                <a:schemeClr val="bg1"/>
              </a:solidFill>
              <a:effectLst>
                <a:outerShdw blurRad="38100" dist="38100" dir="2700000" algn="tl">
                  <a:srgbClr val="000000">
                    <a:alpha val="43137"/>
                  </a:srgbClr>
                </a:outerShdw>
              </a:effectLst>
            </a:endParaRPr>
          </a:p>
          <a:p>
            <a:pPr algn="ctr"/>
            <a:endParaRPr lang="pt-BR" b="1" dirty="0" smtClean="0">
              <a:solidFill>
                <a:schemeClr val="bg1"/>
              </a:solidFill>
              <a:effectLst>
                <a:outerShdw blurRad="38100" dist="38100" dir="2700000" algn="tl">
                  <a:srgbClr val="000000">
                    <a:alpha val="43137"/>
                  </a:srgbClr>
                </a:outerShdw>
              </a:effectLst>
            </a:endParaRPr>
          </a:p>
          <a:p>
            <a:pPr algn="ctr"/>
            <a:endParaRPr lang="pt-BR" b="1" dirty="0">
              <a:solidFill>
                <a:schemeClr val="bg1"/>
              </a:solidFill>
              <a:effectLst>
                <a:outerShdw blurRad="38100" dist="38100" dir="2700000" algn="tl">
                  <a:srgbClr val="000000">
                    <a:alpha val="43137"/>
                  </a:srgbClr>
                </a:outerShdw>
              </a:effectLst>
            </a:endParaRPr>
          </a:p>
        </p:txBody>
      </p:sp>
      <p:pic>
        <p:nvPicPr>
          <p:cNvPr id="4098" name="Picture 2" descr="E:\Nova pasta (5)\de amigos\1508532_10203245617487114_967376919_n.jpg"/>
          <p:cNvPicPr>
            <a:picLocks noChangeAspect="1" noChangeArrowheads="1"/>
          </p:cNvPicPr>
          <p:nvPr/>
        </p:nvPicPr>
        <p:blipFill>
          <a:blip r:embed="rId2"/>
          <a:srcRect/>
          <a:stretch>
            <a:fillRect/>
          </a:stretch>
        </p:blipFill>
        <p:spPr bwMode="auto">
          <a:xfrm>
            <a:off x="857224" y="1285860"/>
            <a:ext cx="3800475" cy="4829175"/>
          </a:xfrm>
          <a:prstGeom prst="rect">
            <a:avLst/>
          </a:prstGeom>
          <a:noFill/>
          <a:ln w="76200">
            <a:solidFill>
              <a:srgbClr val="FF0000"/>
            </a:solidFill>
          </a:ln>
        </p:spPr>
      </p:pic>
      <p:pic>
        <p:nvPicPr>
          <p:cNvPr id="6" name="Picture 6" descr="Nova Imagem"/>
          <p:cNvPicPr>
            <a:picLocks noChangeAspect="1" noChangeArrowheads="1"/>
          </p:cNvPicPr>
          <p:nvPr/>
        </p:nvPicPr>
        <p:blipFill>
          <a:blip r:embed="rId3"/>
          <a:srcRect/>
          <a:stretch>
            <a:fillRect/>
          </a:stretch>
        </p:blipFill>
        <p:spPr bwMode="auto">
          <a:xfrm>
            <a:off x="4857752" y="2000240"/>
            <a:ext cx="3429024" cy="3357586"/>
          </a:xfrm>
          <a:prstGeom prst="rect">
            <a:avLst/>
          </a:prstGeom>
          <a:noFill/>
          <a:ln w="76200">
            <a:solidFill>
              <a:srgbClr val="FF0000"/>
            </a:solidFill>
            <a:miter lim="800000"/>
            <a:headEnd/>
            <a:tailEnd/>
          </a:ln>
        </p:spPr>
      </p:pic>
      <p:cxnSp>
        <p:nvCxnSpPr>
          <p:cNvPr id="8" name="Conector reto 7"/>
          <p:cNvCxnSpPr/>
          <p:nvPr/>
        </p:nvCxnSpPr>
        <p:spPr>
          <a:xfrm>
            <a:off x="4929190" y="4429132"/>
            <a:ext cx="3214710" cy="714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CaixaDeTexto 9"/>
          <p:cNvSpPr txBox="1"/>
          <p:nvPr/>
        </p:nvSpPr>
        <p:spPr>
          <a:xfrm>
            <a:off x="714348" y="714356"/>
            <a:ext cx="7859732" cy="523220"/>
          </a:xfrm>
          <a:prstGeom prst="rect">
            <a:avLst/>
          </a:prstGeom>
          <a:noFill/>
        </p:spPr>
        <p:txBody>
          <a:bodyPr wrap="square" rtlCol="0">
            <a:spAutoFit/>
          </a:bodyPr>
          <a:lstStyle/>
          <a:p>
            <a:r>
              <a:rPr lang="pt-BR" sz="2800" b="1" dirty="0" smtClean="0">
                <a:solidFill>
                  <a:srgbClr val="FFFF00"/>
                </a:solidFill>
                <a:effectLst>
                  <a:outerShdw blurRad="38100" dist="38100" dir="2700000" algn="tl">
                    <a:srgbClr val="000000">
                      <a:alpha val="43137"/>
                    </a:srgbClr>
                  </a:outerShdw>
                </a:effectLst>
              </a:rPr>
              <a:t>O DOMINGO É UM DIA PARA SER REVERENCIADO?</a:t>
            </a:r>
            <a:endParaRPr lang="pt-BR" sz="28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Picture 2" descr="E:\estudo - Babilônia e suas filhas\adventista-maldicao.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tângulo 3"/>
          <p:cNvSpPr/>
          <p:nvPr/>
        </p:nvSpPr>
        <p:spPr>
          <a:xfrm>
            <a:off x="357158" y="500042"/>
            <a:ext cx="6072230" cy="36433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b="1" dirty="0" smtClean="0">
                <a:solidFill>
                  <a:schemeClr val="tx1"/>
                </a:solidFill>
                <a:effectLst>
                  <a:outerShdw blurRad="38100" dist="38100" dir="2700000" algn="tl">
                    <a:srgbClr val="000000">
                      <a:alpha val="43137"/>
                    </a:srgbClr>
                  </a:outerShdw>
                </a:effectLst>
              </a:rPr>
              <a:t>“</a:t>
            </a:r>
            <a:r>
              <a:rPr lang="pt-BR" sz="2400" b="1" dirty="0" smtClean="0">
                <a:solidFill>
                  <a:srgbClr val="FF0000"/>
                </a:solidFill>
                <a:effectLst>
                  <a:outerShdw blurRad="38100" dist="38100" dir="2700000" algn="tl">
                    <a:srgbClr val="000000">
                      <a:alpha val="43137"/>
                    </a:srgbClr>
                  </a:outerShdw>
                </a:effectLst>
              </a:rPr>
              <a:t>O  primeiro dia da semana não é um dia para ser reverenciado.</a:t>
            </a:r>
            <a:r>
              <a:rPr lang="pt-BR" sz="2400" b="1" dirty="0" smtClean="0">
                <a:solidFill>
                  <a:schemeClr val="tx1"/>
                </a:solidFill>
                <a:effectLst>
                  <a:outerShdw blurRad="38100" dist="38100" dir="2700000" algn="tl">
                    <a:srgbClr val="000000">
                      <a:alpha val="43137"/>
                    </a:srgbClr>
                  </a:outerShdw>
                </a:effectLst>
              </a:rPr>
              <a:t>    É   um   sábado   espúrio,   e   os membros da família do Senhor </a:t>
            </a:r>
            <a:r>
              <a:rPr lang="pt-BR" sz="2400" b="1" dirty="0" smtClean="0">
                <a:solidFill>
                  <a:srgbClr val="FF0000"/>
                </a:solidFill>
                <a:effectLst>
                  <a:outerShdw blurRad="38100" dist="38100" dir="2700000" algn="tl">
                    <a:srgbClr val="000000">
                      <a:alpha val="43137"/>
                    </a:srgbClr>
                  </a:outerShdw>
                </a:effectLst>
              </a:rPr>
              <a:t>não podem ter parte com os homens que o exaltam</a:t>
            </a:r>
            <a:r>
              <a:rPr lang="pt-BR" sz="2400" b="1" dirty="0" smtClean="0">
                <a:solidFill>
                  <a:schemeClr val="tx1"/>
                </a:solidFill>
                <a:effectLst>
                  <a:outerShdw blurRad="38100" dist="38100" dir="2700000" algn="tl">
                    <a:srgbClr val="000000">
                      <a:alpha val="43137"/>
                    </a:srgbClr>
                  </a:outerShdw>
                </a:effectLst>
              </a:rPr>
              <a:t>.”</a:t>
            </a:r>
          </a:p>
          <a:p>
            <a:endParaRPr lang="pt-BR" sz="2400" b="1" dirty="0" smtClean="0">
              <a:solidFill>
                <a:schemeClr val="tx1"/>
              </a:solidFill>
              <a:effectLst>
                <a:outerShdw blurRad="38100" dist="38100" dir="2700000" algn="tl">
                  <a:srgbClr val="000000">
                    <a:alpha val="43137"/>
                  </a:srgbClr>
                </a:outerShdw>
              </a:effectLst>
            </a:endParaRPr>
          </a:p>
          <a:p>
            <a:endParaRPr lang="pt-BR" sz="2400" b="1" dirty="0" smtClean="0">
              <a:solidFill>
                <a:schemeClr val="tx1"/>
              </a:solidFill>
              <a:effectLst>
                <a:outerShdw blurRad="38100" dist="38100" dir="2700000" algn="tl">
                  <a:srgbClr val="000000">
                    <a:alpha val="43137"/>
                  </a:srgbClr>
                </a:outerShdw>
              </a:effectLst>
            </a:endParaRPr>
          </a:p>
          <a:p>
            <a:r>
              <a:rPr lang="pt-BR" sz="2400" b="1" dirty="0" smtClean="0">
                <a:solidFill>
                  <a:schemeClr val="tx1"/>
                </a:solidFill>
                <a:effectLst>
                  <a:outerShdw blurRad="38100" dist="38100" dir="2700000" algn="tl">
                    <a:srgbClr val="000000">
                      <a:alpha val="43137"/>
                    </a:srgbClr>
                  </a:outerShdw>
                </a:effectLst>
              </a:rPr>
              <a:t>Eventos Finais, pág. 128 / FEC, 475.</a:t>
            </a:r>
          </a:p>
        </p:txBody>
      </p:sp>
      <p:sp>
        <p:nvSpPr>
          <p:cNvPr id="5" name="Retângulo 4"/>
          <p:cNvSpPr/>
          <p:nvPr/>
        </p:nvSpPr>
        <p:spPr>
          <a:xfrm>
            <a:off x="428596" y="4214818"/>
            <a:ext cx="5572164" cy="98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000" b="1"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a:p>
            <a:pPr algn="ctr"/>
            <a:endParaRPr lang="pt-BR" sz="2000" b="1"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a:p>
            <a:pPr algn="ctr"/>
            <a:endParaRPr lang="pt-BR" sz="2000" b="1"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Retângulo 5"/>
          <p:cNvSpPr/>
          <p:nvPr/>
        </p:nvSpPr>
        <p:spPr>
          <a:xfrm>
            <a:off x="357158" y="5943600"/>
            <a:ext cx="5072098" cy="4857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6" name="Picture 2" descr="E:\Fotos para PPTs de\1620515_402569379887488_1227907966_n.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CaixaDeTexto 4"/>
          <p:cNvSpPr txBox="1"/>
          <p:nvPr/>
        </p:nvSpPr>
        <p:spPr>
          <a:xfrm>
            <a:off x="928662" y="214290"/>
            <a:ext cx="8003660" cy="2246769"/>
          </a:xfrm>
          <a:prstGeom prst="rect">
            <a:avLst/>
          </a:prstGeom>
          <a:noFill/>
        </p:spPr>
        <p:txBody>
          <a:bodyPr wrap="square" rtlCol="0">
            <a:spAutoFit/>
          </a:bodyPr>
          <a:lstStyle/>
          <a:p>
            <a:pPr algn="ctr"/>
            <a:r>
              <a:rPr lang="pt-BR" sz="2800" b="1" dirty="0" smtClean="0">
                <a:effectLst>
                  <a:outerShdw blurRad="38100" dist="38100" dir="2700000" algn="tl">
                    <a:srgbClr val="000000">
                      <a:alpha val="43137"/>
                    </a:srgbClr>
                  </a:outerShdw>
                </a:effectLst>
                <a:latin typeface="Berlin Sans FB Demi" pitchFamily="34" charset="0"/>
              </a:rPr>
              <a:t>“Porque eis que darei ordem, </a:t>
            </a:r>
            <a:r>
              <a:rPr lang="pt-BR" sz="2800" b="1" dirty="0" smtClean="0">
                <a:solidFill>
                  <a:srgbClr val="FFFF00"/>
                </a:solidFill>
                <a:effectLst>
                  <a:outerShdw blurRad="38100" dist="38100" dir="2700000" algn="tl">
                    <a:srgbClr val="000000">
                      <a:alpha val="43137"/>
                    </a:srgbClr>
                  </a:outerShdw>
                </a:effectLst>
                <a:latin typeface="Berlin Sans FB Demi" pitchFamily="34" charset="0"/>
              </a:rPr>
              <a:t>e sacudirei a </a:t>
            </a:r>
          </a:p>
          <a:p>
            <a:pPr algn="ctr"/>
            <a:r>
              <a:rPr lang="pt-BR" sz="2800" b="1" dirty="0" smtClean="0">
                <a:solidFill>
                  <a:srgbClr val="FFFF00"/>
                </a:solidFill>
                <a:effectLst>
                  <a:outerShdw blurRad="38100" dist="38100" dir="2700000" algn="tl">
                    <a:srgbClr val="000000">
                      <a:alpha val="43137"/>
                    </a:srgbClr>
                  </a:outerShdw>
                </a:effectLst>
                <a:latin typeface="Berlin Sans FB Demi" pitchFamily="34" charset="0"/>
              </a:rPr>
              <a:t>casa de Israel </a:t>
            </a:r>
            <a:r>
              <a:rPr lang="pt-BR" sz="2800" b="1" dirty="0" smtClean="0">
                <a:effectLst>
                  <a:outerShdw blurRad="38100" dist="38100" dir="2700000" algn="tl">
                    <a:srgbClr val="000000">
                      <a:alpha val="43137"/>
                    </a:srgbClr>
                  </a:outerShdw>
                </a:effectLst>
                <a:latin typeface="Berlin Sans FB Demi" pitchFamily="34" charset="0"/>
              </a:rPr>
              <a:t>entre todas as nações, </a:t>
            </a:r>
          </a:p>
          <a:p>
            <a:pPr algn="ctr"/>
            <a:r>
              <a:rPr lang="pt-BR" sz="2800" b="1" dirty="0">
                <a:effectLst>
                  <a:outerShdw blurRad="38100" dist="38100" dir="2700000" algn="tl">
                    <a:srgbClr val="000000">
                      <a:alpha val="43137"/>
                    </a:srgbClr>
                  </a:outerShdw>
                </a:effectLst>
                <a:latin typeface="Berlin Sans FB Demi" pitchFamily="34" charset="0"/>
              </a:rPr>
              <a:t>a</a:t>
            </a:r>
            <a:r>
              <a:rPr lang="pt-BR" sz="2800" b="1" dirty="0" smtClean="0">
                <a:effectLst>
                  <a:outerShdw blurRad="38100" dist="38100" dir="2700000" algn="tl">
                    <a:srgbClr val="000000">
                      <a:alpha val="43137"/>
                    </a:srgbClr>
                  </a:outerShdw>
                </a:effectLst>
                <a:latin typeface="Berlin Sans FB Demi" pitchFamily="34" charset="0"/>
              </a:rPr>
              <a:t>ssim como se sacode grão no crivo,</a:t>
            </a:r>
          </a:p>
          <a:p>
            <a:pPr algn="ctr"/>
            <a:r>
              <a:rPr lang="pt-BR" sz="2800" b="1" dirty="0">
                <a:effectLst>
                  <a:outerShdw blurRad="38100" dist="38100" dir="2700000" algn="tl">
                    <a:srgbClr val="000000">
                      <a:alpha val="43137"/>
                    </a:srgbClr>
                  </a:outerShdw>
                </a:effectLst>
                <a:latin typeface="Berlin Sans FB Demi" pitchFamily="34" charset="0"/>
              </a:rPr>
              <a:t>s</a:t>
            </a:r>
            <a:r>
              <a:rPr lang="pt-BR" sz="2800" b="1" dirty="0" smtClean="0">
                <a:effectLst>
                  <a:outerShdw blurRad="38100" dist="38100" dir="2700000" algn="tl">
                    <a:srgbClr val="000000">
                      <a:alpha val="43137"/>
                    </a:srgbClr>
                  </a:outerShdw>
                </a:effectLst>
                <a:latin typeface="Berlin Sans FB Demi" pitchFamily="34" charset="0"/>
              </a:rPr>
              <a:t>em que caia na terra um só grão.” </a:t>
            </a:r>
          </a:p>
          <a:p>
            <a:pPr algn="ctr"/>
            <a:r>
              <a:rPr lang="pt-BR" sz="2800" b="1" dirty="0" smtClean="0">
                <a:solidFill>
                  <a:srgbClr val="FF0000"/>
                </a:solidFill>
                <a:effectLst>
                  <a:outerShdw blurRad="38100" dist="38100" dir="2700000" algn="tl">
                    <a:srgbClr val="000000">
                      <a:alpha val="43137"/>
                    </a:srgbClr>
                  </a:outerShdw>
                </a:effectLst>
                <a:latin typeface="Berlin Sans FB Demi" pitchFamily="34" charset="0"/>
              </a:rPr>
              <a:t>Amós 9:09</a:t>
            </a:r>
            <a:endParaRPr lang="pt-BR" sz="2800" b="1" dirty="0" smtClean="0">
              <a:effectLst>
                <a:outerShdw blurRad="38100" dist="38100" dir="2700000" algn="tl">
                  <a:srgbClr val="000000">
                    <a:alpha val="43137"/>
                  </a:srgbClr>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285720" y="214290"/>
            <a:ext cx="8572560" cy="6429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tx1"/>
                </a:solidFill>
                <a:effectLst>
                  <a:outerShdw blurRad="38100" dist="38100" dir="2700000" algn="tl">
                    <a:srgbClr val="000000">
                      <a:alpha val="43137"/>
                    </a:srgbClr>
                  </a:outerShdw>
                </a:effectLst>
              </a:rPr>
              <a:t>“O Senhor possui uma controvérsia com </a:t>
            </a:r>
            <a:r>
              <a:rPr lang="pt-BR" sz="2400" b="1" u="sng" dirty="0" smtClean="0">
                <a:solidFill>
                  <a:srgbClr val="FF0000"/>
                </a:solidFill>
                <a:effectLst>
                  <a:outerShdw blurRad="38100" dist="38100" dir="2700000" algn="tl">
                    <a:srgbClr val="000000">
                      <a:alpha val="43137"/>
                    </a:srgbClr>
                  </a:outerShdw>
                </a:effectLst>
              </a:rPr>
              <a:t>seu povo professo </a:t>
            </a:r>
            <a:r>
              <a:rPr lang="pt-BR" sz="2400" b="1" dirty="0" smtClean="0">
                <a:solidFill>
                  <a:schemeClr val="tx1"/>
                </a:solidFill>
                <a:effectLst>
                  <a:outerShdw blurRad="38100" dist="38100" dir="2700000" algn="tl">
                    <a:srgbClr val="000000">
                      <a:alpha val="43137"/>
                    </a:srgbClr>
                  </a:outerShdw>
                </a:effectLst>
              </a:rPr>
              <a:t>nesses últimos dia... </a:t>
            </a:r>
            <a:r>
              <a:rPr lang="pt-BR" sz="2400" b="1" u="sng" dirty="0" smtClean="0">
                <a:solidFill>
                  <a:srgbClr val="FF0000"/>
                </a:solidFill>
                <a:effectLst>
                  <a:outerShdw blurRad="38100" dist="38100" dir="2700000" algn="tl">
                    <a:srgbClr val="000000">
                      <a:alpha val="43137"/>
                    </a:srgbClr>
                  </a:outerShdw>
                </a:effectLst>
              </a:rPr>
              <a:t>Nas igrejas e nas grandes assembléias ao ar livre, ministros impelirão o povo sobre a necessidade de guardar o primeiro dia da semana</a:t>
            </a:r>
            <a:r>
              <a:rPr lang="pt-BR" sz="2400" b="1" dirty="0" smtClean="0">
                <a:solidFill>
                  <a:schemeClr val="tx1"/>
                </a:solidFill>
                <a:effectLst>
                  <a:outerShdw blurRad="38100" dist="38100" dir="2700000" algn="tl">
                    <a:srgbClr val="000000">
                      <a:alpha val="43137"/>
                    </a:srgbClr>
                  </a:outerShdw>
                </a:effectLst>
              </a:rPr>
              <a:t>.”  </a:t>
            </a:r>
            <a:r>
              <a:rPr lang="pt-BR" sz="2400" b="1" dirty="0" err="1" smtClean="0">
                <a:solidFill>
                  <a:schemeClr val="tx1"/>
                </a:solidFill>
                <a:effectLst>
                  <a:outerShdw blurRad="38100" dist="38100" dir="2700000" algn="tl">
                    <a:srgbClr val="000000">
                      <a:alpha val="43137"/>
                    </a:srgbClr>
                  </a:outerShdw>
                </a:effectLst>
              </a:rPr>
              <a:t>Review</a:t>
            </a:r>
            <a:r>
              <a:rPr lang="pt-BR" sz="2400" b="1" dirty="0" smtClean="0">
                <a:solidFill>
                  <a:schemeClr val="tx1"/>
                </a:solidFill>
                <a:effectLst>
                  <a:outerShdw blurRad="38100" dist="38100" dir="2700000" algn="tl">
                    <a:srgbClr val="000000">
                      <a:alpha val="43137"/>
                    </a:srgbClr>
                  </a:outerShdw>
                </a:effectLst>
              </a:rPr>
              <a:t> </a:t>
            </a:r>
            <a:r>
              <a:rPr lang="pt-BR" sz="2400" b="1" dirty="0" err="1" smtClean="0">
                <a:solidFill>
                  <a:schemeClr val="tx1"/>
                </a:solidFill>
                <a:effectLst>
                  <a:outerShdw blurRad="38100" dist="38100" dir="2700000" algn="tl">
                    <a:srgbClr val="000000">
                      <a:alpha val="43137"/>
                    </a:srgbClr>
                  </a:outerShdw>
                </a:effectLst>
              </a:rPr>
              <a:t>and</a:t>
            </a:r>
            <a:r>
              <a:rPr lang="pt-BR" sz="2400" b="1" dirty="0" smtClean="0">
                <a:solidFill>
                  <a:schemeClr val="tx1"/>
                </a:solidFill>
                <a:effectLst>
                  <a:outerShdw blurRad="38100" dist="38100" dir="2700000" algn="tl">
                    <a:srgbClr val="000000">
                      <a:alpha val="43137"/>
                    </a:srgbClr>
                  </a:outerShdw>
                </a:effectLst>
              </a:rPr>
              <a:t> Herald, 18/03/1884.</a:t>
            </a:r>
          </a:p>
          <a:p>
            <a:pPr algn="ctr"/>
            <a:endParaRPr lang="pt-BR" sz="2400" b="1" dirty="0" smtClean="0">
              <a:solidFill>
                <a:schemeClr val="tx1"/>
              </a:solidFill>
              <a:effectLst>
                <a:outerShdw blurRad="38100" dist="38100" dir="2700000" algn="tl">
                  <a:srgbClr val="000000">
                    <a:alpha val="43137"/>
                  </a:srgbClr>
                </a:outerShdw>
              </a:effectLst>
            </a:endParaRPr>
          </a:p>
          <a:p>
            <a:pPr algn="ctr"/>
            <a:r>
              <a:rPr lang="pt-BR" sz="2400" b="1" dirty="0" smtClean="0">
                <a:solidFill>
                  <a:schemeClr val="tx1"/>
                </a:solidFill>
                <a:effectLst>
                  <a:outerShdw blurRad="38100" dist="38100" dir="2700000" algn="tl">
                    <a:srgbClr val="000000">
                      <a:alpha val="43137"/>
                    </a:srgbClr>
                  </a:outerShdw>
                </a:effectLst>
              </a:rPr>
              <a:t>“</a:t>
            </a:r>
            <a:r>
              <a:rPr lang="pt-BR" sz="2400" b="1" u="sng" dirty="0" smtClean="0">
                <a:solidFill>
                  <a:srgbClr val="FF0000"/>
                </a:solidFill>
                <a:effectLst>
                  <a:outerShdw blurRad="38100" dist="38100" dir="2700000" algn="tl">
                    <a:srgbClr val="000000">
                      <a:alpha val="43137"/>
                    </a:srgbClr>
                  </a:outerShdw>
                </a:effectLst>
              </a:rPr>
              <a:t>Lideres preeminentes </a:t>
            </a:r>
            <a:r>
              <a:rPr lang="pt-BR" sz="2400" b="1" dirty="0" smtClean="0">
                <a:solidFill>
                  <a:schemeClr val="tx1"/>
                </a:solidFill>
                <a:effectLst>
                  <a:outerShdw blurRad="38100" dist="38100" dir="2700000" algn="tl">
                    <a:srgbClr val="000000">
                      <a:alpha val="43137"/>
                    </a:srgbClr>
                  </a:outerShdw>
                </a:effectLst>
              </a:rPr>
              <a:t>que </a:t>
            </a:r>
            <a:r>
              <a:rPr lang="pt-BR" sz="2400" b="1" u="sng" dirty="0" smtClean="0">
                <a:solidFill>
                  <a:srgbClr val="FF0000"/>
                </a:solidFill>
                <a:effectLst>
                  <a:outerShdw blurRad="38100" dist="38100" dir="2700000" algn="tl">
                    <a:srgbClr val="000000">
                      <a:alpha val="43137"/>
                    </a:srgbClr>
                  </a:outerShdw>
                </a:effectLst>
              </a:rPr>
              <a:t>tem rejeitado a luz estão inflamados com loucura contra a santa lei de Deus</a:t>
            </a:r>
            <a:r>
              <a:rPr lang="pt-BR" sz="2400" b="1" dirty="0" smtClean="0">
                <a:solidFill>
                  <a:schemeClr val="tx1"/>
                </a:solidFill>
                <a:effectLst>
                  <a:outerShdw blurRad="38100" dist="38100" dir="2700000" algn="tl">
                    <a:srgbClr val="000000">
                      <a:alpha val="43137"/>
                    </a:srgbClr>
                  </a:outerShdw>
                </a:effectLst>
              </a:rPr>
              <a:t>, assim como a nação judaica estava contra </a:t>
            </a:r>
            <a:r>
              <a:rPr lang="pt-BR" sz="2400" b="1" dirty="0" smtClean="0">
                <a:solidFill>
                  <a:srgbClr val="FF0000"/>
                </a:solidFill>
                <a:effectLst>
                  <a:outerShdw blurRad="38100" dist="38100" dir="2700000" algn="tl">
                    <a:srgbClr val="000000">
                      <a:alpha val="43137"/>
                    </a:srgbClr>
                  </a:outerShdw>
                </a:effectLst>
              </a:rPr>
              <a:t>o Filho de Deus</a:t>
            </a:r>
            <a:r>
              <a:rPr lang="pt-BR" sz="2400" b="1" dirty="0" smtClean="0">
                <a:solidFill>
                  <a:schemeClr val="tx1"/>
                </a:solidFill>
                <a:effectLst>
                  <a:outerShdw blurRad="38100" dist="38100" dir="2700000" algn="tl">
                    <a:srgbClr val="000000">
                      <a:alpha val="43137"/>
                    </a:srgbClr>
                  </a:outerShdw>
                </a:effectLst>
              </a:rPr>
              <a:t>.  Eles estão em terrível engano, enganando a outros e sendo eles mesmos enganados.”</a:t>
            </a:r>
          </a:p>
          <a:p>
            <a:pPr algn="ctr"/>
            <a:r>
              <a:rPr lang="pt-BR" sz="2400" b="1" dirty="0" smtClean="0">
                <a:solidFill>
                  <a:schemeClr val="tx1"/>
                </a:solidFill>
                <a:effectLst>
                  <a:outerShdw blurRad="38100" dist="38100" dir="2700000" algn="tl">
                    <a:srgbClr val="000000">
                      <a:alpha val="43137"/>
                    </a:srgbClr>
                  </a:outerShdw>
                </a:effectLst>
              </a:rPr>
              <a:t>Testemunhos Para a Igreja, Vol. 2, pág. 452.</a:t>
            </a:r>
            <a:endParaRPr lang="pt-BR" sz="24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285720" y="214290"/>
            <a:ext cx="8572560" cy="6429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smtClean="0">
                <a:solidFill>
                  <a:srgbClr val="FF0000"/>
                </a:solidFill>
                <a:effectLst>
                  <a:outerShdw blurRad="38100" dist="38100" dir="2700000" algn="tl">
                    <a:srgbClr val="000000">
                      <a:alpha val="43137"/>
                    </a:srgbClr>
                  </a:outerShdw>
                </a:effectLst>
              </a:rPr>
              <a:t>O que será o teste final de lealdade a todos os homens nos últimos dias?</a:t>
            </a:r>
          </a:p>
          <a:p>
            <a:pPr algn="ctr"/>
            <a:r>
              <a:rPr lang="pt-BR" sz="2400" b="1" dirty="0" smtClean="0">
                <a:solidFill>
                  <a:schemeClr val="tx1"/>
                </a:solidFill>
                <a:effectLst>
                  <a:outerShdw blurRad="38100" dist="38100" dir="2700000" algn="tl">
                    <a:srgbClr val="000000">
                      <a:alpha val="43137"/>
                    </a:srgbClr>
                  </a:outerShdw>
                </a:effectLst>
              </a:rPr>
              <a:t>“E </a:t>
            </a:r>
            <a:r>
              <a:rPr lang="pt-BR" sz="2400" b="1" dirty="0" smtClean="0">
                <a:solidFill>
                  <a:srgbClr val="FF0000"/>
                </a:solidFill>
                <a:effectLst>
                  <a:outerShdw blurRad="38100" dist="38100" dir="2700000" algn="tl">
                    <a:srgbClr val="000000">
                      <a:alpha val="43137"/>
                    </a:srgbClr>
                  </a:outerShdw>
                </a:effectLst>
              </a:rPr>
              <a:t>santificai os meus sábados</a:t>
            </a:r>
            <a:r>
              <a:rPr lang="pt-BR" sz="2400" b="1" dirty="0" smtClean="0">
                <a:solidFill>
                  <a:schemeClr val="tx1"/>
                </a:solidFill>
                <a:effectLst>
                  <a:outerShdw blurRad="38100" dist="38100" dir="2700000" algn="tl">
                    <a:srgbClr val="000000">
                      <a:alpha val="43137"/>
                    </a:srgbClr>
                  </a:outerShdw>
                </a:effectLst>
              </a:rPr>
              <a:t>, e </a:t>
            </a:r>
            <a:r>
              <a:rPr lang="pt-BR" sz="2400" b="1" dirty="0" smtClean="0">
                <a:solidFill>
                  <a:srgbClr val="FF0000"/>
                </a:solidFill>
                <a:effectLst>
                  <a:outerShdw blurRad="38100" dist="38100" dir="2700000" algn="tl">
                    <a:srgbClr val="000000">
                      <a:alpha val="43137"/>
                    </a:srgbClr>
                  </a:outerShdw>
                </a:effectLst>
              </a:rPr>
              <a:t>servirão de sinal entre mim e vós</a:t>
            </a:r>
            <a:r>
              <a:rPr lang="pt-BR" sz="2400" b="1" dirty="0" smtClean="0">
                <a:solidFill>
                  <a:schemeClr val="tx1"/>
                </a:solidFill>
                <a:effectLst>
                  <a:outerShdw blurRad="38100" dist="38100" dir="2700000" algn="tl">
                    <a:srgbClr val="000000">
                      <a:alpha val="43137"/>
                    </a:srgbClr>
                  </a:outerShdw>
                </a:effectLst>
              </a:rPr>
              <a:t>, para que saibais que </a:t>
            </a:r>
            <a:r>
              <a:rPr lang="pt-BR" sz="2400" b="1" dirty="0" smtClean="0">
                <a:solidFill>
                  <a:srgbClr val="FF0000"/>
                </a:solidFill>
                <a:effectLst>
                  <a:outerShdw blurRad="38100" dist="38100" dir="2700000" algn="tl">
                    <a:srgbClr val="000000">
                      <a:alpha val="43137"/>
                    </a:srgbClr>
                  </a:outerShdw>
                </a:effectLst>
              </a:rPr>
              <a:t>eu sou o Senhor vosso Deus</a:t>
            </a:r>
            <a:r>
              <a:rPr lang="pt-BR" sz="2400" b="1" dirty="0" smtClean="0">
                <a:solidFill>
                  <a:schemeClr val="tx1"/>
                </a:solidFill>
                <a:effectLst>
                  <a:outerShdw blurRad="38100" dist="38100" dir="2700000" algn="tl">
                    <a:srgbClr val="000000">
                      <a:alpha val="43137"/>
                    </a:srgbClr>
                  </a:outerShdw>
                </a:effectLst>
              </a:rPr>
              <a:t>.” Ezequiel 20:20.</a:t>
            </a:r>
          </a:p>
          <a:p>
            <a:pPr algn="ctr"/>
            <a:endParaRPr lang="pt-BR" sz="2400" b="1" dirty="0" smtClean="0">
              <a:solidFill>
                <a:schemeClr val="tx1"/>
              </a:solidFill>
              <a:effectLst>
                <a:outerShdw blurRad="38100" dist="38100" dir="2700000" algn="tl">
                  <a:srgbClr val="000000">
                    <a:alpha val="43137"/>
                  </a:srgbClr>
                </a:outerShdw>
              </a:effectLst>
            </a:endParaRPr>
          </a:p>
          <a:p>
            <a:pPr algn="ctr"/>
            <a:r>
              <a:rPr lang="pt-BR" sz="2400" b="1" dirty="0" smtClean="0">
                <a:solidFill>
                  <a:schemeClr val="tx1"/>
                </a:solidFill>
                <a:effectLst>
                  <a:outerShdw blurRad="38100" dist="38100" dir="2700000" algn="tl">
                    <a:srgbClr val="000000">
                      <a:alpha val="43137"/>
                    </a:srgbClr>
                  </a:outerShdw>
                </a:effectLst>
              </a:rPr>
              <a:t>“</a:t>
            </a:r>
            <a:r>
              <a:rPr lang="pt-BR" sz="2400" b="1" dirty="0" smtClean="0">
                <a:solidFill>
                  <a:srgbClr val="FF0000"/>
                </a:solidFill>
                <a:effectLst>
                  <a:outerShdw blurRad="38100" dist="38100" dir="2700000" algn="tl">
                    <a:srgbClr val="000000">
                      <a:alpha val="43137"/>
                    </a:srgbClr>
                  </a:outerShdw>
                </a:effectLst>
              </a:rPr>
              <a:t>O sábado será a pedra de toque da lealdade</a:t>
            </a:r>
            <a:r>
              <a:rPr lang="pt-BR" sz="2400" b="1" dirty="0" smtClean="0">
                <a:solidFill>
                  <a:schemeClr val="tx1"/>
                </a:solidFill>
                <a:effectLst>
                  <a:outerShdw blurRad="38100" dist="38100" dir="2700000" algn="tl">
                    <a:srgbClr val="000000">
                      <a:alpha val="43137"/>
                    </a:srgbClr>
                  </a:outerShdw>
                </a:effectLst>
              </a:rPr>
              <a:t>; pois é o ponto da verdade especialmente controvertido.  Quando sobrevier aos homens a prova final, traçar-se-á a linha divisória entre os que servem a Deus e os que não O serve.” O Grande Conflito, pág. 605.</a:t>
            </a:r>
            <a:endParaRPr lang="pt-BR" sz="24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285720" y="214290"/>
            <a:ext cx="8572560" cy="6429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b="1" dirty="0" smtClean="0">
                <a:solidFill>
                  <a:srgbClr val="FF0000"/>
                </a:solidFill>
                <a:effectLst>
                  <a:outerShdw blurRad="38100" dist="38100" dir="2700000" algn="tl">
                    <a:srgbClr val="000000">
                      <a:alpha val="43137"/>
                    </a:srgbClr>
                  </a:outerShdw>
                </a:effectLst>
              </a:rPr>
              <a:t>A Sacudidura Individual Final</a:t>
            </a:r>
          </a:p>
          <a:p>
            <a:pPr algn="ctr"/>
            <a:endParaRPr lang="pt-BR" sz="2400" b="1" dirty="0" smtClean="0">
              <a:solidFill>
                <a:schemeClr val="tx1"/>
              </a:solidFill>
              <a:effectLst>
                <a:outerShdw blurRad="38100" dist="38100" dir="2700000" algn="tl">
                  <a:srgbClr val="000000">
                    <a:alpha val="43137"/>
                  </a:srgbClr>
                </a:outerShdw>
              </a:effectLst>
            </a:endParaRPr>
          </a:p>
          <a:p>
            <a:pPr algn="ctr"/>
            <a:r>
              <a:rPr lang="pt-BR" sz="3200" b="1" dirty="0" smtClean="0">
                <a:solidFill>
                  <a:srgbClr val="FF0000"/>
                </a:solidFill>
                <a:effectLst>
                  <a:outerShdw blurRad="38100" dist="38100" dir="2700000" algn="tl">
                    <a:srgbClr val="000000">
                      <a:alpha val="43137"/>
                    </a:srgbClr>
                  </a:outerShdw>
                </a:effectLst>
              </a:rPr>
              <a:t>Quando virá esta sacudidura?</a:t>
            </a:r>
          </a:p>
          <a:p>
            <a:pPr algn="ctr"/>
            <a:r>
              <a:rPr lang="pt-BR" sz="2400" b="1" dirty="0" smtClean="0">
                <a:solidFill>
                  <a:schemeClr val="tx1"/>
                </a:solidFill>
                <a:effectLst>
                  <a:outerShdw blurRad="38100" dist="38100" dir="2700000" algn="tl">
                    <a:srgbClr val="000000">
                      <a:alpha val="43137"/>
                    </a:srgbClr>
                  </a:outerShdw>
                </a:effectLst>
              </a:rPr>
              <a:t>“</a:t>
            </a:r>
            <a:r>
              <a:rPr lang="pt-BR" sz="2400" b="1" dirty="0" smtClean="0">
                <a:solidFill>
                  <a:srgbClr val="FF0000"/>
                </a:solidFill>
                <a:effectLst>
                  <a:outerShdw blurRad="38100" dist="38100" dir="2700000" algn="tl">
                    <a:srgbClr val="000000">
                      <a:alpha val="43137"/>
                    </a:srgbClr>
                  </a:outerShdw>
                </a:effectLst>
              </a:rPr>
              <a:t>Ao ser o povo de Deus selado em sua testa </a:t>
            </a:r>
            <a:r>
              <a:rPr lang="pt-BR" sz="2400" b="1" dirty="0" smtClean="0">
                <a:solidFill>
                  <a:schemeClr val="tx1"/>
                </a:solidFill>
                <a:effectLst>
                  <a:outerShdw blurRad="38100" dist="38100" dir="2700000" algn="tl">
                    <a:srgbClr val="000000">
                      <a:alpha val="43137"/>
                    </a:srgbClr>
                  </a:outerShdw>
                </a:effectLst>
              </a:rPr>
              <a:t>– e não se trata de selo ou sinal que se possa ver, </a:t>
            </a:r>
            <a:r>
              <a:rPr lang="pt-BR" sz="2400" b="1" u="sng" dirty="0" smtClean="0">
                <a:solidFill>
                  <a:srgbClr val="FF0000"/>
                </a:solidFill>
                <a:effectLst>
                  <a:outerShdw blurRad="38100" dist="38100" dir="2700000" algn="tl">
                    <a:srgbClr val="000000">
                      <a:alpha val="43137"/>
                    </a:srgbClr>
                  </a:outerShdw>
                </a:effectLst>
              </a:rPr>
              <a:t>mas uma fixação na verdade</a:t>
            </a:r>
            <a:r>
              <a:rPr lang="pt-BR" sz="2400" b="1" dirty="0" smtClean="0">
                <a:solidFill>
                  <a:schemeClr val="tx1"/>
                </a:solidFill>
                <a:effectLst>
                  <a:outerShdw blurRad="38100" dist="38100" dir="2700000" algn="tl">
                    <a:srgbClr val="000000">
                      <a:alpha val="43137"/>
                    </a:srgbClr>
                  </a:outerShdw>
                </a:effectLst>
              </a:rPr>
              <a:t>, </a:t>
            </a:r>
            <a:r>
              <a:rPr lang="pt-BR" sz="2400" b="1" dirty="0" smtClean="0">
                <a:solidFill>
                  <a:srgbClr val="FF0000"/>
                </a:solidFill>
                <a:effectLst>
                  <a:outerShdw blurRad="38100" dist="38100" dir="2700000" algn="tl">
                    <a:srgbClr val="000000">
                      <a:alpha val="43137"/>
                    </a:srgbClr>
                  </a:outerShdw>
                </a:effectLst>
              </a:rPr>
              <a:t>tanto intelectual como espiritualmente </a:t>
            </a:r>
            <a:r>
              <a:rPr lang="pt-BR" sz="2400" b="1" u="sng" dirty="0" smtClean="0">
                <a:solidFill>
                  <a:srgbClr val="FF0000"/>
                </a:solidFill>
                <a:effectLst>
                  <a:outerShdw blurRad="38100" dist="38100" dir="2700000" algn="tl">
                    <a:srgbClr val="000000">
                      <a:alpha val="43137"/>
                    </a:srgbClr>
                  </a:outerShdw>
                </a:effectLst>
              </a:rPr>
              <a:t>de modo que não possa mais mudar</a:t>
            </a:r>
            <a:r>
              <a:rPr lang="pt-BR" sz="2400" b="1" dirty="0" smtClean="0">
                <a:solidFill>
                  <a:schemeClr val="tx1"/>
                </a:solidFill>
                <a:effectLst>
                  <a:outerShdw blurRad="38100" dist="38100" dir="2700000" algn="tl">
                    <a:srgbClr val="000000">
                      <a:alpha val="43137"/>
                    </a:srgbClr>
                  </a:outerShdw>
                </a:effectLst>
              </a:rPr>
              <a:t> – </a:t>
            </a:r>
            <a:r>
              <a:rPr lang="pt-BR" sz="2400" b="1" dirty="0" smtClean="0">
                <a:solidFill>
                  <a:srgbClr val="FF0000"/>
                </a:solidFill>
                <a:effectLst>
                  <a:outerShdw blurRad="38100" dist="38100" dir="2700000" algn="tl">
                    <a:srgbClr val="000000">
                      <a:alpha val="43137"/>
                    </a:srgbClr>
                  </a:outerShdw>
                </a:effectLst>
              </a:rPr>
              <a:t>estará também selado e preparado para a sacudidura que há de vir</a:t>
            </a:r>
            <a:r>
              <a:rPr lang="pt-BR" sz="2400" b="1" dirty="0" smtClean="0">
                <a:solidFill>
                  <a:schemeClr val="tx1"/>
                </a:solidFill>
                <a:effectLst>
                  <a:outerShdw blurRad="38100" dist="38100" dir="2700000" algn="tl">
                    <a:srgbClr val="000000">
                      <a:alpha val="43137"/>
                    </a:srgbClr>
                  </a:outerShdw>
                </a:effectLst>
              </a:rPr>
              <a:t>.  </a:t>
            </a:r>
            <a:r>
              <a:rPr lang="pt-BR" sz="2400" b="1" u="sng" dirty="0" smtClean="0">
                <a:solidFill>
                  <a:srgbClr val="FF0000"/>
                </a:solidFill>
                <a:effectLst>
                  <a:outerShdw blurRad="38100" dist="38100" dir="2700000" algn="tl">
                    <a:srgbClr val="000000">
                      <a:alpha val="43137"/>
                    </a:srgbClr>
                  </a:outerShdw>
                </a:effectLst>
              </a:rPr>
              <a:t>Na verdade, ela já começou</a:t>
            </a:r>
            <a:r>
              <a:rPr lang="pt-BR" sz="2400" b="1" dirty="0" smtClean="0">
                <a:solidFill>
                  <a:schemeClr val="tx1"/>
                </a:solidFill>
                <a:effectLst>
                  <a:outerShdw blurRad="38100" dist="38100" dir="2700000" algn="tl">
                    <a:srgbClr val="000000">
                      <a:alpha val="43137"/>
                    </a:srgbClr>
                  </a:outerShdw>
                </a:effectLst>
              </a:rPr>
              <a:t>; os juízos de Deus estão agora sobre a Terra, para nos advertir a fim de sabermos o que virá.”  DAS </a:t>
            </a:r>
            <a:r>
              <a:rPr lang="pt-BR" sz="2400" b="1" dirty="0" err="1" smtClean="0">
                <a:solidFill>
                  <a:schemeClr val="tx1"/>
                </a:solidFill>
                <a:effectLst>
                  <a:outerShdw blurRad="38100" dist="38100" dir="2700000" algn="tl">
                    <a:srgbClr val="000000">
                      <a:alpha val="43137"/>
                    </a:srgbClr>
                  </a:outerShdw>
                </a:effectLst>
              </a:rPr>
              <a:t>Bible</a:t>
            </a:r>
            <a:r>
              <a:rPr lang="pt-BR" sz="2400" b="1" dirty="0" smtClean="0">
                <a:solidFill>
                  <a:schemeClr val="tx1"/>
                </a:solidFill>
                <a:effectLst>
                  <a:outerShdw blurRad="38100" dist="38100" dir="2700000" algn="tl">
                    <a:srgbClr val="000000">
                      <a:alpha val="43137"/>
                    </a:srgbClr>
                  </a:outerShdw>
                </a:effectLst>
              </a:rPr>
              <a:t> </a:t>
            </a:r>
            <a:r>
              <a:rPr lang="pt-BR" sz="2400" b="1" dirty="0" err="1" smtClean="0">
                <a:solidFill>
                  <a:schemeClr val="tx1"/>
                </a:solidFill>
                <a:effectLst>
                  <a:outerShdw blurRad="38100" dist="38100" dir="2700000" algn="tl">
                    <a:srgbClr val="000000">
                      <a:alpha val="43137"/>
                    </a:srgbClr>
                  </a:outerShdw>
                </a:effectLst>
              </a:rPr>
              <a:t>Commentary</a:t>
            </a:r>
            <a:r>
              <a:rPr lang="pt-BR" sz="2400" b="1" dirty="0" smtClean="0">
                <a:solidFill>
                  <a:schemeClr val="tx1"/>
                </a:solidFill>
                <a:effectLst>
                  <a:outerShdw blurRad="38100" dist="38100" dir="2700000" algn="tl">
                    <a:srgbClr val="000000">
                      <a:alpha val="43137"/>
                    </a:srgbClr>
                  </a:outerShdw>
                </a:effectLst>
              </a:rPr>
              <a:t>, Vol. 4, </a:t>
            </a:r>
            <a:r>
              <a:rPr lang="pt-BR" sz="2400" b="1" dirty="0" err="1" smtClean="0">
                <a:solidFill>
                  <a:schemeClr val="tx1"/>
                </a:solidFill>
                <a:effectLst>
                  <a:outerShdw blurRad="38100" dist="38100" dir="2700000" algn="tl">
                    <a:srgbClr val="000000">
                      <a:alpha val="43137"/>
                    </a:srgbClr>
                  </a:outerShdw>
                </a:effectLst>
              </a:rPr>
              <a:t>pág</a:t>
            </a:r>
            <a:r>
              <a:rPr lang="pt-BR" sz="2400" b="1" dirty="0" smtClean="0">
                <a:solidFill>
                  <a:schemeClr val="tx1"/>
                </a:solidFill>
                <a:effectLst>
                  <a:outerShdw blurRad="38100" dist="38100" dir="2700000" algn="tl">
                    <a:srgbClr val="000000">
                      <a:alpha val="43137"/>
                    </a:srgbClr>
                  </a:outerShdw>
                </a:effectLst>
              </a:rPr>
              <a:t> 1168; Meditações Matinais 1995, pág. 97.</a:t>
            </a:r>
            <a:endParaRPr lang="pt-BR" sz="24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285720" y="214290"/>
            <a:ext cx="8572560" cy="6429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smtClean="0">
                <a:solidFill>
                  <a:schemeClr val="tx1"/>
                </a:solidFill>
                <a:effectLst>
                  <a:outerShdw blurRad="38100" dist="38100" dir="2700000" algn="tl">
                    <a:srgbClr val="000000">
                      <a:alpha val="43137"/>
                    </a:srgbClr>
                  </a:outerShdw>
                </a:effectLst>
              </a:rPr>
              <a:t>“O </a:t>
            </a:r>
            <a:r>
              <a:rPr lang="pt-BR" sz="3200" b="1" dirty="0" smtClean="0">
                <a:solidFill>
                  <a:srgbClr val="FF0000"/>
                </a:solidFill>
                <a:effectLst>
                  <a:outerShdw blurRad="38100" dist="38100" dir="2700000" algn="tl">
                    <a:srgbClr val="000000">
                      <a:alpha val="43137"/>
                    </a:srgbClr>
                  </a:outerShdw>
                </a:effectLst>
              </a:rPr>
              <a:t>povo de Deus</a:t>
            </a:r>
            <a:r>
              <a:rPr lang="pt-BR" sz="3200" b="1" dirty="0" smtClean="0">
                <a:solidFill>
                  <a:schemeClr val="tx1"/>
                </a:solidFill>
                <a:effectLst>
                  <a:outerShdw blurRad="38100" dist="38100" dir="2700000" algn="tl">
                    <a:srgbClr val="000000">
                      <a:alpha val="43137"/>
                    </a:srgbClr>
                  </a:outerShdw>
                </a:effectLst>
              </a:rPr>
              <a:t>, nesse tempo, não está todo ele num só lugar.  </a:t>
            </a:r>
            <a:r>
              <a:rPr lang="pt-BR" sz="3200" b="1" dirty="0" smtClean="0">
                <a:solidFill>
                  <a:srgbClr val="FF0000"/>
                </a:solidFill>
                <a:effectLst>
                  <a:outerShdw blurRad="38100" dist="38100" dir="2700000" algn="tl">
                    <a:srgbClr val="000000">
                      <a:alpha val="43137"/>
                    </a:srgbClr>
                  </a:outerShdw>
                </a:effectLst>
              </a:rPr>
              <a:t>Eles se encontram em </a:t>
            </a:r>
            <a:r>
              <a:rPr lang="pt-BR" sz="3200" b="1" u="sng" dirty="0" smtClean="0">
                <a:solidFill>
                  <a:srgbClr val="FF0000"/>
                </a:solidFill>
                <a:effectLst>
                  <a:outerShdw blurRad="38100" dist="38100" dir="2700000" algn="tl">
                    <a:srgbClr val="000000">
                      <a:alpha val="43137"/>
                    </a:srgbClr>
                  </a:outerShdw>
                </a:effectLst>
              </a:rPr>
              <a:t>grupos diferentes</a:t>
            </a:r>
            <a:r>
              <a:rPr lang="pt-BR" sz="3200" b="1" dirty="0" smtClean="0">
                <a:solidFill>
                  <a:schemeClr val="tx1"/>
                </a:solidFill>
                <a:effectLst>
                  <a:outerShdw blurRad="38100" dist="38100" dir="2700000" algn="tl">
                    <a:srgbClr val="000000">
                      <a:alpha val="43137"/>
                    </a:srgbClr>
                  </a:outerShdw>
                </a:effectLst>
              </a:rPr>
              <a:t> e em todas as partes da Terra; </a:t>
            </a:r>
            <a:r>
              <a:rPr lang="pt-BR" sz="3200" b="1" dirty="0" smtClean="0">
                <a:solidFill>
                  <a:srgbClr val="FF0000"/>
                </a:solidFill>
                <a:effectLst>
                  <a:outerShdw blurRad="38100" dist="38100" dir="2700000" algn="tl">
                    <a:srgbClr val="000000">
                      <a:alpha val="43137"/>
                    </a:srgbClr>
                  </a:outerShdw>
                </a:effectLst>
              </a:rPr>
              <a:t>e serão provados </a:t>
            </a:r>
            <a:r>
              <a:rPr lang="pt-BR" sz="3200" b="1" u="sng" dirty="0" smtClean="0">
                <a:solidFill>
                  <a:srgbClr val="FF0000"/>
                </a:solidFill>
                <a:effectLst>
                  <a:outerShdw blurRad="38100" dist="38100" dir="2700000" algn="tl">
                    <a:srgbClr val="000000">
                      <a:alpha val="43137"/>
                    </a:srgbClr>
                  </a:outerShdw>
                </a:effectLst>
              </a:rPr>
              <a:t>individualmente</a:t>
            </a:r>
            <a:r>
              <a:rPr lang="pt-BR" sz="3200" b="1" dirty="0" smtClean="0">
                <a:solidFill>
                  <a:schemeClr val="tx1"/>
                </a:solidFill>
                <a:effectLst>
                  <a:outerShdw blurRad="38100" dist="38100" dir="2700000" algn="tl">
                    <a:srgbClr val="000000">
                      <a:alpha val="43137"/>
                    </a:srgbClr>
                  </a:outerShdw>
                </a:effectLst>
              </a:rPr>
              <a:t>, não em grupos.  Cada um terá de resistir à prova por si mesmo.”</a:t>
            </a:r>
          </a:p>
          <a:p>
            <a:pPr algn="ctr"/>
            <a:r>
              <a:rPr lang="pt-BR" sz="3200" b="1" dirty="0" smtClean="0">
                <a:solidFill>
                  <a:schemeClr val="tx1"/>
                </a:solidFill>
                <a:effectLst>
                  <a:outerShdw blurRad="38100" dist="38100" dir="2700000" algn="tl">
                    <a:srgbClr val="000000">
                      <a:alpha val="43137"/>
                    </a:srgbClr>
                  </a:outerShdw>
                </a:effectLst>
              </a:rPr>
              <a:t>SDA </a:t>
            </a:r>
            <a:r>
              <a:rPr lang="pt-BR" sz="3200" b="1" dirty="0" err="1" smtClean="0">
                <a:solidFill>
                  <a:schemeClr val="tx1"/>
                </a:solidFill>
                <a:effectLst>
                  <a:outerShdw blurRad="38100" dist="38100" dir="2700000" algn="tl">
                    <a:srgbClr val="000000">
                      <a:alpha val="43137"/>
                    </a:srgbClr>
                  </a:outerShdw>
                </a:effectLst>
              </a:rPr>
              <a:t>Bible</a:t>
            </a:r>
            <a:r>
              <a:rPr lang="pt-BR" sz="3200" b="1" dirty="0" smtClean="0">
                <a:solidFill>
                  <a:schemeClr val="tx1"/>
                </a:solidFill>
                <a:effectLst>
                  <a:outerShdw blurRad="38100" dist="38100" dir="2700000" algn="tl">
                    <a:srgbClr val="000000">
                      <a:alpha val="43137"/>
                    </a:srgbClr>
                  </a:outerShdw>
                </a:effectLst>
              </a:rPr>
              <a:t> </a:t>
            </a:r>
            <a:r>
              <a:rPr lang="pt-BR" sz="3200" b="1" dirty="0" err="1" smtClean="0">
                <a:solidFill>
                  <a:schemeClr val="tx1"/>
                </a:solidFill>
                <a:effectLst>
                  <a:outerShdw blurRad="38100" dist="38100" dir="2700000" algn="tl">
                    <a:srgbClr val="000000">
                      <a:alpha val="43137"/>
                    </a:srgbClr>
                  </a:outerShdw>
                </a:effectLst>
              </a:rPr>
              <a:t>Commentary</a:t>
            </a:r>
            <a:r>
              <a:rPr lang="pt-BR" sz="3200" b="1" dirty="0" smtClean="0">
                <a:solidFill>
                  <a:schemeClr val="tx1"/>
                </a:solidFill>
                <a:effectLst>
                  <a:outerShdw blurRad="38100" dist="38100" dir="2700000" algn="tl">
                    <a:srgbClr val="000000">
                      <a:alpha val="43137"/>
                    </a:srgbClr>
                  </a:outerShdw>
                </a:effectLst>
              </a:rPr>
              <a:t>, Vol. 4, pág. 1143; Eventos Finais, pág. 260.</a:t>
            </a:r>
            <a:endParaRPr lang="pt-BR" sz="32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285720" y="214290"/>
            <a:ext cx="8572560" cy="6429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smtClean="0">
                <a:solidFill>
                  <a:srgbClr val="FF0000"/>
                </a:solidFill>
                <a:effectLst>
                  <a:outerShdw blurRad="38100" dist="38100" dir="2700000" algn="tl">
                    <a:srgbClr val="000000">
                      <a:alpha val="43137"/>
                    </a:srgbClr>
                  </a:outerShdw>
                </a:effectLst>
              </a:rPr>
              <a:t>O que precisamos fazer para vencermos todas as provas?</a:t>
            </a:r>
          </a:p>
          <a:p>
            <a:pPr algn="ctr"/>
            <a:endParaRPr lang="pt-BR" sz="2000" b="1" dirty="0" smtClean="0">
              <a:solidFill>
                <a:schemeClr val="tx1"/>
              </a:solidFill>
              <a:effectLst>
                <a:outerShdw blurRad="38100" dist="38100" dir="2700000" algn="tl">
                  <a:srgbClr val="000000">
                    <a:alpha val="43137"/>
                  </a:srgbClr>
                </a:outerShdw>
              </a:effectLst>
            </a:endParaRPr>
          </a:p>
          <a:p>
            <a:pPr algn="ctr"/>
            <a:r>
              <a:rPr lang="pt-BR" sz="2000" b="1" dirty="0" smtClean="0">
                <a:solidFill>
                  <a:schemeClr val="tx1"/>
                </a:solidFill>
                <a:effectLst>
                  <a:outerShdw blurRad="38100" dist="38100" dir="2700000" algn="tl">
                    <a:srgbClr val="000000">
                      <a:alpha val="43137"/>
                    </a:srgbClr>
                  </a:outerShdw>
                </a:effectLst>
              </a:rPr>
              <a:t>“Eu sou a videira verdadeira, e meu Pai é o lavrador.  Toda a vara em mim, que não dá fruto, a tira; e limpa toda aquela que dá fruto, para que dê mais fruto.  Vós já estais limpos, pela palavra que vos tenho falado.  Estai em mim, e eu em vós; como a vara de si mesma não pode dar fruto, se não estiver na videira, assim também vós, se não estiverdes em mim.  Eu sou a videira, vós as varas; quem está em mim, e eu nele, esse dá muito fruto; porque sem mim nada podeis fazer.  </a:t>
            </a:r>
            <a:r>
              <a:rPr lang="pt-BR" sz="2000" b="1" u="sng" dirty="0" smtClean="0">
                <a:solidFill>
                  <a:srgbClr val="FF0000"/>
                </a:solidFill>
                <a:effectLst>
                  <a:outerShdw blurRad="38100" dist="38100" dir="2700000" algn="tl">
                    <a:srgbClr val="000000">
                      <a:alpha val="43137"/>
                    </a:srgbClr>
                  </a:outerShdw>
                </a:effectLst>
              </a:rPr>
              <a:t>Se alguém não estiver em mim, será lançado fora</a:t>
            </a:r>
            <a:r>
              <a:rPr lang="pt-BR" sz="2000" b="1" dirty="0" smtClean="0">
                <a:solidFill>
                  <a:schemeClr val="tx1"/>
                </a:solidFill>
                <a:effectLst>
                  <a:outerShdw blurRad="38100" dist="38100" dir="2700000" algn="tl">
                    <a:srgbClr val="000000">
                      <a:alpha val="43137"/>
                    </a:srgbClr>
                  </a:outerShdw>
                </a:effectLst>
              </a:rPr>
              <a:t>, como a vara, e secará; e os colhem e lançam no fogo, e ardem.”  João 15:01-06.</a:t>
            </a:r>
          </a:p>
          <a:p>
            <a:pPr algn="ctr"/>
            <a:endParaRPr lang="pt-BR" sz="2000" b="1" dirty="0" smtClean="0">
              <a:solidFill>
                <a:schemeClr val="tx1"/>
              </a:solidFill>
              <a:effectLst>
                <a:outerShdw blurRad="38100" dist="38100" dir="2700000" algn="tl">
                  <a:srgbClr val="000000">
                    <a:alpha val="43137"/>
                  </a:srgbClr>
                </a:outerShdw>
              </a:effectLst>
            </a:endParaRPr>
          </a:p>
          <a:p>
            <a:pPr algn="ctr"/>
            <a:r>
              <a:rPr lang="pt-BR" sz="2000" b="1" dirty="0" smtClean="0">
                <a:solidFill>
                  <a:schemeClr val="tx1"/>
                </a:solidFill>
                <a:effectLst>
                  <a:outerShdw blurRad="38100" dist="38100" dir="2700000" algn="tl">
                    <a:srgbClr val="000000">
                      <a:alpha val="43137"/>
                    </a:srgbClr>
                  </a:outerShdw>
                </a:effectLst>
              </a:rPr>
              <a:t>“Todo aquele, pois, que </a:t>
            </a:r>
            <a:r>
              <a:rPr lang="pt-BR" sz="2000" b="1" u="sng" dirty="0" smtClean="0">
                <a:solidFill>
                  <a:srgbClr val="FF0000"/>
                </a:solidFill>
                <a:effectLst>
                  <a:outerShdw blurRad="38100" dist="38100" dir="2700000" algn="tl">
                    <a:srgbClr val="000000">
                      <a:alpha val="43137"/>
                    </a:srgbClr>
                  </a:outerShdw>
                </a:effectLst>
              </a:rPr>
              <a:t>escuta estas minhas palavras, e as pratica</a:t>
            </a:r>
            <a:r>
              <a:rPr lang="pt-BR" sz="2000" b="1" dirty="0" smtClean="0">
                <a:solidFill>
                  <a:schemeClr val="tx1"/>
                </a:solidFill>
                <a:effectLst>
                  <a:outerShdw blurRad="38100" dist="38100" dir="2700000" algn="tl">
                    <a:srgbClr val="000000">
                      <a:alpha val="43137"/>
                    </a:srgbClr>
                  </a:outerShdw>
                </a:effectLst>
              </a:rPr>
              <a:t>, assemelhá-lo-ei ao homem prudente, que edificou a sua casa sobre a rocha;” Mateus 7:24.</a:t>
            </a:r>
          </a:p>
          <a:p>
            <a:pPr algn="ctr"/>
            <a:endParaRPr lang="pt-BR" sz="2000" b="1" dirty="0" smtClean="0">
              <a:solidFill>
                <a:schemeClr val="tx1"/>
              </a:solidFill>
              <a:effectLst>
                <a:outerShdw blurRad="38100" dist="38100" dir="2700000" algn="tl">
                  <a:srgbClr val="000000">
                    <a:alpha val="43137"/>
                  </a:srgbClr>
                </a:outerShdw>
              </a:effectLst>
            </a:endParaRPr>
          </a:p>
          <a:p>
            <a:pPr algn="ctr"/>
            <a:r>
              <a:rPr lang="pt-BR" sz="2000" b="1" dirty="0" smtClean="0">
                <a:solidFill>
                  <a:schemeClr val="tx1"/>
                </a:solidFill>
                <a:effectLst>
                  <a:outerShdw blurRad="38100" dist="38100" dir="2700000" algn="tl">
                    <a:srgbClr val="000000">
                      <a:alpha val="43137"/>
                    </a:srgbClr>
                  </a:outerShdw>
                </a:effectLst>
              </a:rPr>
              <a:t>“</a:t>
            </a:r>
            <a:r>
              <a:rPr lang="pt-BR" sz="2000" b="1" dirty="0" smtClean="0">
                <a:solidFill>
                  <a:srgbClr val="FF0000"/>
                </a:solidFill>
                <a:effectLst>
                  <a:outerShdw blurRad="38100" dist="38100" dir="2700000" algn="tl">
                    <a:srgbClr val="000000">
                      <a:alpha val="43137"/>
                    </a:srgbClr>
                  </a:outerShdw>
                </a:effectLst>
              </a:rPr>
              <a:t>Apenas os que forem </a:t>
            </a:r>
            <a:r>
              <a:rPr lang="pt-BR" sz="2000" b="1" u="sng" dirty="0" smtClean="0">
                <a:solidFill>
                  <a:srgbClr val="FF0000"/>
                </a:solidFill>
                <a:effectLst>
                  <a:outerShdw blurRad="38100" dist="38100" dir="2700000" algn="tl">
                    <a:srgbClr val="000000">
                      <a:alpha val="43137"/>
                    </a:srgbClr>
                  </a:outerShdw>
                </a:effectLst>
              </a:rPr>
              <a:t>diligentes estudantes das Escrituras </a:t>
            </a:r>
            <a:r>
              <a:rPr lang="pt-BR" sz="2000" b="1" dirty="0" smtClean="0">
                <a:solidFill>
                  <a:srgbClr val="FF0000"/>
                </a:solidFill>
                <a:effectLst>
                  <a:outerShdw blurRad="38100" dist="38100" dir="2700000" algn="tl">
                    <a:srgbClr val="000000">
                      <a:alpha val="43137"/>
                    </a:srgbClr>
                  </a:outerShdw>
                </a:effectLst>
              </a:rPr>
              <a:t>e receberem </a:t>
            </a:r>
            <a:r>
              <a:rPr lang="pt-BR" sz="2000" b="1" u="sng" dirty="0" smtClean="0">
                <a:solidFill>
                  <a:srgbClr val="FF0000"/>
                </a:solidFill>
                <a:effectLst>
                  <a:outerShdw blurRad="38100" dist="38100" dir="2700000" algn="tl">
                    <a:srgbClr val="000000">
                      <a:alpha val="43137"/>
                    </a:srgbClr>
                  </a:outerShdw>
                </a:effectLst>
              </a:rPr>
              <a:t>o amor da verdade</a:t>
            </a:r>
            <a:r>
              <a:rPr lang="pt-BR" sz="2000" b="1" dirty="0" smtClean="0">
                <a:solidFill>
                  <a:schemeClr val="tx1"/>
                </a:solidFill>
                <a:effectLst>
                  <a:outerShdw blurRad="38100" dist="38100" dir="2700000" algn="tl">
                    <a:srgbClr val="000000">
                      <a:alpha val="43137"/>
                    </a:srgbClr>
                  </a:outerShdw>
                </a:effectLst>
              </a:rPr>
              <a:t>, estarão ao abrigo dos poderosos enganos que dominam o mundo.”</a:t>
            </a:r>
          </a:p>
          <a:p>
            <a:pPr algn="ctr"/>
            <a:r>
              <a:rPr lang="pt-BR" sz="2000" b="1" dirty="0" smtClean="0">
                <a:solidFill>
                  <a:schemeClr val="tx1"/>
                </a:solidFill>
                <a:effectLst>
                  <a:outerShdw blurRad="38100" dist="38100" dir="2700000" algn="tl">
                    <a:srgbClr val="000000">
                      <a:alpha val="43137"/>
                    </a:srgbClr>
                  </a:outerShdw>
                </a:effectLst>
              </a:rPr>
              <a:t>O Grande Conflito, pág. 625.</a:t>
            </a:r>
            <a:endParaRPr lang="pt-BR" sz="20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p:cNvSpPr/>
          <p:nvPr/>
        </p:nvSpPr>
        <p:spPr>
          <a:xfrm>
            <a:off x="428596" y="357166"/>
            <a:ext cx="8286808" cy="6143668"/>
          </a:xfrm>
          <a:prstGeom prst="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800" b="1" dirty="0">
              <a:solidFill>
                <a:schemeClr val="tx1"/>
              </a:solidFill>
              <a:effectLst>
                <a:outerShdw blurRad="38100" dist="38100" dir="2700000" algn="tl">
                  <a:srgbClr val="000000">
                    <a:alpha val="43137"/>
                  </a:srgbClr>
                </a:outerShdw>
              </a:effectLst>
            </a:endParaRPr>
          </a:p>
        </p:txBody>
      </p:sp>
      <p:pic>
        <p:nvPicPr>
          <p:cNvPr id="1026" name="Picture 2" descr="E:\estudo - Babilônia e suas filhas\0GS.jpg"/>
          <p:cNvPicPr>
            <a:picLocks noChangeAspect="1" noChangeArrowheads="1"/>
          </p:cNvPicPr>
          <p:nvPr/>
        </p:nvPicPr>
        <p:blipFill>
          <a:blip r:embed="rId2"/>
          <a:srcRect/>
          <a:stretch>
            <a:fillRect/>
          </a:stretch>
        </p:blipFill>
        <p:spPr bwMode="auto">
          <a:xfrm>
            <a:off x="642910" y="2714620"/>
            <a:ext cx="7858181" cy="3076575"/>
          </a:xfrm>
          <a:prstGeom prst="rect">
            <a:avLst/>
          </a:prstGeom>
          <a:noFill/>
        </p:spPr>
      </p:pic>
      <p:sp>
        <p:nvSpPr>
          <p:cNvPr id="5" name="Retângulo 4"/>
          <p:cNvSpPr/>
          <p:nvPr/>
        </p:nvSpPr>
        <p:spPr>
          <a:xfrm>
            <a:off x="4000496" y="2857496"/>
            <a:ext cx="4286280" cy="2143140"/>
          </a:xfrm>
          <a:prstGeom prst="rect">
            <a:avLst/>
          </a:pr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tx1"/>
                </a:solidFill>
                <a:effectLst>
                  <a:outerShdw blurRad="38100" dist="38100" dir="2700000" algn="tl">
                    <a:srgbClr val="000000">
                      <a:alpha val="43137"/>
                    </a:srgbClr>
                  </a:outerShdw>
                </a:effectLst>
              </a:rPr>
              <a:t>“Como </a:t>
            </a:r>
            <a:r>
              <a:rPr lang="pt-BR" sz="2400" b="1" dirty="0" smtClean="0">
                <a:solidFill>
                  <a:srgbClr val="FFFF00"/>
                </a:solidFill>
                <a:effectLst>
                  <a:outerShdw blurRad="38100" dist="38100" dir="2700000" algn="tl">
                    <a:srgbClr val="000000">
                      <a:alpha val="43137"/>
                    </a:srgbClr>
                  </a:outerShdw>
                </a:effectLst>
              </a:rPr>
              <a:t>guardaste a palavra da minha paciência</a:t>
            </a:r>
            <a:r>
              <a:rPr lang="pt-BR" sz="2400" b="1" dirty="0" smtClean="0">
                <a:solidFill>
                  <a:schemeClr val="tx1"/>
                </a:solidFill>
                <a:effectLst>
                  <a:outerShdw blurRad="38100" dist="38100" dir="2700000" algn="tl">
                    <a:srgbClr val="000000">
                      <a:alpha val="43137"/>
                    </a:srgbClr>
                  </a:outerShdw>
                </a:effectLst>
              </a:rPr>
              <a:t>, também eu te guardarei da hora da tentação que há de vir sobre todo o mundo, para tentar os que habitam na terra.”</a:t>
            </a:r>
            <a:endParaRPr lang="pt-BR" sz="2400" b="1" dirty="0">
              <a:solidFill>
                <a:schemeClr val="tx1"/>
              </a:solidFill>
              <a:effectLst>
                <a:outerShdw blurRad="38100" dist="38100" dir="2700000" algn="tl">
                  <a:srgbClr val="000000">
                    <a:alpha val="43137"/>
                  </a:srgbClr>
                </a:outerShdw>
              </a:effectLst>
            </a:endParaRPr>
          </a:p>
        </p:txBody>
      </p:sp>
      <p:sp>
        <p:nvSpPr>
          <p:cNvPr id="6" name="Retângulo 5"/>
          <p:cNvSpPr/>
          <p:nvPr/>
        </p:nvSpPr>
        <p:spPr>
          <a:xfrm>
            <a:off x="4214810" y="5214950"/>
            <a:ext cx="3929090" cy="500066"/>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tx1"/>
                </a:solidFill>
                <a:effectLst>
                  <a:outerShdw blurRad="38100" dist="38100" dir="2700000" algn="tl">
                    <a:srgbClr val="000000">
                      <a:alpha val="43137"/>
                    </a:srgbClr>
                  </a:outerShdw>
                </a:effectLst>
              </a:rPr>
              <a:t>Apocalipse 3:10.</a:t>
            </a:r>
            <a:endParaRPr lang="pt-BR" sz="24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285720" y="214290"/>
            <a:ext cx="8572560" cy="6429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97" name="Rectangle 1"/>
          <p:cNvSpPr>
            <a:spLocks noChangeArrowheads="1"/>
          </p:cNvSpPr>
          <p:nvPr/>
        </p:nvSpPr>
        <p:spPr bwMode="auto">
          <a:xfrm>
            <a:off x="285720" y="285728"/>
            <a:ext cx="8277137"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rgbClr val="FF0000"/>
                </a:solidFill>
                <a:effectLst>
                  <a:outerShdw blurRad="38100" dist="38100" dir="2700000" algn="tl">
                    <a:srgbClr val="000000">
                      <a:alpha val="43137"/>
                    </a:srgbClr>
                  </a:outerShdw>
                </a:effectLst>
                <a:ea typeface="Times New Roman" pitchFamily="18" charset="0"/>
                <a:cs typeface="Times New Roman" pitchFamily="18" charset="0"/>
              </a:rPr>
              <a:t>Qual é a etapa da sacudidura que está exatamente diante de nós?</a:t>
            </a:r>
            <a:endParaRPr kumimoji="0" lang="pt-BR" sz="2000" b="1" i="0" u="none" strike="noStrike" cap="none" normalizeH="0" baseline="0" dirty="0" smtClean="0">
              <a:ln>
                <a:noFill/>
              </a:ln>
              <a:solidFill>
                <a:srgbClr val="FF0000"/>
              </a:solidFill>
              <a:effectLst>
                <a:outerShdw blurRad="38100" dist="38100" dir="2700000" algn="tl">
                  <a:srgbClr val="000000">
                    <a:alpha val="43137"/>
                  </a:srgbClr>
                </a:outerShdw>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effectLst>
                  <a:outerShdw blurRad="38100" dist="38100" dir="2700000" algn="tl">
                    <a:srgbClr val="000000">
                      <a:alpha val="43137"/>
                    </a:srgbClr>
                  </a:outerShdw>
                </a:effectLst>
                <a:ea typeface="Times New Roman" pitchFamily="18" charset="0"/>
                <a:cs typeface="Times New Roman" pitchFamily="18" charset="0"/>
              </a:rPr>
              <a:t>Após os adventistas serem claramente divididos em dois grupos distintos,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effectLst>
                  <a:outerShdw blurRad="38100" dist="38100" dir="2700000" algn="tl">
                    <a:srgbClr val="000000">
                      <a:alpha val="43137"/>
                    </a:srgbClr>
                  </a:outerShdw>
                </a:effectLst>
                <a:ea typeface="Times New Roman" pitchFamily="18" charset="0"/>
                <a:cs typeface="Times New Roman" pitchFamily="18" charset="0"/>
              </a:rPr>
              <a:t>ocorrerá o evento que dará início ao final do processo de sacudidura. </a:t>
            </a:r>
            <a:r>
              <a:rPr lang="pt-BR" sz="2000" b="1" dirty="0" smtClean="0">
                <a:effectLst>
                  <a:outerShdw blurRad="38100" dist="38100" dir="2700000" algn="tl">
                    <a:srgbClr val="000000">
                      <a:alpha val="43137"/>
                    </a:srgbClr>
                  </a:outerShdw>
                </a:effectLst>
                <a:ea typeface="Times New Roman" pitchFamily="18" charset="0"/>
                <a:cs typeface="Times New Roman" pitchFamily="18" charset="0"/>
              </a:rPr>
              <a:t>Observe </a:t>
            </a:r>
            <a:r>
              <a:rPr kumimoji="0" lang="pt-BR" sz="2000" b="1" i="0" u="none" strike="noStrike" cap="none" normalizeH="0" baseline="0" dirty="0" smtClean="0">
                <a:ln>
                  <a:noFill/>
                </a:ln>
                <a:effectLst>
                  <a:outerShdw blurRad="38100" dist="38100" dir="2700000" algn="tl">
                    <a:srgbClr val="000000">
                      <a:alpha val="43137"/>
                    </a:srgbClr>
                  </a:outerShdw>
                </a:effectLst>
                <a:ea typeface="Times New Roman" pitchFamily="18" charset="0"/>
                <a:cs typeface="Times New Roman" pitchFamily="18" charset="0"/>
              </a:rPr>
              <a:t>testemunho claro da mensageira do Senhor  que esclarecem este ponto:</a:t>
            </a:r>
            <a:endParaRPr kumimoji="0" lang="pt-BR" sz="2000" b="1" i="0" u="none" strike="noStrike" cap="none" normalizeH="0" baseline="0" dirty="0" smtClean="0">
              <a:ln>
                <a:noFill/>
              </a:ln>
              <a:effectLst>
                <a:outerShdw blurRad="38100" dist="38100" dir="2700000" algn="tl">
                  <a:srgbClr val="000000">
                    <a:alpha val="43137"/>
                  </a:srgbClr>
                </a:outerShdw>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effectLst>
                  <a:outerShdw blurRad="38100" dist="38100" dir="2700000" algn="tl">
                    <a:srgbClr val="000000">
                      <a:alpha val="43137"/>
                    </a:srgbClr>
                  </a:outerShdw>
                </a:effectLst>
                <a:ea typeface="Times New Roman" pitchFamily="18" charset="0"/>
                <a:cs typeface="Times New Roman" pitchFamily="18" charset="0"/>
              </a:rPr>
              <a:t>“</a:t>
            </a:r>
            <a:r>
              <a:rPr kumimoji="0" lang="pt-BR" sz="2000" b="1" i="0" u="none" strike="noStrike" cap="none" normalizeH="0" baseline="0" dirty="0" smtClean="0">
                <a:ln>
                  <a:noFill/>
                </a:ln>
                <a:solidFill>
                  <a:srgbClr val="FF0000"/>
                </a:solidFill>
                <a:effectLst>
                  <a:outerShdw blurRad="38100" dist="38100" dir="2700000" algn="tl">
                    <a:srgbClr val="000000">
                      <a:alpha val="43137"/>
                    </a:srgbClr>
                  </a:outerShdw>
                </a:effectLst>
                <a:ea typeface="Times New Roman" pitchFamily="18" charset="0"/>
                <a:cs typeface="Times New Roman" pitchFamily="18" charset="0"/>
              </a:rPr>
              <a:t>Ao aproximar-se a tempestade, </a:t>
            </a:r>
            <a:r>
              <a:rPr kumimoji="0" lang="pt-BR" sz="2000" b="1" i="0" u="sng" strike="noStrike" cap="none" normalizeH="0" baseline="0" dirty="0" smtClean="0">
                <a:ln>
                  <a:noFill/>
                </a:ln>
                <a:solidFill>
                  <a:srgbClr val="FF0000"/>
                </a:solidFill>
                <a:effectLst>
                  <a:outerShdw blurRad="38100" dist="38100" dir="2700000" algn="tl">
                    <a:srgbClr val="000000">
                      <a:alpha val="43137"/>
                    </a:srgbClr>
                  </a:outerShdw>
                </a:effectLst>
                <a:ea typeface="Times New Roman" pitchFamily="18" charset="0"/>
                <a:cs typeface="Times New Roman" pitchFamily="18" charset="0"/>
              </a:rPr>
              <a:t>uma classe numerosa que tem professado fé</a:t>
            </a:r>
            <a:r>
              <a:rPr kumimoji="0" lang="pt-BR" sz="2000" b="1" i="0" u="sng" strike="noStrike" cap="none" normalizeH="0" dirty="0" smtClean="0">
                <a:ln>
                  <a:noFill/>
                </a:ln>
                <a:solidFill>
                  <a:srgbClr val="FF0000"/>
                </a:solidFill>
                <a:effectLst>
                  <a:outerShdw blurRad="38100" dist="38100" dir="2700000" algn="tl">
                    <a:srgbClr val="000000">
                      <a:alpha val="43137"/>
                    </a:srgbClr>
                  </a:outerShdw>
                </a:effectLst>
                <a:ea typeface="Times New Roman" pitchFamily="18" charset="0"/>
                <a:cs typeface="Times New Roman" pitchFamily="18" charset="0"/>
              </a:rPr>
              <a:t> </a:t>
            </a:r>
            <a:r>
              <a:rPr kumimoji="0" lang="pt-BR" sz="2000" b="1" i="0" u="sng" strike="noStrike" cap="none" normalizeH="0" baseline="0" dirty="0" smtClean="0">
                <a:ln>
                  <a:noFill/>
                </a:ln>
                <a:solidFill>
                  <a:srgbClr val="FF0000"/>
                </a:solidFill>
                <a:effectLst>
                  <a:outerShdw blurRad="38100" dist="38100" dir="2700000" algn="tl">
                    <a:srgbClr val="000000">
                      <a:alpha val="43137"/>
                    </a:srgbClr>
                  </a:outerShdw>
                </a:effectLst>
                <a:ea typeface="Times New Roman" pitchFamily="18" charset="0"/>
                <a:cs typeface="Times New Roman" pitchFamily="18" charset="0"/>
              </a:rPr>
              <a:t>na mensagem do terceiro anjo, mas não tem sido santificada pela obediência à verdade</a:t>
            </a:r>
            <a:r>
              <a:rPr kumimoji="0" lang="pt-BR" sz="2000" b="1" i="0" u="none" strike="noStrike" cap="none" normalizeH="0" baseline="0" dirty="0" smtClean="0">
                <a:ln>
                  <a:noFill/>
                </a:ln>
                <a:solidFill>
                  <a:srgbClr val="FF0000"/>
                </a:solidFill>
                <a:effectLst>
                  <a:outerShdw blurRad="38100" dist="38100" dir="2700000" algn="tl">
                    <a:srgbClr val="000000">
                      <a:alpha val="43137"/>
                    </a:srgbClr>
                  </a:outerShdw>
                </a:effectLst>
                <a:ea typeface="Times New Roman" pitchFamily="18" charset="0"/>
                <a:cs typeface="Times New Roman" pitchFamily="18" charset="0"/>
              </a:rPr>
              <a:t>, abandona sua posição, passando para as fileiras do adversário.</a:t>
            </a:r>
            <a:r>
              <a:rPr kumimoji="0" lang="pt-BR" sz="2000" b="1" i="0" u="none" strike="noStrike" cap="none" normalizeH="0" baseline="0" dirty="0" smtClean="0">
                <a:ln>
                  <a:noFill/>
                </a:ln>
                <a:effectLst>
                  <a:outerShdw blurRad="38100" dist="38100" dir="2700000" algn="tl">
                    <a:srgbClr val="000000">
                      <a:alpha val="43137"/>
                    </a:srgbClr>
                  </a:outerShdw>
                </a:effectLst>
                <a:ea typeface="Times New Roman" pitchFamily="18" charset="0"/>
                <a:cs typeface="Times New Roman" pitchFamily="18" charset="0"/>
              </a:rPr>
              <a:t> </a:t>
            </a:r>
            <a:r>
              <a:rPr kumimoji="0" lang="pt-BR" sz="2000" b="1" i="0" u="none" strike="noStrike" cap="none" normalizeH="0" dirty="0" smtClean="0">
                <a:ln>
                  <a:noFill/>
                </a:ln>
                <a:effectLst>
                  <a:outerShdw blurRad="38100" dist="38100" dir="2700000" algn="tl">
                    <a:srgbClr val="000000">
                      <a:alpha val="43137"/>
                    </a:srgbClr>
                  </a:outerShdw>
                </a:effectLst>
                <a:ea typeface="Times New Roman" pitchFamily="18" charset="0"/>
                <a:cs typeface="Times New Roman" pitchFamily="18" charset="0"/>
              </a:rPr>
              <a:t> </a:t>
            </a:r>
            <a:r>
              <a:rPr kumimoji="0" lang="pt-BR" sz="2000" b="1" i="0" u="none" strike="noStrike" cap="none" normalizeH="0" baseline="0" dirty="0" smtClean="0">
                <a:ln>
                  <a:noFill/>
                </a:ln>
                <a:effectLst>
                  <a:outerShdw blurRad="38100" dist="38100" dir="2700000" algn="tl">
                    <a:srgbClr val="000000">
                      <a:alpha val="43137"/>
                    </a:srgbClr>
                  </a:outerShdw>
                </a:effectLst>
                <a:ea typeface="Times New Roman" pitchFamily="18" charset="0"/>
                <a:cs typeface="Times New Roman" pitchFamily="18" charset="0"/>
              </a:rPr>
              <a:t>Unindo-se ao mundo e participando de seu espírito, chegaram a ver as coisas quase sob a mesma luz; e, em vindo a prova, estão prontos a escolher o lado</a:t>
            </a:r>
            <a:r>
              <a:rPr kumimoji="0" lang="pt-BR" sz="2000" b="1" i="0" u="none" strike="noStrike" cap="none" normalizeH="0" dirty="0" smtClean="0">
                <a:ln>
                  <a:noFill/>
                </a:ln>
                <a:effectLst>
                  <a:outerShdw blurRad="38100" dist="38100" dir="2700000" algn="tl">
                    <a:srgbClr val="000000">
                      <a:alpha val="43137"/>
                    </a:srgbClr>
                  </a:outerShdw>
                </a:effectLst>
                <a:ea typeface="Times New Roman" pitchFamily="18" charset="0"/>
                <a:cs typeface="Times New Roman" pitchFamily="18" charset="0"/>
              </a:rPr>
              <a:t> </a:t>
            </a:r>
            <a:r>
              <a:rPr kumimoji="0" lang="pt-BR" sz="2000" b="1" i="0" u="none" strike="noStrike" cap="none" normalizeH="0" baseline="0" dirty="0" smtClean="0">
                <a:ln>
                  <a:noFill/>
                </a:ln>
                <a:effectLst>
                  <a:outerShdw blurRad="38100" dist="38100" dir="2700000" algn="tl">
                    <a:srgbClr val="000000">
                      <a:alpha val="43137"/>
                    </a:srgbClr>
                  </a:outerShdw>
                </a:effectLst>
                <a:ea typeface="Times New Roman" pitchFamily="18" charset="0"/>
                <a:cs typeface="Times New Roman" pitchFamily="18" charset="0"/>
              </a:rPr>
              <a:t>fácil, popular. Homens de talento e maneiras agradáveis, que se haviam já regozijado na verdade, empregam sua capacidade em enganar e transviar</a:t>
            </a:r>
            <a:r>
              <a:rPr kumimoji="0" lang="pt-BR" sz="2000" b="1" i="0" u="none" strike="noStrike" cap="none" normalizeH="0" dirty="0" smtClean="0">
                <a:ln>
                  <a:noFill/>
                </a:ln>
                <a:effectLst>
                  <a:outerShdw blurRad="38100" dist="38100" dir="2700000" algn="tl">
                    <a:srgbClr val="000000">
                      <a:alpha val="43137"/>
                    </a:srgbClr>
                  </a:outerShdw>
                </a:effectLst>
                <a:ea typeface="Times New Roman" pitchFamily="18" charset="0"/>
                <a:cs typeface="Times New Roman" pitchFamily="18" charset="0"/>
              </a:rPr>
              <a:t> </a:t>
            </a:r>
            <a:r>
              <a:rPr kumimoji="0" lang="pt-BR" sz="2000" b="1" i="0" u="none" strike="noStrike" cap="none" normalizeH="0" baseline="0" dirty="0" smtClean="0">
                <a:ln>
                  <a:noFill/>
                </a:ln>
                <a:effectLst>
                  <a:outerShdw blurRad="38100" dist="38100" dir="2700000" algn="tl">
                    <a:srgbClr val="000000">
                      <a:alpha val="43137"/>
                    </a:srgbClr>
                  </a:outerShdw>
                </a:effectLst>
                <a:ea typeface="Times New Roman" pitchFamily="18" charset="0"/>
                <a:cs typeface="Times New Roman" pitchFamily="18" charset="0"/>
              </a:rPr>
              <a:t>as almas. Tornam-se os piores inimigos de seus antigos irmãos. Quando os observadores do sábado forem levados perante os tribunais para responder por sua fé, estes apóstatas serão os mais ativos agentes de Satanás para representá-los falsamente e os acusar e, por meio de falsos boatos e insinuações, incitar os governantes contra eles.</a:t>
            </a:r>
            <a:r>
              <a:rPr lang="pt-BR" sz="2000" b="1" dirty="0" smtClean="0">
                <a:effectLst>
                  <a:outerShdw blurRad="38100" dist="38100" dir="2700000" algn="tl">
                    <a:srgbClr val="000000">
                      <a:alpha val="43137"/>
                    </a:srgbClr>
                  </a:outerShdw>
                </a:effectLst>
                <a:ea typeface="Times New Roman" pitchFamily="18" charset="0"/>
                <a:cs typeface="Times New Roman" pitchFamily="18" charset="0"/>
              </a:rPr>
              <a:t>  </a:t>
            </a:r>
            <a:r>
              <a:rPr kumimoji="0" lang="pt-BR" sz="2000" b="1" i="0" u="none" strike="noStrike" cap="none" normalizeH="0" baseline="0" dirty="0" smtClean="0">
                <a:ln>
                  <a:noFill/>
                </a:ln>
                <a:effectLst>
                  <a:outerShdw blurRad="38100" dist="38100" dir="2700000" algn="tl">
                    <a:srgbClr val="000000">
                      <a:alpha val="43137"/>
                    </a:srgbClr>
                  </a:outerShdw>
                </a:effectLst>
                <a:ea typeface="Times New Roman" pitchFamily="18" charset="0"/>
                <a:cs typeface="Times New Roman" pitchFamily="18" charset="0"/>
              </a:rPr>
              <a:t>Neste tempo de perseguição provar-se-á a fé dos servos do Senhor. </a:t>
            </a:r>
            <a:r>
              <a:rPr kumimoji="0" lang="pt-BR" sz="2000" b="1" i="0" u="none" strike="noStrike" cap="none" normalizeH="0" dirty="0" smtClean="0">
                <a:ln>
                  <a:noFill/>
                </a:ln>
                <a:effectLst>
                  <a:outerShdw blurRad="38100" dist="38100" dir="2700000" algn="tl">
                    <a:srgbClr val="000000">
                      <a:alpha val="43137"/>
                    </a:srgbClr>
                  </a:outerShdw>
                </a:effectLst>
                <a:ea typeface="Times New Roman" pitchFamily="18" charset="0"/>
                <a:cs typeface="Times New Roman" pitchFamily="18" charset="0"/>
              </a:rPr>
              <a:t> </a:t>
            </a:r>
            <a:r>
              <a:rPr kumimoji="0" lang="pt-BR" sz="2000" b="1" i="0" u="sng" strike="noStrike" cap="none" normalizeH="0" baseline="0" dirty="0" smtClean="0">
                <a:ln>
                  <a:noFill/>
                </a:ln>
                <a:solidFill>
                  <a:srgbClr val="FF0000"/>
                </a:solidFill>
                <a:effectLst>
                  <a:outerShdw blurRad="38100" dist="38100" dir="2700000" algn="tl">
                    <a:srgbClr val="000000">
                      <a:alpha val="43137"/>
                    </a:srgbClr>
                  </a:outerShdw>
                </a:effectLst>
                <a:ea typeface="Times New Roman" pitchFamily="18" charset="0"/>
                <a:cs typeface="Times New Roman" pitchFamily="18" charset="0"/>
              </a:rPr>
              <a:t>Deram fielmente a advertência, seguindo tão-somente a Deus e Sua Palavra</a:t>
            </a:r>
            <a:r>
              <a:rPr kumimoji="0" lang="pt-BR" sz="2000" b="1" i="0" u="none" strike="noStrike" cap="none" normalizeH="0" baseline="0" dirty="0" smtClean="0">
                <a:ln>
                  <a:noFill/>
                </a:ln>
                <a:effectLst>
                  <a:outerShdw blurRad="38100" dist="38100" dir="2700000" algn="tl">
                    <a:srgbClr val="000000">
                      <a:alpha val="43137"/>
                    </a:srgbClr>
                  </a:outerShdw>
                </a:effectLst>
                <a:ea typeface="Times New Roman" pitchFamily="18" charset="0"/>
                <a:cs typeface="Times New Roman" pitchFamily="18"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effectLst>
                  <a:outerShdw blurRad="38100" dist="38100" dir="2700000" algn="tl">
                    <a:srgbClr val="000000">
                      <a:alpha val="43137"/>
                    </a:srgbClr>
                  </a:outerShdw>
                </a:effectLst>
                <a:ea typeface="Times New Roman" pitchFamily="18" charset="0"/>
                <a:cs typeface="Times New Roman" pitchFamily="18" charset="0"/>
              </a:rPr>
              <a:t> O Grande Conflito, pág. 608</a:t>
            </a:r>
            <a:endParaRPr kumimoji="0" lang="pt-BR" sz="2000" b="1" i="0" u="none" strike="noStrike" cap="none" normalizeH="0" baseline="0" dirty="0" smtClean="0">
              <a:ln>
                <a:noFill/>
              </a:ln>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285720" y="214290"/>
            <a:ext cx="8572560" cy="6429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tx1"/>
                </a:solidFill>
                <a:effectLst>
                  <a:outerShdw blurRad="38100" dist="38100" dir="2700000" algn="tl">
                    <a:srgbClr val="000000">
                      <a:alpha val="43137"/>
                    </a:srgbClr>
                  </a:outerShdw>
                </a:effectLst>
              </a:rPr>
              <a:t>CONCLUSÃO:</a:t>
            </a:r>
          </a:p>
          <a:p>
            <a:pPr algn="ctr"/>
            <a:r>
              <a:rPr lang="pt-BR" sz="2400" b="1" dirty="0" smtClean="0">
                <a:solidFill>
                  <a:schemeClr val="tx1"/>
                </a:solidFill>
                <a:effectLst>
                  <a:outerShdw blurRad="38100" dist="38100" dir="2700000" algn="tl">
                    <a:srgbClr val="000000">
                      <a:alpha val="43137"/>
                    </a:srgbClr>
                  </a:outerShdw>
                </a:effectLst>
              </a:rPr>
              <a:t>A crise que se iniciará após a lei dominical nos EUA com a conseqüente perseguição aos  fiéis guardadores do sábado finalizará o processo da sacudidura, restando ao lado do estandarte do Senhor somente aqueles que pela Sua graça advogaram fielmente a verdade bíblica mesmo em face da mais ferrenha oposição dos incrédulos e de seus antigos irmãos que, uma vez levados por ventos de doutrina, se afastaram da verdade e passaram a persegui-los. Este será um tempo de prova terrível para os fiéis servos do Senhor.</a:t>
            </a:r>
            <a:endParaRPr lang="pt-BR" sz="24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0" y="1214422"/>
            <a:ext cx="9144000" cy="64294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kern="10" dirty="0" smtClean="0">
                <a:ln w="9525">
                  <a:solidFill>
                    <a:srgbClr val="000000"/>
                  </a:solidFill>
                  <a:round/>
                  <a:headEnd/>
                  <a:tailEnd/>
                </a:ln>
                <a:solidFill>
                  <a:srgbClr val="FFFF00"/>
                </a:solidFill>
                <a:latin typeface="Arial Black"/>
              </a:rPr>
              <a:t>EVENTOS FINAIS</a:t>
            </a:r>
          </a:p>
          <a:p>
            <a:pPr algn="ctr"/>
            <a:r>
              <a:rPr lang="pt-BR" sz="4000" kern="10" dirty="0" smtClean="0">
                <a:ln w="9525">
                  <a:solidFill>
                    <a:srgbClr val="000000"/>
                  </a:solidFill>
                  <a:round/>
                  <a:headEnd/>
                  <a:tailEnd/>
                </a:ln>
                <a:solidFill>
                  <a:srgbClr val="FFFF00"/>
                </a:solidFill>
                <a:latin typeface="Arial Black"/>
              </a:rPr>
              <a:t>(A SACUDIDURA)</a:t>
            </a:r>
            <a:endParaRPr lang="pt-BR" sz="4000" kern="10" dirty="0">
              <a:ln w="9525">
                <a:solidFill>
                  <a:srgbClr val="000000"/>
                </a:solidFill>
                <a:round/>
                <a:headEnd/>
                <a:tailEnd/>
              </a:ln>
              <a:solidFill>
                <a:srgbClr val="FFFF00"/>
              </a:solidFill>
              <a:latin typeface="Arial Black"/>
            </a:endParaRPr>
          </a:p>
        </p:txBody>
      </p:sp>
      <p:sp>
        <p:nvSpPr>
          <p:cNvPr id="8" name="Retângulo 7"/>
          <p:cNvSpPr/>
          <p:nvPr/>
        </p:nvSpPr>
        <p:spPr>
          <a:xfrm>
            <a:off x="0" y="5857892"/>
            <a:ext cx="9144000" cy="41433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0" y="2143116"/>
            <a:ext cx="4643438" cy="371477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Retângulo 10"/>
          <p:cNvSpPr/>
          <p:nvPr/>
        </p:nvSpPr>
        <p:spPr>
          <a:xfrm>
            <a:off x="4643438" y="2143116"/>
            <a:ext cx="4500562" cy="371477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p:cNvSpPr txBox="1"/>
          <p:nvPr/>
        </p:nvSpPr>
        <p:spPr>
          <a:xfrm>
            <a:off x="285720" y="2143116"/>
            <a:ext cx="8469498" cy="400110"/>
          </a:xfrm>
          <a:prstGeom prst="rect">
            <a:avLst/>
          </a:prstGeom>
          <a:noFill/>
        </p:spPr>
        <p:txBody>
          <a:bodyPr wrap="square" rtlCol="0">
            <a:spAutoFit/>
          </a:bodyPr>
          <a:lstStyle/>
          <a:p>
            <a:r>
              <a:rPr lang="pt-BR" sz="2000" b="1" dirty="0" smtClean="0">
                <a:effectLst>
                  <a:outerShdw blurRad="38100" dist="38100" dir="2700000" algn="tl">
                    <a:srgbClr val="000000">
                      <a:alpha val="43137"/>
                    </a:srgbClr>
                  </a:outerShdw>
                </a:effectLst>
                <a:latin typeface="Arial Black" pitchFamily="34" charset="0"/>
              </a:rPr>
              <a:t>1º FASE DA SACUDIDURA              2º FASE DA SACUDIDURA</a:t>
            </a:r>
            <a:endParaRPr lang="pt-BR" sz="2000" b="1" dirty="0">
              <a:effectLst>
                <a:outerShdw blurRad="38100" dist="38100" dir="2700000" algn="tl">
                  <a:srgbClr val="000000">
                    <a:alpha val="43137"/>
                  </a:srgbClr>
                </a:outerShdw>
              </a:effectLst>
              <a:latin typeface="Arial Black" pitchFamily="34" charset="0"/>
            </a:endParaRPr>
          </a:p>
        </p:txBody>
      </p:sp>
      <p:sp>
        <p:nvSpPr>
          <p:cNvPr id="14" name="Retângulo 13"/>
          <p:cNvSpPr/>
          <p:nvPr/>
        </p:nvSpPr>
        <p:spPr>
          <a:xfrm>
            <a:off x="142844" y="3000372"/>
            <a:ext cx="500034" cy="284322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CaixaDeTexto 14"/>
          <p:cNvSpPr txBox="1"/>
          <p:nvPr/>
        </p:nvSpPr>
        <p:spPr>
          <a:xfrm rot="16200000">
            <a:off x="-1093530" y="4101023"/>
            <a:ext cx="2928955" cy="584775"/>
          </a:xfrm>
          <a:prstGeom prst="rect">
            <a:avLst/>
          </a:prstGeom>
          <a:noFill/>
        </p:spPr>
        <p:txBody>
          <a:bodyPr wrap="square" rtlCol="0">
            <a:spAutoFit/>
          </a:bodyPr>
          <a:lstStyle/>
          <a:p>
            <a:pPr algn="ctr"/>
            <a:r>
              <a:rPr lang="pt-BR" sz="1600" b="1" dirty="0" smtClean="0">
                <a:effectLst>
                  <a:outerShdw blurRad="38100" dist="38100" dir="2700000" algn="tl">
                    <a:srgbClr val="000000">
                      <a:alpha val="43137"/>
                    </a:srgbClr>
                  </a:outerShdw>
                </a:effectLst>
              </a:rPr>
              <a:t>“Começou a forte sacudidura...”</a:t>
            </a:r>
          </a:p>
          <a:p>
            <a:pPr algn="ctr"/>
            <a:r>
              <a:rPr lang="pt-BR" sz="1600" b="1" dirty="0" err="1" smtClean="0">
                <a:effectLst>
                  <a:outerShdw blurRad="38100" dist="38100" dir="2700000" algn="tl">
                    <a:srgbClr val="000000">
                      <a:alpha val="43137"/>
                    </a:srgbClr>
                  </a:outerShdw>
                </a:effectLst>
              </a:rPr>
              <a:t>P.E.</a:t>
            </a:r>
            <a:r>
              <a:rPr lang="pt-BR" sz="1600" b="1" dirty="0" smtClean="0">
                <a:effectLst>
                  <a:outerShdw blurRad="38100" dist="38100" dir="2700000" algn="tl">
                    <a:srgbClr val="000000">
                      <a:alpha val="43137"/>
                    </a:srgbClr>
                  </a:outerShdw>
                </a:effectLst>
              </a:rPr>
              <a:t> p. 50 (1882)</a:t>
            </a:r>
            <a:endParaRPr lang="pt-BR" sz="1600" b="1" dirty="0">
              <a:effectLst>
                <a:outerShdw blurRad="38100" dist="38100" dir="2700000" algn="tl">
                  <a:srgbClr val="000000">
                    <a:alpha val="43137"/>
                  </a:srgbClr>
                </a:outerShdw>
              </a:effectLst>
            </a:endParaRPr>
          </a:p>
        </p:txBody>
      </p:sp>
      <p:sp>
        <p:nvSpPr>
          <p:cNvPr id="16" name="Retângulo 15"/>
          <p:cNvSpPr/>
          <p:nvPr/>
        </p:nvSpPr>
        <p:spPr>
          <a:xfrm>
            <a:off x="1000100" y="3000372"/>
            <a:ext cx="914400" cy="285752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2285984" y="3000372"/>
            <a:ext cx="914400" cy="285752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3571868" y="3000372"/>
            <a:ext cx="914400" cy="285752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6" name="Picture 2" descr="E:\estudos - Sacudidura e por que a igreja de Deus é vegetariana\trindade17.jpg"/>
          <p:cNvPicPr>
            <a:picLocks noChangeAspect="1" noChangeArrowheads="1"/>
          </p:cNvPicPr>
          <p:nvPr/>
        </p:nvPicPr>
        <p:blipFill>
          <a:blip r:embed="rId2"/>
          <a:srcRect/>
          <a:stretch>
            <a:fillRect/>
          </a:stretch>
        </p:blipFill>
        <p:spPr bwMode="auto">
          <a:xfrm>
            <a:off x="1000100" y="3000372"/>
            <a:ext cx="942977" cy="1352551"/>
          </a:xfrm>
          <a:prstGeom prst="rect">
            <a:avLst/>
          </a:prstGeom>
          <a:noFill/>
        </p:spPr>
      </p:pic>
      <p:sp>
        <p:nvSpPr>
          <p:cNvPr id="19" name="CaixaDeTexto 18"/>
          <p:cNvSpPr txBox="1"/>
          <p:nvPr/>
        </p:nvSpPr>
        <p:spPr>
          <a:xfrm rot="16200000">
            <a:off x="-804202" y="4576736"/>
            <a:ext cx="4504688" cy="1015663"/>
          </a:xfrm>
          <a:prstGeom prst="rect">
            <a:avLst/>
          </a:prstGeom>
          <a:noFill/>
        </p:spPr>
        <p:txBody>
          <a:bodyPr wrap="square" rtlCol="0">
            <a:spAutoFit/>
          </a:bodyPr>
          <a:lstStyle/>
          <a:p>
            <a:pPr algn="ctr"/>
            <a:r>
              <a:rPr lang="pt-BR" sz="2000" b="1" dirty="0" smtClean="0">
                <a:effectLst>
                  <a:outerShdw blurRad="38100" dist="38100" dir="2700000" algn="tl">
                    <a:srgbClr val="000000">
                      <a:alpha val="43137"/>
                    </a:srgbClr>
                  </a:outerShdw>
                </a:effectLst>
              </a:rPr>
              <a:t>1º Falsas </a:t>
            </a:r>
          </a:p>
          <a:p>
            <a:pPr algn="ctr"/>
            <a:r>
              <a:rPr lang="pt-BR" sz="2000" b="1" dirty="0" smtClean="0">
                <a:effectLst>
                  <a:outerShdw blurRad="38100" dist="38100" dir="2700000" algn="tl">
                    <a:srgbClr val="000000">
                      <a:alpha val="43137"/>
                    </a:srgbClr>
                  </a:outerShdw>
                </a:effectLst>
              </a:rPr>
              <a:t>doutrinas</a:t>
            </a:r>
          </a:p>
          <a:p>
            <a:pPr algn="ctr"/>
            <a:r>
              <a:rPr lang="pt-BR" sz="2000" b="1" dirty="0" smtClean="0">
                <a:effectLst>
                  <a:outerShdw blurRad="38100" dist="38100" dir="2700000" algn="tl">
                    <a:srgbClr val="000000">
                      <a:alpha val="43137"/>
                    </a:srgbClr>
                  </a:outerShdw>
                </a:effectLst>
              </a:rPr>
              <a:t>e teorias</a:t>
            </a:r>
            <a:endParaRPr lang="pt-BR" sz="2000" b="1" dirty="0">
              <a:effectLst>
                <a:outerShdw blurRad="38100" dist="38100" dir="2700000" algn="tl">
                  <a:srgbClr val="000000">
                    <a:alpha val="43137"/>
                  </a:srgbClr>
                </a:outerShdw>
              </a:effectLst>
            </a:endParaRPr>
          </a:p>
        </p:txBody>
      </p:sp>
      <p:pic>
        <p:nvPicPr>
          <p:cNvPr id="1027" name="Picture 3" descr="E:\estudo - Babilônia e suas filhas\untitledfgh.png"/>
          <p:cNvPicPr>
            <a:picLocks noChangeAspect="1" noChangeArrowheads="1"/>
          </p:cNvPicPr>
          <p:nvPr/>
        </p:nvPicPr>
        <p:blipFill>
          <a:blip r:embed="rId3"/>
          <a:srcRect/>
          <a:stretch>
            <a:fillRect/>
          </a:stretch>
        </p:blipFill>
        <p:spPr bwMode="auto">
          <a:xfrm>
            <a:off x="2285984" y="3000372"/>
            <a:ext cx="928694" cy="1357322"/>
          </a:xfrm>
          <a:prstGeom prst="rect">
            <a:avLst/>
          </a:prstGeom>
          <a:noFill/>
        </p:spPr>
      </p:pic>
      <p:sp>
        <p:nvSpPr>
          <p:cNvPr id="21" name="CaixaDeTexto 20"/>
          <p:cNvSpPr txBox="1"/>
          <p:nvPr/>
        </p:nvSpPr>
        <p:spPr>
          <a:xfrm rot="16200000">
            <a:off x="1988463" y="4753848"/>
            <a:ext cx="1500196" cy="707886"/>
          </a:xfrm>
          <a:prstGeom prst="rect">
            <a:avLst/>
          </a:prstGeom>
          <a:noFill/>
        </p:spPr>
        <p:txBody>
          <a:bodyPr wrap="square" rtlCol="0">
            <a:spAutoFit/>
          </a:bodyPr>
          <a:lstStyle/>
          <a:p>
            <a:pPr algn="ctr"/>
            <a:r>
              <a:rPr lang="pt-BR" sz="2000" b="1" dirty="0" smtClean="0">
                <a:effectLst>
                  <a:outerShdw blurRad="38100" dist="38100" dir="2700000" algn="tl">
                    <a:srgbClr val="000000">
                      <a:alpha val="43137"/>
                    </a:srgbClr>
                  </a:outerShdw>
                </a:effectLst>
              </a:rPr>
              <a:t>2º Provas e</a:t>
            </a:r>
          </a:p>
          <a:p>
            <a:pPr algn="ctr"/>
            <a:r>
              <a:rPr lang="pt-BR" sz="2000" b="1" dirty="0" smtClean="0">
                <a:effectLst>
                  <a:outerShdw blurRad="38100" dist="38100" dir="2700000" algn="tl">
                    <a:srgbClr val="000000">
                      <a:alpha val="43137"/>
                    </a:srgbClr>
                  </a:outerShdw>
                </a:effectLst>
              </a:rPr>
              <a:t>dificuldades</a:t>
            </a:r>
            <a:endParaRPr lang="pt-BR" sz="2000" b="1" dirty="0">
              <a:effectLst>
                <a:outerShdw blurRad="38100" dist="38100" dir="2700000" algn="tl">
                  <a:srgbClr val="000000">
                    <a:alpha val="43137"/>
                  </a:srgbClr>
                </a:outerShdw>
              </a:effectLst>
            </a:endParaRPr>
          </a:p>
        </p:txBody>
      </p:sp>
      <p:pic>
        <p:nvPicPr>
          <p:cNvPr id="1028" name="Picture 4" descr="E:\estudos - Sacudidura e por que a igreja de Deus é vegetariana\imagesFWBFS36B.jpg"/>
          <p:cNvPicPr>
            <a:picLocks noChangeAspect="1" noChangeArrowheads="1"/>
          </p:cNvPicPr>
          <p:nvPr/>
        </p:nvPicPr>
        <p:blipFill>
          <a:blip r:embed="rId4"/>
          <a:srcRect/>
          <a:stretch>
            <a:fillRect/>
          </a:stretch>
        </p:blipFill>
        <p:spPr bwMode="auto">
          <a:xfrm>
            <a:off x="3571868" y="3000373"/>
            <a:ext cx="928694" cy="1357322"/>
          </a:xfrm>
          <a:prstGeom prst="rect">
            <a:avLst/>
          </a:prstGeom>
          <a:noFill/>
        </p:spPr>
      </p:pic>
      <p:sp>
        <p:nvSpPr>
          <p:cNvPr id="23" name="CaixaDeTexto 22"/>
          <p:cNvSpPr txBox="1"/>
          <p:nvPr/>
        </p:nvSpPr>
        <p:spPr>
          <a:xfrm rot="16200000">
            <a:off x="3248386" y="4784626"/>
            <a:ext cx="1500197" cy="707886"/>
          </a:xfrm>
          <a:prstGeom prst="rect">
            <a:avLst/>
          </a:prstGeom>
          <a:noFill/>
        </p:spPr>
        <p:txBody>
          <a:bodyPr wrap="square" rtlCol="0">
            <a:spAutoFit/>
          </a:bodyPr>
          <a:lstStyle/>
          <a:p>
            <a:pPr algn="ctr"/>
            <a:r>
              <a:rPr lang="pt-BR" sz="2000" b="1" dirty="0" smtClean="0">
                <a:effectLst>
                  <a:outerShdw blurRad="38100" dist="38100" dir="2700000" algn="tl">
                    <a:srgbClr val="000000">
                      <a:alpha val="43137"/>
                    </a:srgbClr>
                  </a:outerShdw>
                </a:effectLst>
              </a:rPr>
              <a:t>3º Amor ao</a:t>
            </a:r>
          </a:p>
          <a:p>
            <a:pPr algn="ctr"/>
            <a:r>
              <a:rPr lang="pt-BR" sz="2000" b="1" dirty="0" smtClean="0">
                <a:effectLst>
                  <a:outerShdw blurRad="38100" dist="38100" dir="2700000" algn="tl">
                    <a:srgbClr val="000000">
                      <a:alpha val="43137"/>
                    </a:srgbClr>
                  </a:outerShdw>
                </a:effectLst>
              </a:rPr>
              <a:t>mundo</a:t>
            </a:r>
            <a:endParaRPr lang="pt-BR" sz="2000" b="1" dirty="0">
              <a:effectLst>
                <a:outerShdw blurRad="38100" dist="38100" dir="2700000" algn="tl">
                  <a:srgbClr val="000000">
                    <a:alpha val="43137"/>
                  </a:srgbClr>
                </a:outerShdw>
              </a:effectLst>
            </a:endParaRPr>
          </a:p>
        </p:txBody>
      </p:sp>
      <p:sp>
        <p:nvSpPr>
          <p:cNvPr id="24" name="Retângulo 23"/>
          <p:cNvSpPr/>
          <p:nvPr/>
        </p:nvSpPr>
        <p:spPr>
          <a:xfrm>
            <a:off x="4786314" y="3000372"/>
            <a:ext cx="914400" cy="285752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24"/>
          <p:cNvSpPr/>
          <p:nvPr/>
        </p:nvSpPr>
        <p:spPr>
          <a:xfrm>
            <a:off x="5857884" y="3000372"/>
            <a:ext cx="914400" cy="28575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Retângulo 25"/>
          <p:cNvSpPr/>
          <p:nvPr/>
        </p:nvSpPr>
        <p:spPr>
          <a:xfrm>
            <a:off x="6929454" y="3000372"/>
            <a:ext cx="914400" cy="285752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Retângulo 26"/>
          <p:cNvSpPr/>
          <p:nvPr/>
        </p:nvSpPr>
        <p:spPr>
          <a:xfrm>
            <a:off x="8072462" y="3000372"/>
            <a:ext cx="914400" cy="2857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9" name="Picture 5" descr="E:\estudo - Babilônia e suas filhas\Refreshed_Soft_Edge.png"/>
          <p:cNvPicPr>
            <a:picLocks noChangeAspect="1" noChangeArrowheads="1"/>
          </p:cNvPicPr>
          <p:nvPr/>
        </p:nvPicPr>
        <p:blipFill>
          <a:blip r:embed="rId5" cstate="print"/>
          <a:srcRect/>
          <a:stretch>
            <a:fillRect/>
          </a:stretch>
        </p:blipFill>
        <p:spPr bwMode="auto">
          <a:xfrm>
            <a:off x="4786314" y="3000372"/>
            <a:ext cx="857256" cy="1357322"/>
          </a:xfrm>
          <a:prstGeom prst="rect">
            <a:avLst/>
          </a:prstGeom>
          <a:noFill/>
        </p:spPr>
      </p:pic>
      <p:sp>
        <p:nvSpPr>
          <p:cNvPr id="29" name="CaixaDeTexto 28"/>
          <p:cNvSpPr txBox="1"/>
          <p:nvPr/>
        </p:nvSpPr>
        <p:spPr>
          <a:xfrm rot="16200000">
            <a:off x="4304887" y="4724200"/>
            <a:ext cx="1891553" cy="1015663"/>
          </a:xfrm>
          <a:prstGeom prst="rect">
            <a:avLst/>
          </a:prstGeom>
          <a:noFill/>
        </p:spPr>
        <p:txBody>
          <a:bodyPr wrap="square" rtlCol="0">
            <a:spAutoFit/>
          </a:bodyPr>
          <a:lstStyle/>
          <a:p>
            <a:pPr algn="ctr"/>
            <a:r>
              <a:rPr lang="pt-BR" sz="2000" b="1" dirty="0" smtClean="0">
                <a:effectLst>
                  <a:outerShdw blurRad="38100" dist="38100" dir="2700000" algn="tl">
                    <a:srgbClr val="000000">
                      <a:alpha val="43137"/>
                    </a:srgbClr>
                  </a:outerShdw>
                </a:effectLst>
              </a:rPr>
              <a:t>1º Falsa</a:t>
            </a:r>
          </a:p>
          <a:p>
            <a:pPr algn="ctr"/>
            <a:r>
              <a:rPr lang="pt-BR" sz="2000" b="1" dirty="0" smtClean="0">
                <a:effectLst>
                  <a:outerShdw blurRad="38100" dist="38100" dir="2700000" algn="tl">
                    <a:srgbClr val="000000">
                      <a:alpha val="43137"/>
                    </a:srgbClr>
                  </a:outerShdw>
                </a:effectLst>
              </a:rPr>
              <a:t>Chuva</a:t>
            </a:r>
          </a:p>
          <a:p>
            <a:pPr algn="ctr"/>
            <a:r>
              <a:rPr lang="pt-BR" sz="2000" b="1" dirty="0" smtClean="0">
                <a:effectLst>
                  <a:outerShdw blurRad="38100" dist="38100" dir="2700000" algn="tl">
                    <a:srgbClr val="000000">
                      <a:alpha val="43137"/>
                    </a:srgbClr>
                  </a:outerShdw>
                </a:effectLst>
              </a:rPr>
              <a:t>Serôdia</a:t>
            </a:r>
            <a:endParaRPr lang="pt-BR" sz="2000" b="1" dirty="0">
              <a:effectLst>
                <a:outerShdw blurRad="38100" dist="38100" dir="2700000" algn="tl">
                  <a:srgbClr val="000000">
                    <a:alpha val="43137"/>
                  </a:srgbClr>
                </a:outerShdw>
              </a:effectLst>
            </a:endParaRPr>
          </a:p>
        </p:txBody>
      </p:sp>
      <p:pic>
        <p:nvPicPr>
          <p:cNvPr id="1030" name="Picture 6" descr="E:\estudos - Sacudidura e por que a igreja de Deus é vegetariana\sacudidura e ecumenimo\pessoa106.gif"/>
          <p:cNvPicPr>
            <a:picLocks noChangeAspect="1" noChangeArrowheads="1" noCrop="1"/>
          </p:cNvPicPr>
          <p:nvPr/>
        </p:nvPicPr>
        <p:blipFill>
          <a:blip r:embed="rId6"/>
          <a:srcRect/>
          <a:stretch>
            <a:fillRect/>
          </a:stretch>
        </p:blipFill>
        <p:spPr bwMode="auto">
          <a:xfrm>
            <a:off x="6000760" y="3071811"/>
            <a:ext cx="628650" cy="1143007"/>
          </a:xfrm>
          <a:prstGeom prst="rect">
            <a:avLst/>
          </a:prstGeom>
          <a:noFill/>
        </p:spPr>
      </p:pic>
      <p:sp>
        <p:nvSpPr>
          <p:cNvPr id="31" name="CaixaDeTexto 30"/>
          <p:cNvSpPr txBox="1"/>
          <p:nvPr/>
        </p:nvSpPr>
        <p:spPr>
          <a:xfrm rot="16200000">
            <a:off x="5284250" y="4528524"/>
            <a:ext cx="2357452" cy="1015663"/>
          </a:xfrm>
          <a:prstGeom prst="rect">
            <a:avLst/>
          </a:prstGeom>
          <a:noFill/>
        </p:spPr>
        <p:txBody>
          <a:bodyPr wrap="square" rtlCol="0">
            <a:spAutoFit/>
          </a:bodyPr>
          <a:lstStyle/>
          <a:p>
            <a:pPr algn="ctr"/>
            <a:r>
              <a:rPr lang="pt-BR" sz="2000" b="1" dirty="0" smtClean="0">
                <a:effectLst>
                  <a:outerShdw blurRad="38100" dist="38100" dir="2700000" algn="tl">
                    <a:srgbClr val="000000">
                      <a:alpha val="43137"/>
                    </a:srgbClr>
                  </a:outerShdw>
                </a:effectLst>
              </a:rPr>
              <a:t>2º Testemunho</a:t>
            </a:r>
          </a:p>
          <a:p>
            <a:pPr algn="ctr"/>
            <a:r>
              <a:rPr lang="pt-BR" sz="2000" b="1" dirty="0" smtClean="0">
                <a:effectLst>
                  <a:outerShdw blurRad="38100" dist="38100" dir="2700000" algn="tl">
                    <a:srgbClr val="000000">
                      <a:alpha val="43137"/>
                    </a:srgbClr>
                  </a:outerShdw>
                </a:effectLst>
              </a:rPr>
              <a:t>Direto</a:t>
            </a:r>
          </a:p>
          <a:p>
            <a:endParaRPr lang="pt-BR" sz="2000" b="1" dirty="0">
              <a:effectLst>
                <a:outerShdw blurRad="38100" dist="38100" dir="2700000" algn="tl">
                  <a:srgbClr val="000000">
                    <a:alpha val="43137"/>
                  </a:srgbClr>
                </a:outerShdw>
              </a:effectLst>
            </a:endParaRPr>
          </a:p>
        </p:txBody>
      </p:sp>
      <p:pic>
        <p:nvPicPr>
          <p:cNvPr id="1031" name="Picture 7" descr="E:\Armagedon\fim-do-mundo.jpg"/>
          <p:cNvPicPr>
            <a:picLocks noChangeAspect="1" noChangeArrowheads="1"/>
          </p:cNvPicPr>
          <p:nvPr/>
        </p:nvPicPr>
        <p:blipFill>
          <a:blip r:embed="rId7"/>
          <a:srcRect/>
          <a:stretch>
            <a:fillRect/>
          </a:stretch>
        </p:blipFill>
        <p:spPr bwMode="auto">
          <a:xfrm>
            <a:off x="6929454" y="3000372"/>
            <a:ext cx="928694" cy="1285884"/>
          </a:xfrm>
          <a:prstGeom prst="rect">
            <a:avLst/>
          </a:prstGeom>
          <a:noFill/>
        </p:spPr>
      </p:pic>
      <p:sp>
        <p:nvSpPr>
          <p:cNvPr id="33" name="CaixaDeTexto 32"/>
          <p:cNvSpPr txBox="1"/>
          <p:nvPr/>
        </p:nvSpPr>
        <p:spPr>
          <a:xfrm rot="16200000">
            <a:off x="6529237" y="4682412"/>
            <a:ext cx="1643074" cy="707886"/>
          </a:xfrm>
          <a:prstGeom prst="rect">
            <a:avLst/>
          </a:prstGeom>
          <a:noFill/>
        </p:spPr>
        <p:txBody>
          <a:bodyPr wrap="square" rtlCol="0">
            <a:spAutoFit/>
          </a:bodyPr>
          <a:lstStyle/>
          <a:p>
            <a:pPr algn="ctr"/>
            <a:r>
              <a:rPr lang="pt-BR" sz="2000" b="1" dirty="0" smtClean="0">
                <a:effectLst>
                  <a:outerShdw blurRad="38100" dist="38100" dir="2700000" algn="tl">
                    <a:srgbClr val="000000">
                      <a:alpha val="43137"/>
                    </a:srgbClr>
                  </a:outerShdw>
                </a:effectLst>
              </a:rPr>
              <a:t>3º Angústia</a:t>
            </a:r>
          </a:p>
          <a:p>
            <a:pPr algn="ctr"/>
            <a:r>
              <a:rPr lang="pt-BR" sz="2000" b="1" dirty="0" smtClean="0">
                <a:effectLst>
                  <a:outerShdw blurRad="38100" dist="38100" dir="2700000" algn="tl">
                    <a:srgbClr val="000000">
                      <a:alpha val="43137"/>
                    </a:srgbClr>
                  </a:outerShdw>
                </a:effectLst>
              </a:rPr>
              <a:t>das Nações</a:t>
            </a:r>
            <a:endParaRPr lang="pt-BR" sz="2000" b="1" dirty="0">
              <a:effectLst>
                <a:outerShdw blurRad="38100" dist="38100" dir="2700000" algn="tl">
                  <a:srgbClr val="000000">
                    <a:alpha val="43137"/>
                  </a:srgbClr>
                </a:outerShdw>
              </a:effectLst>
            </a:endParaRPr>
          </a:p>
        </p:txBody>
      </p:sp>
      <p:pic>
        <p:nvPicPr>
          <p:cNvPr id="1032" name="Picture 8" descr="C:\Documents and Settings\Machado\Meus documentos\Minhas imagens\figuras e fotos para ilustrar estudo em PPT\estudo sobre lei dominical 1\imagesCA6E4112.jpg"/>
          <p:cNvPicPr>
            <a:picLocks noChangeAspect="1" noChangeArrowheads="1"/>
          </p:cNvPicPr>
          <p:nvPr/>
        </p:nvPicPr>
        <p:blipFill>
          <a:blip r:embed="rId8"/>
          <a:srcRect/>
          <a:stretch>
            <a:fillRect/>
          </a:stretch>
        </p:blipFill>
        <p:spPr bwMode="auto">
          <a:xfrm>
            <a:off x="8072462" y="3000373"/>
            <a:ext cx="928694" cy="1285883"/>
          </a:xfrm>
          <a:prstGeom prst="rect">
            <a:avLst/>
          </a:prstGeom>
          <a:noFill/>
        </p:spPr>
      </p:pic>
      <p:sp>
        <p:nvSpPr>
          <p:cNvPr id="35" name="CaixaDeTexto 34"/>
          <p:cNvSpPr txBox="1"/>
          <p:nvPr/>
        </p:nvSpPr>
        <p:spPr>
          <a:xfrm rot="16200000">
            <a:off x="7855509" y="4528523"/>
            <a:ext cx="1643074" cy="1015663"/>
          </a:xfrm>
          <a:prstGeom prst="rect">
            <a:avLst/>
          </a:prstGeom>
          <a:noFill/>
        </p:spPr>
        <p:txBody>
          <a:bodyPr wrap="square" rtlCol="0">
            <a:spAutoFit/>
          </a:bodyPr>
          <a:lstStyle/>
          <a:p>
            <a:pPr algn="ctr"/>
            <a:r>
              <a:rPr lang="pt-BR" sz="2000" b="1" dirty="0" smtClean="0">
                <a:effectLst>
                  <a:outerShdw blurRad="38100" dist="38100" dir="2700000" algn="tl">
                    <a:srgbClr val="000000">
                      <a:alpha val="43137"/>
                    </a:srgbClr>
                  </a:outerShdw>
                </a:effectLst>
              </a:rPr>
              <a:t>4º Decreto</a:t>
            </a:r>
          </a:p>
          <a:p>
            <a:pPr algn="ctr"/>
            <a:r>
              <a:rPr lang="pt-BR" sz="2000" b="1" dirty="0" smtClean="0">
                <a:effectLst>
                  <a:outerShdw blurRad="38100" dist="38100" dir="2700000" algn="tl">
                    <a:srgbClr val="000000">
                      <a:alpha val="43137"/>
                    </a:srgbClr>
                  </a:outerShdw>
                </a:effectLst>
              </a:rPr>
              <a:t>Dominical</a:t>
            </a:r>
          </a:p>
          <a:p>
            <a:endParaRPr lang="pt-BR" sz="2000" b="1" dirty="0">
              <a:effectLst>
                <a:outerShdw blurRad="38100" dist="38100" dir="2700000" algn="tl">
                  <a:srgbClr val="000000">
                    <a:alpha val="43137"/>
                  </a:srgbClr>
                </a:outerShdw>
              </a:effectLst>
            </a:endParaRPr>
          </a:p>
        </p:txBody>
      </p:sp>
      <p:pic>
        <p:nvPicPr>
          <p:cNvPr id="1033" name="Picture 9" descr="E:\estudos - Sacudidura e por que a igreja de Deus é vegetariana\imagessd.jpg"/>
          <p:cNvPicPr>
            <a:picLocks noChangeAspect="1" noChangeArrowheads="1"/>
          </p:cNvPicPr>
          <p:nvPr/>
        </p:nvPicPr>
        <p:blipFill>
          <a:blip r:embed="rId9"/>
          <a:srcRect/>
          <a:stretch>
            <a:fillRect/>
          </a:stretch>
        </p:blipFill>
        <p:spPr bwMode="auto">
          <a:xfrm rot="428300">
            <a:off x="316654" y="202787"/>
            <a:ext cx="1071570" cy="1714488"/>
          </a:xfrm>
          <a:prstGeom prst="rect">
            <a:avLst/>
          </a:prstGeom>
          <a:noFill/>
          <a:ln w="76200">
            <a:solidFill>
              <a:srgbClr val="FF0000"/>
            </a:solidFill>
          </a:ln>
        </p:spPr>
      </p:pic>
      <p:pic>
        <p:nvPicPr>
          <p:cNvPr id="32" name="Picture 2" descr="C:\Documents and Settings\Machado\Meus documentos\7Âº selo volta de Cristocv.jpg"/>
          <p:cNvPicPr>
            <a:picLocks noChangeAspect="1" noChangeArrowheads="1"/>
          </p:cNvPicPr>
          <p:nvPr/>
        </p:nvPicPr>
        <p:blipFill>
          <a:blip r:embed="rId10"/>
          <a:srcRect/>
          <a:stretch>
            <a:fillRect/>
          </a:stretch>
        </p:blipFill>
        <p:spPr bwMode="auto">
          <a:xfrm>
            <a:off x="7072330" y="214290"/>
            <a:ext cx="1310873" cy="1586024"/>
          </a:xfrm>
          <a:prstGeom prst="rect">
            <a:avLst/>
          </a:prstGeom>
          <a:noFill/>
          <a:ln w="76200">
            <a:solidFill>
              <a:srgbClr val="FF0000"/>
            </a:solidFill>
          </a:ln>
        </p:spPr>
      </p:pic>
      <p:sp>
        <p:nvSpPr>
          <p:cNvPr id="37" name="Retângulo 36"/>
          <p:cNvSpPr/>
          <p:nvPr/>
        </p:nvSpPr>
        <p:spPr>
          <a:xfrm>
            <a:off x="8572528" y="142852"/>
            <a:ext cx="414334" cy="17145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CaixaDeTexto 37"/>
          <p:cNvSpPr txBox="1"/>
          <p:nvPr/>
        </p:nvSpPr>
        <p:spPr>
          <a:xfrm rot="16200000">
            <a:off x="7500010" y="371425"/>
            <a:ext cx="2571768" cy="369332"/>
          </a:xfrm>
          <a:prstGeom prst="rect">
            <a:avLst/>
          </a:prstGeom>
          <a:noFill/>
        </p:spPr>
        <p:txBody>
          <a:bodyPr wrap="square" rtlCol="0">
            <a:spAutoFit/>
          </a:bodyPr>
          <a:lstStyle/>
          <a:p>
            <a:r>
              <a:rPr lang="pt-BR" b="1" dirty="0" smtClean="0">
                <a:effectLst>
                  <a:outerShdw blurRad="38100" dist="38100" dir="2700000" algn="tl">
                    <a:srgbClr val="000000">
                      <a:alpha val="43137"/>
                    </a:srgbClr>
                  </a:outerShdw>
                </a:effectLst>
              </a:rPr>
              <a:t>Vinda de Jesus!</a:t>
            </a:r>
            <a:endParaRPr lang="pt-BR"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285720" y="214290"/>
            <a:ext cx="8572560" cy="6429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49" name="Picture 1" descr="E:\estudos - Sacudidura e por que a igreja de Deus é vegetariana\sacudidura e ecumenimo\esquema_rick.jpg"/>
          <p:cNvPicPr>
            <a:picLocks noChangeAspect="1" noChangeArrowheads="1"/>
          </p:cNvPicPr>
          <p:nvPr/>
        </p:nvPicPr>
        <p:blipFill>
          <a:blip r:embed="rId2"/>
          <a:srcRect/>
          <a:stretch>
            <a:fillRect/>
          </a:stretch>
        </p:blipFill>
        <p:spPr bwMode="auto">
          <a:xfrm>
            <a:off x="1928794" y="714356"/>
            <a:ext cx="5072098" cy="5929354"/>
          </a:xfrm>
          <a:prstGeom prst="rect">
            <a:avLst/>
          </a:prstGeom>
          <a:noFill/>
        </p:spPr>
      </p:pic>
      <p:sp>
        <p:nvSpPr>
          <p:cNvPr id="6" name="CaixaDeTexto 5"/>
          <p:cNvSpPr txBox="1"/>
          <p:nvPr/>
        </p:nvSpPr>
        <p:spPr>
          <a:xfrm>
            <a:off x="428596" y="285728"/>
            <a:ext cx="8331336" cy="523220"/>
          </a:xfrm>
          <a:prstGeom prst="rect">
            <a:avLst/>
          </a:prstGeom>
          <a:noFill/>
        </p:spPr>
        <p:txBody>
          <a:bodyPr wrap="square" rtlCol="0">
            <a:spAutoFit/>
          </a:bodyPr>
          <a:lstStyle/>
          <a:p>
            <a:r>
              <a:rPr lang="pt-BR" sz="2800" b="1" dirty="0" smtClean="0">
                <a:effectLst>
                  <a:outerShdw blurRad="38100" dist="38100" dir="2700000" algn="tl">
                    <a:srgbClr val="000000">
                      <a:alpha val="43137"/>
                    </a:srgbClr>
                  </a:outerShdw>
                </a:effectLst>
                <a:latin typeface="Berlin Sans FB Demi" pitchFamily="34" charset="0"/>
              </a:rPr>
              <a:t> </a:t>
            </a:r>
            <a:r>
              <a:rPr lang="pt-BR" sz="2800" b="1" dirty="0" smtClean="0">
                <a:solidFill>
                  <a:srgbClr val="FF0000"/>
                </a:solidFill>
                <a:effectLst>
                  <a:outerShdw blurRad="38100" dist="38100" dir="2700000" algn="tl">
                    <a:srgbClr val="000000">
                      <a:alpha val="43137"/>
                    </a:srgbClr>
                  </a:outerShdw>
                </a:effectLst>
                <a:latin typeface="Berlin Sans FB Demi" pitchFamily="34" charset="0"/>
              </a:rPr>
              <a:t>IGREJA DE LAODICÉIA X IGREJA REMANESCENTE</a:t>
            </a:r>
            <a:endParaRPr lang="pt-BR" sz="2800" b="1" dirty="0">
              <a:solidFill>
                <a:srgbClr val="FF0000"/>
              </a:solidFill>
              <a:effectLst>
                <a:outerShdw blurRad="38100" dist="38100" dir="2700000" algn="tl">
                  <a:srgbClr val="000000">
                    <a:alpha val="43137"/>
                  </a:srgbClr>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285720" y="214290"/>
            <a:ext cx="8572560" cy="6429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50" name="Picture 2" descr="E:\estudos - Sacudidura e por que a igreja de Deus é vegetariana\untitledghj.png"/>
          <p:cNvPicPr>
            <a:picLocks noChangeAspect="1" noChangeArrowheads="1"/>
          </p:cNvPicPr>
          <p:nvPr/>
        </p:nvPicPr>
        <p:blipFill>
          <a:blip r:embed="rId2"/>
          <a:srcRect/>
          <a:stretch>
            <a:fillRect/>
          </a:stretch>
        </p:blipFill>
        <p:spPr bwMode="auto">
          <a:xfrm>
            <a:off x="571472" y="642918"/>
            <a:ext cx="3514745" cy="5500726"/>
          </a:xfrm>
          <a:prstGeom prst="rect">
            <a:avLst/>
          </a:prstGeom>
          <a:noFill/>
          <a:ln w="76200">
            <a:solidFill>
              <a:schemeClr val="accent1"/>
            </a:solidFill>
          </a:ln>
        </p:spPr>
      </p:pic>
      <p:sp>
        <p:nvSpPr>
          <p:cNvPr id="7" name="Retângulo 6"/>
          <p:cNvSpPr/>
          <p:nvPr/>
        </p:nvSpPr>
        <p:spPr>
          <a:xfrm>
            <a:off x="4357686" y="500042"/>
            <a:ext cx="4286280" cy="5857916"/>
          </a:xfrm>
          <a:prstGeom prst="rect">
            <a:avLst/>
          </a:prstGeom>
          <a:solidFill>
            <a:schemeClr val="tx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bg1"/>
                </a:solidFill>
                <a:effectLst>
                  <a:outerShdw blurRad="38100" dist="38100" dir="2700000" algn="tl">
                    <a:srgbClr val="000000">
                      <a:alpha val="43137"/>
                    </a:srgbClr>
                  </a:outerShdw>
                </a:effectLst>
              </a:rPr>
              <a:t>“</a:t>
            </a:r>
            <a:r>
              <a:rPr lang="pt-BR" sz="2400" b="1" dirty="0" smtClean="0">
                <a:solidFill>
                  <a:srgbClr val="FFFF00"/>
                </a:solidFill>
                <a:effectLst>
                  <a:outerShdw blurRad="38100" dist="38100" dir="2700000" algn="tl">
                    <a:srgbClr val="000000">
                      <a:alpha val="43137"/>
                    </a:srgbClr>
                  </a:outerShdw>
                </a:effectLst>
              </a:rPr>
              <a:t>Deus está peneirando Seu povo. Ele terá uma igreja pura e santa</a:t>
            </a:r>
            <a:r>
              <a:rPr lang="pt-BR" sz="2400" b="1" dirty="0" smtClean="0">
                <a:solidFill>
                  <a:schemeClr val="bg1"/>
                </a:solidFill>
                <a:effectLst>
                  <a:outerShdw blurRad="38100" dist="38100" dir="2700000" algn="tl">
                    <a:srgbClr val="000000">
                      <a:alpha val="43137"/>
                    </a:srgbClr>
                  </a:outerShdw>
                </a:effectLst>
              </a:rPr>
              <a:t>.  Não podemos ler o coração do homem.  Mas o Senhor providenciou meios para manter Sua igreja pura... </a:t>
            </a:r>
            <a:r>
              <a:rPr lang="pt-BR" sz="2400" b="1" dirty="0" smtClean="0">
                <a:solidFill>
                  <a:srgbClr val="FFFF00"/>
                </a:solidFill>
                <a:effectLst>
                  <a:outerShdw blurRad="38100" dist="38100" dir="2700000" algn="tl">
                    <a:srgbClr val="000000">
                      <a:alpha val="43137"/>
                    </a:srgbClr>
                  </a:outerShdw>
                </a:effectLst>
              </a:rPr>
              <a:t>Quanto mais próximos do Juízo, todos manifestarão seu verdadeiro caráter, e se tornarão claro a que partido pertencem</a:t>
            </a:r>
            <a:r>
              <a:rPr lang="pt-BR" sz="2400" b="1" dirty="0" smtClean="0">
                <a:solidFill>
                  <a:schemeClr val="bg1"/>
                </a:solidFill>
                <a:effectLst>
                  <a:outerShdw blurRad="38100" dist="38100" dir="2700000" algn="tl">
                    <a:srgbClr val="000000">
                      <a:alpha val="43137"/>
                    </a:srgbClr>
                  </a:outerShdw>
                </a:effectLst>
              </a:rPr>
              <a:t>.  O peneiramento (de Deus) está em curso.”</a:t>
            </a:r>
          </a:p>
          <a:p>
            <a:pPr algn="ctr"/>
            <a:r>
              <a:rPr lang="pt-BR" sz="2400" b="1" dirty="0" smtClean="0">
                <a:solidFill>
                  <a:schemeClr val="bg1"/>
                </a:solidFill>
                <a:effectLst>
                  <a:outerShdw blurRad="38100" dist="38100" dir="2700000" algn="tl">
                    <a:srgbClr val="000000">
                      <a:alpha val="43137"/>
                    </a:srgbClr>
                  </a:outerShdw>
                </a:effectLst>
              </a:rPr>
              <a:t>EGW, Testemunhos Para a Igreja, Vol. 1, </a:t>
            </a:r>
            <a:r>
              <a:rPr lang="pt-BR" sz="2400" b="1" dirty="0" err="1" smtClean="0">
                <a:solidFill>
                  <a:schemeClr val="bg1"/>
                </a:solidFill>
                <a:effectLst>
                  <a:outerShdw blurRad="38100" dist="38100" dir="2700000" algn="tl">
                    <a:srgbClr val="000000">
                      <a:alpha val="43137"/>
                    </a:srgbClr>
                  </a:outerShdw>
                </a:effectLst>
              </a:rPr>
              <a:t>págs</a:t>
            </a:r>
            <a:r>
              <a:rPr lang="pt-BR" sz="2400" b="1" dirty="0" smtClean="0">
                <a:solidFill>
                  <a:schemeClr val="bg1"/>
                </a:solidFill>
                <a:effectLst>
                  <a:outerShdw blurRad="38100" dist="38100" dir="2700000" algn="tl">
                    <a:srgbClr val="000000">
                      <a:alpha val="43137"/>
                    </a:srgbClr>
                  </a:outerShdw>
                </a:effectLst>
              </a:rPr>
              <a:t>. 99 e 100.</a:t>
            </a:r>
            <a:endParaRPr lang="pt-BR"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285720" y="214290"/>
            <a:ext cx="8572560" cy="6429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8370" name="Picture 2" descr="E:\estudos - Sacudidura e por que a igreja de Deus é vegetariana\sda-logo-scales-new-portuguese-1.jpg"/>
          <p:cNvPicPr>
            <a:picLocks noChangeAspect="1" noChangeArrowheads="1"/>
          </p:cNvPicPr>
          <p:nvPr/>
        </p:nvPicPr>
        <p:blipFill>
          <a:blip r:embed="rId2"/>
          <a:srcRect/>
          <a:stretch>
            <a:fillRect/>
          </a:stretch>
        </p:blipFill>
        <p:spPr bwMode="auto">
          <a:xfrm>
            <a:off x="428596" y="428604"/>
            <a:ext cx="4572032" cy="3714776"/>
          </a:xfrm>
          <a:prstGeom prst="rect">
            <a:avLst/>
          </a:prstGeom>
          <a:noFill/>
        </p:spPr>
      </p:pic>
      <p:sp>
        <p:nvSpPr>
          <p:cNvPr id="6" name="Retângulo 5"/>
          <p:cNvSpPr/>
          <p:nvPr/>
        </p:nvSpPr>
        <p:spPr>
          <a:xfrm>
            <a:off x="4786314" y="928670"/>
            <a:ext cx="3714776" cy="26432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6600" b="1" dirty="0" smtClean="0">
                <a:solidFill>
                  <a:schemeClr val="tx1"/>
                </a:solidFill>
                <a:effectLst>
                  <a:outerShdw blurRad="38100" dist="38100" dir="2700000" algn="tl">
                    <a:srgbClr val="000000">
                      <a:alpha val="43137"/>
                    </a:srgbClr>
                  </a:outerShdw>
                </a:effectLst>
                <a:latin typeface="Bernard MT Condensed" pitchFamily="18" charset="0"/>
              </a:rPr>
              <a:t>PARA REFLEXÃO!</a:t>
            </a:r>
            <a:endParaRPr lang="pt-BR" sz="6600" b="1" dirty="0">
              <a:solidFill>
                <a:schemeClr val="tx1"/>
              </a:solidFill>
              <a:effectLst>
                <a:outerShdw blurRad="38100" dist="38100" dir="2700000" algn="tl">
                  <a:srgbClr val="000000">
                    <a:alpha val="43137"/>
                  </a:srgbClr>
                </a:outerShdw>
              </a:effectLst>
              <a:latin typeface="Bernard MT Condensed" pitchFamily="18" charset="0"/>
            </a:endParaRPr>
          </a:p>
        </p:txBody>
      </p:sp>
      <p:sp>
        <p:nvSpPr>
          <p:cNvPr id="7" name="Retângulo 6"/>
          <p:cNvSpPr/>
          <p:nvPr/>
        </p:nvSpPr>
        <p:spPr>
          <a:xfrm>
            <a:off x="500034" y="3857628"/>
            <a:ext cx="8143932" cy="26432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solidFill>
                  <a:schemeClr val="tx1"/>
                </a:solidFill>
                <a:effectLst>
                  <a:outerShdw blurRad="38100" dist="38100" dir="2700000" algn="tl">
                    <a:srgbClr val="000000">
                      <a:alpha val="43137"/>
                    </a:srgbClr>
                  </a:outerShdw>
                </a:effectLst>
              </a:rPr>
              <a:t>“</a:t>
            </a:r>
            <a:r>
              <a:rPr lang="pt-BR" sz="2000" b="1" dirty="0" smtClean="0">
                <a:solidFill>
                  <a:srgbClr val="FF0000"/>
                </a:solidFill>
                <a:effectLst>
                  <a:outerShdw blurRad="38100" dist="38100" dir="2700000" algn="tl">
                    <a:srgbClr val="000000">
                      <a:alpha val="43137"/>
                    </a:srgbClr>
                  </a:outerShdw>
                </a:effectLst>
              </a:rPr>
              <a:t>Nas </a:t>
            </a:r>
            <a:r>
              <a:rPr lang="pt-BR" sz="2000" b="1" u="sng" dirty="0" smtClean="0">
                <a:solidFill>
                  <a:srgbClr val="FF0000"/>
                </a:solidFill>
                <a:effectLst>
                  <a:outerShdw blurRad="38100" dist="38100" dir="2700000" algn="tl">
                    <a:srgbClr val="000000">
                      <a:alpha val="43137"/>
                    </a:srgbClr>
                  </a:outerShdw>
                </a:effectLst>
              </a:rPr>
              <a:t>balanças do santuário há de ser pesada a Igreja Adventista do Sétimo Dia</a:t>
            </a:r>
            <a:r>
              <a:rPr lang="pt-BR" sz="2000" b="1" dirty="0" smtClean="0">
                <a:solidFill>
                  <a:srgbClr val="FF0000"/>
                </a:solidFill>
                <a:effectLst>
                  <a:outerShdw blurRad="38100" dist="38100" dir="2700000" algn="tl">
                    <a:srgbClr val="000000">
                      <a:alpha val="43137"/>
                    </a:srgbClr>
                  </a:outerShdw>
                </a:effectLst>
              </a:rPr>
              <a:t>.  Ela será julgada pelos privilégios e vantagens que tem desfrutado</a:t>
            </a:r>
            <a:r>
              <a:rPr lang="pt-BR" sz="2000" b="1" dirty="0" smtClean="0">
                <a:solidFill>
                  <a:schemeClr val="tx1"/>
                </a:solidFill>
                <a:effectLst>
                  <a:outerShdw blurRad="38100" dist="38100" dir="2700000" algn="tl">
                    <a:srgbClr val="000000">
                      <a:alpha val="43137"/>
                    </a:srgbClr>
                  </a:outerShdw>
                </a:effectLst>
              </a:rPr>
              <a:t> ... Eu vi nosso Instrutor apontando para as vestes da chamada justiça.  Tirando-as, pôs a descoberto a corrupção que estava por debaixo.  Disse-me Ele, então: “</a:t>
            </a:r>
            <a:r>
              <a:rPr lang="pt-BR" sz="2000" b="1" dirty="0" smtClean="0">
                <a:solidFill>
                  <a:srgbClr val="FF0000"/>
                </a:solidFill>
                <a:effectLst>
                  <a:outerShdw blurRad="38100" dist="38100" dir="2700000" algn="tl">
                    <a:srgbClr val="000000">
                      <a:alpha val="43137"/>
                    </a:srgbClr>
                  </a:outerShdw>
                </a:effectLst>
              </a:rPr>
              <a:t>Não vê como eles pretensiosamente encobriam seu depravamento e corrupção do caráter?  ‘Como se fez prostituta a cidade fiel!’  A casa de Meu Pai é feita casa de comércio, um lugar de onde fugiram a presença e glória divinas!  Por esse motivo é que há fraqueza, e falta de poder.</a:t>
            </a:r>
            <a:r>
              <a:rPr lang="pt-BR" sz="2000" b="1" dirty="0" smtClean="0">
                <a:solidFill>
                  <a:schemeClr val="tx1"/>
                </a:solidFill>
                <a:effectLst>
                  <a:outerShdw blurRad="38100" dist="38100" dir="2700000" algn="tl">
                    <a:srgbClr val="000000">
                      <a:alpha val="43137"/>
                    </a:srgbClr>
                  </a:outerShdw>
                </a:effectLst>
              </a:rPr>
              <a:t>””  Testemunhos Para a Igreja, Vol. 8, </a:t>
            </a:r>
            <a:r>
              <a:rPr lang="pt-BR" sz="2000" b="1" dirty="0" err="1" smtClean="0">
                <a:solidFill>
                  <a:schemeClr val="tx1"/>
                </a:solidFill>
                <a:effectLst>
                  <a:outerShdw blurRad="38100" dist="38100" dir="2700000" algn="tl">
                    <a:srgbClr val="000000">
                      <a:alpha val="43137"/>
                    </a:srgbClr>
                  </a:outerShdw>
                </a:effectLst>
              </a:rPr>
              <a:t>págs</a:t>
            </a:r>
            <a:r>
              <a:rPr lang="pt-BR" sz="2000" b="1" dirty="0" smtClean="0">
                <a:solidFill>
                  <a:schemeClr val="tx1"/>
                </a:solidFill>
                <a:effectLst>
                  <a:outerShdw blurRad="38100" dist="38100" dir="2700000" algn="tl">
                    <a:srgbClr val="000000">
                      <a:alpha val="43137"/>
                    </a:srgbClr>
                  </a:outerShdw>
                </a:effectLst>
              </a:rPr>
              <a:t>. 247, 250.</a:t>
            </a:r>
            <a:endParaRPr lang="pt-BR" sz="20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pPr algn="ctr"/>
            <a:endParaRPr lang="pt-BR"/>
          </a:p>
        </p:txBody>
      </p:sp>
      <p:pic>
        <p:nvPicPr>
          <p:cNvPr id="68611" name="Picture 3" descr="E:\tradução correta de João 1.1 e os adventistas vão deixar de guardar o sábado\autumn_leaves_shutterstock.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CaixaDeTexto 3"/>
          <p:cNvSpPr txBox="1"/>
          <p:nvPr/>
        </p:nvSpPr>
        <p:spPr>
          <a:xfrm>
            <a:off x="214313" y="500063"/>
            <a:ext cx="8564562" cy="5355312"/>
          </a:xfrm>
          <a:prstGeom prst="rect">
            <a:avLst/>
          </a:prstGeom>
          <a:noFill/>
        </p:spPr>
        <p:txBody>
          <a:bodyPr>
            <a:spAutoFit/>
          </a:bodyPr>
          <a:lstStyle/>
          <a:p>
            <a:pPr algn="ctr">
              <a:defRPr/>
            </a:pPr>
            <a:r>
              <a:rPr lang="pt-BR" sz="3200" b="1" dirty="0" smtClean="0">
                <a:solidFill>
                  <a:schemeClr val="bg1"/>
                </a:solidFill>
                <a:effectLst>
                  <a:outerShdw blurRad="38100" dist="38100" dir="2700000" algn="tl">
                    <a:srgbClr val="000000">
                      <a:alpha val="43137"/>
                    </a:srgbClr>
                  </a:outerShdw>
                </a:effectLst>
                <a:latin typeface="Arial" charset="0"/>
              </a:rPr>
              <a:t>“Quem intentará acusação contra os escolhidos de Deus?  É Deus quem os justifica.”  Romanos 8:33.</a:t>
            </a:r>
          </a:p>
          <a:p>
            <a:pPr algn="ctr">
              <a:defRPr/>
            </a:pPr>
            <a:endParaRPr lang="pt-BR" sz="3200" b="1" dirty="0" smtClean="0">
              <a:solidFill>
                <a:schemeClr val="bg1"/>
              </a:solidFill>
              <a:effectLst>
                <a:outerShdw blurRad="38100" dist="38100" dir="2700000" algn="tl">
                  <a:srgbClr val="000000">
                    <a:alpha val="43137"/>
                  </a:srgbClr>
                </a:outerShdw>
              </a:effectLst>
              <a:latin typeface="Arial" charset="0"/>
            </a:endParaRPr>
          </a:p>
          <a:p>
            <a:pPr algn="ctr">
              <a:defRPr/>
            </a:pPr>
            <a:endParaRPr lang="pt-BR" sz="3200" b="1" dirty="0" smtClean="0">
              <a:solidFill>
                <a:schemeClr val="bg1"/>
              </a:solidFill>
              <a:effectLst>
                <a:outerShdw blurRad="38100" dist="38100" dir="2700000" algn="tl">
                  <a:srgbClr val="000000">
                    <a:alpha val="43137"/>
                  </a:srgbClr>
                </a:outerShdw>
              </a:effectLst>
              <a:latin typeface="Arial" charset="0"/>
            </a:endParaRPr>
          </a:p>
          <a:p>
            <a:pPr algn="ctr">
              <a:defRPr/>
            </a:pPr>
            <a:endParaRPr lang="pt-BR" sz="3200" b="1" dirty="0" smtClean="0">
              <a:solidFill>
                <a:schemeClr val="bg1"/>
              </a:solidFill>
              <a:effectLst>
                <a:outerShdw blurRad="38100" dist="38100" dir="2700000" algn="tl">
                  <a:srgbClr val="000000">
                    <a:alpha val="43137"/>
                  </a:srgbClr>
                </a:outerShdw>
              </a:effectLst>
              <a:latin typeface="Arial" charset="0"/>
            </a:endParaRPr>
          </a:p>
          <a:p>
            <a:pPr algn="ctr">
              <a:defRPr/>
            </a:pPr>
            <a:endParaRPr lang="pt-BR" sz="3200" b="1" dirty="0" smtClean="0">
              <a:solidFill>
                <a:schemeClr val="bg1"/>
              </a:solidFill>
              <a:effectLst>
                <a:outerShdw blurRad="38100" dist="38100" dir="2700000" algn="tl">
                  <a:srgbClr val="000000">
                    <a:alpha val="43137"/>
                  </a:srgbClr>
                </a:outerShdw>
              </a:effectLst>
              <a:latin typeface="Arial" charset="0"/>
            </a:endParaRPr>
          </a:p>
          <a:p>
            <a:pPr algn="ctr">
              <a:defRPr/>
            </a:pPr>
            <a:endParaRPr lang="pt-BR" sz="3200" b="1" dirty="0" smtClean="0">
              <a:solidFill>
                <a:schemeClr val="bg1"/>
              </a:solidFill>
              <a:effectLst>
                <a:outerShdw blurRad="38100" dist="38100" dir="2700000" algn="tl">
                  <a:srgbClr val="000000">
                    <a:alpha val="43137"/>
                  </a:srgbClr>
                </a:outerShdw>
              </a:effectLst>
              <a:latin typeface="Arial" charset="0"/>
            </a:endParaRPr>
          </a:p>
          <a:p>
            <a:pPr algn="ctr">
              <a:defRPr/>
            </a:pPr>
            <a:endParaRPr lang="pt-BR" sz="3200" b="1" dirty="0" smtClean="0">
              <a:solidFill>
                <a:schemeClr val="bg1"/>
              </a:solidFill>
              <a:effectLst>
                <a:outerShdw blurRad="38100" dist="38100" dir="2700000" algn="tl">
                  <a:srgbClr val="000000">
                    <a:alpha val="43137"/>
                  </a:srgbClr>
                </a:outerShdw>
              </a:effectLst>
              <a:latin typeface="Arial" charset="0"/>
            </a:endParaRPr>
          </a:p>
          <a:p>
            <a:pPr algn="ctr">
              <a:defRPr/>
            </a:pPr>
            <a:endParaRPr lang="pt-BR" sz="5400" b="1" dirty="0" smtClean="0">
              <a:solidFill>
                <a:schemeClr val="bg1"/>
              </a:solidFill>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Os Pioneiros Antigo"/>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10595" name="Text Box 3"/>
          <p:cNvSpPr txBox="1">
            <a:spLocks noChangeArrowheads="1"/>
          </p:cNvSpPr>
          <p:nvPr/>
        </p:nvSpPr>
        <p:spPr bwMode="auto">
          <a:xfrm>
            <a:off x="-168275" y="255588"/>
            <a:ext cx="9123363" cy="1311275"/>
          </a:xfrm>
          <a:prstGeom prst="rect">
            <a:avLst/>
          </a:prstGeom>
          <a:noFill/>
          <a:ln w="9525">
            <a:noFill/>
            <a:miter lim="800000"/>
            <a:headEnd/>
            <a:tailEnd/>
          </a:ln>
          <a:effectLst/>
        </p:spPr>
        <p:txBody>
          <a:bodyPr wrap="none">
            <a:spAutoFit/>
          </a:bodyPr>
          <a:lstStyle/>
          <a:p>
            <a:pPr algn="ctr"/>
            <a:r>
              <a:rPr lang="pt-BR" sz="2000" dirty="0">
                <a:solidFill>
                  <a:schemeClr val="bg2"/>
                </a:solidFill>
                <a:latin typeface="Arial" charset="0"/>
              </a:rPr>
              <a:t>    </a:t>
            </a:r>
            <a:r>
              <a:rPr lang="pt-BR" sz="2000" dirty="0">
                <a:latin typeface="Arial" charset="0"/>
              </a:rPr>
              <a:t>Estudo formatado pelos Adventistas do 7º Dia Históricos de Florianópolis-SC</a:t>
            </a:r>
          </a:p>
          <a:p>
            <a:pPr algn="ctr"/>
            <a:r>
              <a:rPr lang="pt-BR" sz="2000" dirty="0">
                <a:latin typeface="Arial" charset="0"/>
              </a:rPr>
              <a:t>Contato: </a:t>
            </a:r>
            <a:r>
              <a:rPr lang="pt-BR" sz="2000" dirty="0" smtClean="0">
                <a:latin typeface="Arial" charset="0"/>
              </a:rPr>
              <a:t>restaurandoaverdade@gmail.com</a:t>
            </a:r>
            <a:endParaRPr lang="pt-BR" sz="2000" dirty="0">
              <a:latin typeface="Arial" charset="0"/>
            </a:endParaRPr>
          </a:p>
          <a:p>
            <a:pPr algn="ctr"/>
            <a:endParaRPr lang="pt-BR" sz="2000" dirty="0">
              <a:latin typeface="Arial" charset="0"/>
            </a:endParaRPr>
          </a:p>
          <a:p>
            <a:pPr algn="ctr"/>
            <a:r>
              <a:rPr lang="pt-BR" sz="2000" dirty="0">
                <a:latin typeface="Arial" charset="0"/>
              </a:rPr>
              <a:t>Visite: </a:t>
            </a:r>
            <a:r>
              <a:rPr lang="pt-BR" sz="2000" b="1" dirty="0">
                <a:latin typeface="Arial" charset="0"/>
              </a:rPr>
              <a:t>WWW.ADVENTISTAS-HISTORICOS.COM</a:t>
            </a:r>
          </a:p>
        </p:txBody>
      </p:sp>
      <p:pic>
        <p:nvPicPr>
          <p:cNvPr id="110596" name="Picture 4" descr="tres_anjos"/>
          <p:cNvPicPr>
            <a:picLocks noChangeAspect="1" noChangeArrowheads="1"/>
          </p:cNvPicPr>
          <p:nvPr/>
        </p:nvPicPr>
        <p:blipFill>
          <a:blip r:embed="rId3"/>
          <a:srcRect/>
          <a:stretch>
            <a:fillRect/>
          </a:stretch>
        </p:blipFill>
        <p:spPr bwMode="auto">
          <a:xfrm>
            <a:off x="3203575" y="1557338"/>
            <a:ext cx="2409825" cy="8763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285720" y="214290"/>
            <a:ext cx="8572560" cy="6429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smtClean="0">
                <a:solidFill>
                  <a:srgbClr val="FF0000"/>
                </a:solidFill>
                <a:effectLst>
                  <a:outerShdw blurRad="38100" dist="38100" dir="2700000" algn="tl">
                    <a:srgbClr val="000000">
                      <a:alpha val="43137"/>
                    </a:srgbClr>
                  </a:outerShdw>
                </a:effectLst>
              </a:rPr>
              <a:t>O que é a sacudidura?</a:t>
            </a:r>
          </a:p>
          <a:p>
            <a:pPr algn="ctr"/>
            <a:r>
              <a:rPr lang="pt-BR" sz="2400" b="1" dirty="0" smtClean="0">
                <a:solidFill>
                  <a:schemeClr val="tx1"/>
                </a:solidFill>
                <a:effectLst>
                  <a:outerShdw blurRad="38100" dist="38100" dir="2700000" algn="tl">
                    <a:srgbClr val="000000">
                      <a:alpha val="43137"/>
                    </a:srgbClr>
                  </a:outerShdw>
                </a:effectLst>
              </a:rPr>
              <a:t>Sacudidura é um termo utilizado pela inspiração para designar um terrível tempo de provas que sobrevirá à igreja.</a:t>
            </a:r>
          </a:p>
          <a:p>
            <a:pPr algn="ctr"/>
            <a:endParaRPr lang="pt-BR" sz="2400" b="1" dirty="0">
              <a:solidFill>
                <a:schemeClr val="tx1"/>
              </a:solidFill>
              <a:effectLst>
                <a:outerShdw blurRad="38100" dist="38100" dir="2700000" algn="tl">
                  <a:srgbClr val="000000">
                    <a:alpha val="43137"/>
                  </a:srgbClr>
                </a:outerShdw>
              </a:effectLst>
            </a:endParaRPr>
          </a:p>
          <a:p>
            <a:pPr algn="ctr"/>
            <a:r>
              <a:rPr lang="pt-BR" sz="3200" b="1" dirty="0" smtClean="0">
                <a:solidFill>
                  <a:srgbClr val="FF0000"/>
                </a:solidFill>
                <a:effectLst>
                  <a:outerShdw blurRad="38100" dist="38100" dir="2700000" algn="tl">
                    <a:srgbClr val="000000">
                      <a:alpha val="43137"/>
                    </a:srgbClr>
                  </a:outerShdw>
                </a:effectLst>
              </a:rPr>
              <a:t>Por que a sacudidura é necessária?</a:t>
            </a:r>
          </a:p>
          <a:p>
            <a:pPr algn="ctr"/>
            <a:r>
              <a:rPr lang="pt-BR" sz="2400" b="1" dirty="0" smtClean="0">
                <a:solidFill>
                  <a:schemeClr val="tx1"/>
                </a:solidFill>
                <a:effectLst>
                  <a:outerShdw blurRad="38100" dist="38100" dir="2700000" algn="tl">
                    <a:srgbClr val="000000">
                      <a:alpha val="43137"/>
                    </a:srgbClr>
                  </a:outerShdw>
                </a:effectLst>
              </a:rPr>
              <a:t>“Propôs-lhes outra parábola, dizendo: O reino dos céus é semelhante ao homem que semeia a boa semente no seu campo; Mas, dormindo os homens, </a:t>
            </a:r>
            <a:r>
              <a:rPr lang="pt-BR" sz="2400" b="1" dirty="0" smtClean="0">
                <a:solidFill>
                  <a:srgbClr val="FF0000"/>
                </a:solidFill>
                <a:effectLst>
                  <a:outerShdw blurRad="38100" dist="38100" dir="2700000" algn="tl">
                    <a:srgbClr val="000000">
                      <a:alpha val="43137"/>
                    </a:srgbClr>
                  </a:outerShdw>
                </a:effectLst>
              </a:rPr>
              <a:t>veio o seu inimigo, e semeou joio no meio do trigo</a:t>
            </a:r>
            <a:r>
              <a:rPr lang="pt-BR" sz="2400" b="1" dirty="0" smtClean="0">
                <a:solidFill>
                  <a:schemeClr val="tx1"/>
                </a:solidFill>
                <a:effectLst>
                  <a:outerShdw blurRad="38100" dist="38100" dir="2700000" algn="tl">
                    <a:srgbClr val="000000">
                      <a:alpha val="43137"/>
                    </a:srgbClr>
                  </a:outerShdw>
                </a:effectLst>
              </a:rPr>
              <a:t>, e retirou-se.  E, quando a erva cresceu e frutificou, apareceu também o joio.  E os servos do pai de família, indo ter com ele, disseram-lhe; Senhor, não semeaste tu, no teu campo, boa semente?  Por que tem, então, joio?.”</a:t>
            </a:r>
          </a:p>
          <a:p>
            <a:pPr algn="ctr"/>
            <a:r>
              <a:rPr lang="pt-BR" sz="2400" b="1" dirty="0" smtClean="0">
                <a:solidFill>
                  <a:schemeClr val="tx1"/>
                </a:solidFill>
                <a:effectLst>
                  <a:outerShdw blurRad="38100" dist="38100" dir="2700000" algn="tl">
                    <a:srgbClr val="000000">
                      <a:alpha val="43137"/>
                    </a:srgbClr>
                  </a:outerShdw>
                </a:effectLst>
              </a:rPr>
              <a:t>Mateus 13:24-27.</a:t>
            </a:r>
            <a:endParaRPr lang="pt-BR" sz="24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285720" y="214290"/>
            <a:ext cx="8572560" cy="6429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smtClean="0">
                <a:solidFill>
                  <a:schemeClr val="tx1"/>
                </a:solidFill>
                <a:effectLst>
                  <a:outerShdw blurRad="38100" dist="38100" dir="2700000" algn="tl">
                    <a:srgbClr val="000000">
                      <a:alpha val="43137"/>
                    </a:srgbClr>
                  </a:outerShdw>
                </a:effectLst>
              </a:rPr>
              <a:t>“Ao mesmo tempo que o Senhor traz para a igreja os verdadeiramente convertidos, Satanás traz para sua comunhão pessoas não convertidas.  </a:t>
            </a:r>
            <a:r>
              <a:rPr lang="pt-BR" sz="3200" b="1" dirty="0" smtClean="0">
                <a:solidFill>
                  <a:srgbClr val="FF0000"/>
                </a:solidFill>
                <a:effectLst>
                  <a:outerShdw blurRad="38100" dist="38100" dir="2700000" algn="tl">
                    <a:srgbClr val="000000">
                      <a:alpha val="43137"/>
                    </a:srgbClr>
                  </a:outerShdw>
                </a:effectLst>
              </a:rPr>
              <a:t>Enquanto Cristo semeia a boa semente, Satanás semeia o joio</a:t>
            </a:r>
            <a:r>
              <a:rPr lang="pt-BR" sz="3200" b="1" dirty="0" smtClean="0">
                <a:solidFill>
                  <a:schemeClr val="tx1"/>
                </a:solidFill>
                <a:effectLst>
                  <a:outerShdw blurRad="38100" dist="38100" dir="2700000" algn="tl">
                    <a:srgbClr val="000000">
                      <a:alpha val="43137"/>
                    </a:srgbClr>
                  </a:outerShdw>
                </a:effectLst>
              </a:rPr>
              <a:t>.  Duas influências oponentes se exercem continuamente sobre os membros da igreja.  Uma influência atua a favor da purificação da igreja, e a outra a favor da corrupção do povo de Deus.”  Testemunhos Para Ministros, p. 44.</a:t>
            </a:r>
            <a:endParaRPr lang="pt-BR" sz="32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285720" y="214290"/>
            <a:ext cx="8572560" cy="6429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smtClean="0">
                <a:solidFill>
                  <a:srgbClr val="FF0000"/>
                </a:solidFill>
                <a:effectLst>
                  <a:outerShdw blurRad="38100" dist="38100" dir="2700000" algn="tl">
                    <a:srgbClr val="000000">
                      <a:alpha val="43137"/>
                    </a:srgbClr>
                  </a:outerShdw>
                </a:effectLst>
              </a:rPr>
              <a:t>O que fará a sacudidura?</a:t>
            </a:r>
          </a:p>
          <a:p>
            <a:pPr algn="ctr"/>
            <a:r>
              <a:rPr lang="pt-BR" sz="2400" b="1" dirty="0" smtClean="0">
                <a:solidFill>
                  <a:schemeClr val="tx1"/>
                </a:solidFill>
                <a:effectLst>
                  <a:outerShdw blurRad="38100" dist="38100" dir="2700000" algn="tl">
                    <a:srgbClr val="000000">
                      <a:alpha val="43137"/>
                    </a:srgbClr>
                  </a:outerShdw>
                </a:effectLst>
              </a:rPr>
              <a:t>“Conheço as tuas obras, e o teu trabalho, e a tua paciência, e que não podes sofrer os maus; </a:t>
            </a:r>
            <a:r>
              <a:rPr lang="pt-BR" sz="2400" b="1" dirty="0" smtClean="0">
                <a:solidFill>
                  <a:srgbClr val="FF0000"/>
                </a:solidFill>
                <a:effectLst>
                  <a:outerShdw blurRad="38100" dist="38100" dir="2700000" algn="tl">
                    <a:srgbClr val="000000">
                      <a:alpha val="43137"/>
                    </a:srgbClr>
                  </a:outerShdw>
                </a:effectLst>
              </a:rPr>
              <a:t>e puseste à prova os que dizem ser apóstolos, e o não são</a:t>
            </a:r>
            <a:r>
              <a:rPr lang="pt-BR" sz="2400" b="1" dirty="0" smtClean="0">
                <a:solidFill>
                  <a:schemeClr val="tx1"/>
                </a:solidFill>
                <a:effectLst>
                  <a:outerShdw blurRad="38100" dist="38100" dir="2700000" algn="tl">
                    <a:srgbClr val="000000">
                      <a:alpha val="43137"/>
                    </a:srgbClr>
                  </a:outerShdw>
                </a:effectLst>
              </a:rPr>
              <a:t>, e tu os achaste mentirosos.”</a:t>
            </a:r>
          </a:p>
          <a:p>
            <a:pPr algn="ctr"/>
            <a:r>
              <a:rPr lang="pt-BR" sz="2400" b="1" dirty="0" smtClean="0">
                <a:solidFill>
                  <a:schemeClr val="tx1"/>
                </a:solidFill>
                <a:effectLst>
                  <a:outerShdw blurRad="38100" dist="38100" dir="2700000" algn="tl">
                    <a:srgbClr val="000000">
                      <a:alpha val="43137"/>
                    </a:srgbClr>
                  </a:outerShdw>
                </a:effectLst>
              </a:rPr>
              <a:t>Apocalipse 2:02.</a:t>
            </a:r>
          </a:p>
          <a:p>
            <a:pPr algn="ctr"/>
            <a:endParaRPr lang="pt-BR" sz="2400" b="1" dirty="0">
              <a:solidFill>
                <a:schemeClr val="tx1"/>
              </a:solidFill>
              <a:effectLst>
                <a:outerShdw blurRad="38100" dist="38100" dir="2700000" algn="tl">
                  <a:srgbClr val="000000">
                    <a:alpha val="43137"/>
                  </a:srgbClr>
                </a:outerShdw>
              </a:effectLst>
            </a:endParaRPr>
          </a:p>
          <a:p>
            <a:pPr algn="ctr"/>
            <a:r>
              <a:rPr lang="pt-BR" sz="2400" b="1" dirty="0" smtClean="0">
                <a:solidFill>
                  <a:schemeClr val="tx1"/>
                </a:solidFill>
                <a:effectLst>
                  <a:outerShdw blurRad="38100" dist="38100" dir="2700000" algn="tl">
                    <a:srgbClr val="000000">
                      <a:alpha val="43137"/>
                    </a:srgbClr>
                  </a:outerShdw>
                </a:effectLst>
              </a:rPr>
              <a:t>“Na ausência da perseguição, têm entrado para nossas fileiras homens que parecem sãos, de inquestionável cristianismo, mas que, </a:t>
            </a:r>
            <a:r>
              <a:rPr lang="pt-BR" sz="2400" b="1" dirty="0" smtClean="0">
                <a:solidFill>
                  <a:srgbClr val="FF0000"/>
                </a:solidFill>
                <a:effectLst>
                  <a:outerShdw blurRad="38100" dist="38100" dir="2700000" algn="tl">
                    <a:srgbClr val="000000">
                      <a:alpha val="43137"/>
                    </a:srgbClr>
                  </a:outerShdw>
                </a:effectLst>
              </a:rPr>
              <a:t>caso surgisse a perseguição, sairiam de nós</a:t>
            </a:r>
            <a:r>
              <a:rPr lang="pt-BR" sz="2400" b="1" dirty="0" smtClean="0">
                <a:solidFill>
                  <a:schemeClr val="tx1"/>
                </a:solidFill>
                <a:effectLst>
                  <a:outerShdw blurRad="38100" dist="38100" dir="2700000" algn="tl">
                    <a:srgbClr val="000000">
                      <a:alpha val="43137"/>
                    </a:srgbClr>
                  </a:outerShdw>
                </a:effectLst>
              </a:rPr>
              <a:t>.”  Eventos Finais, pág. 174; Evangelismo, pág. 360.</a:t>
            </a:r>
          </a:p>
          <a:p>
            <a:pPr algn="ctr"/>
            <a:endParaRPr lang="pt-BR" sz="2400" b="1" dirty="0">
              <a:solidFill>
                <a:schemeClr val="tx1"/>
              </a:solidFill>
              <a:effectLst>
                <a:outerShdw blurRad="38100" dist="38100" dir="2700000" algn="tl">
                  <a:srgbClr val="000000">
                    <a:alpha val="43137"/>
                  </a:srgbClr>
                </a:outerShdw>
              </a:effectLst>
            </a:endParaRPr>
          </a:p>
          <a:p>
            <a:pPr algn="ctr"/>
            <a:r>
              <a:rPr lang="pt-BR" sz="2400" b="1" dirty="0" smtClean="0">
                <a:solidFill>
                  <a:schemeClr val="tx1"/>
                </a:solidFill>
                <a:effectLst>
                  <a:outerShdw blurRad="38100" dist="38100" dir="2700000" algn="tl">
                    <a:srgbClr val="000000">
                      <a:alpha val="43137"/>
                    </a:srgbClr>
                  </a:outerShdw>
                </a:effectLst>
              </a:rPr>
              <a:t>“Levante-se a oposição, de novo exerçam o domínio o fanatismo e a intolerância, </a:t>
            </a:r>
            <a:r>
              <a:rPr lang="pt-BR" sz="2400" b="1" dirty="0" smtClean="0">
                <a:solidFill>
                  <a:srgbClr val="FF0000"/>
                </a:solidFill>
                <a:effectLst>
                  <a:outerShdw blurRad="38100" dist="38100" dir="2700000" algn="tl">
                    <a:srgbClr val="000000">
                      <a:alpha val="43137"/>
                    </a:srgbClr>
                  </a:outerShdw>
                </a:effectLst>
              </a:rPr>
              <a:t>acenda-se a perseguição, e os insinceros e hipócritas vacilarão, renunciando a fé</a:t>
            </a:r>
            <a:r>
              <a:rPr lang="pt-BR" sz="2400" b="1" dirty="0" smtClean="0">
                <a:solidFill>
                  <a:schemeClr val="tx1"/>
                </a:solidFill>
                <a:effectLst>
                  <a:outerShdw blurRad="38100" dist="38100" dir="2700000" algn="tl">
                    <a:srgbClr val="000000">
                      <a:alpha val="43137"/>
                    </a:srgbClr>
                  </a:outerShdw>
                </a:effectLst>
              </a:rPr>
              <a:t>.”  O Grande Conflito, p. 602.</a:t>
            </a:r>
          </a:p>
          <a:p>
            <a:pPr algn="ctr"/>
            <a:endParaRPr lang="pt-BR" sz="2400" b="1" dirty="0">
              <a:solidFill>
                <a:schemeClr val="tx1"/>
              </a:solidFill>
              <a:effectLst>
                <a:outerShdw blurRad="38100" dist="38100" dir="2700000" algn="tl">
                  <a:srgbClr val="000000">
                    <a:alpha val="43137"/>
                  </a:srgbClr>
                </a:outerShdw>
              </a:effectLst>
            </a:endParaRPr>
          </a:p>
          <a:p>
            <a:pPr algn="ctr"/>
            <a:r>
              <a:rPr lang="pt-BR" sz="2400" b="1" dirty="0" smtClean="0">
                <a:solidFill>
                  <a:schemeClr val="tx1"/>
                </a:solidFill>
                <a:effectLst>
                  <a:outerShdw blurRad="38100" dist="38100" dir="2700000" algn="tl">
                    <a:srgbClr val="000000">
                      <a:alpha val="43137"/>
                    </a:srgbClr>
                  </a:outerShdw>
                </a:effectLst>
              </a:rPr>
              <a:t> </a:t>
            </a:r>
            <a:endParaRPr lang="pt-BR" sz="24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285720" y="214290"/>
            <a:ext cx="8572560" cy="6429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smtClean="0">
                <a:solidFill>
                  <a:srgbClr val="FF0000"/>
                </a:solidFill>
                <a:effectLst>
                  <a:outerShdw blurRad="38100" dist="38100" dir="2700000" algn="tl">
                    <a:srgbClr val="000000">
                      <a:alpha val="43137"/>
                    </a:srgbClr>
                  </a:outerShdw>
                </a:effectLst>
              </a:rPr>
              <a:t>Efeito da sacudidura nos justos</a:t>
            </a:r>
          </a:p>
          <a:p>
            <a:pPr algn="ctr"/>
            <a:r>
              <a:rPr lang="pt-BR" sz="2400" b="1" dirty="0" smtClean="0">
                <a:solidFill>
                  <a:schemeClr val="tx1"/>
                </a:solidFill>
                <a:effectLst>
                  <a:outerShdw blurRad="38100" dist="38100" dir="2700000" algn="tl">
                    <a:srgbClr val="000000">
                      <a:alpha val="43137"/>
                    </a:srgbClr>
                  </a:outerShdw>
                </a:effectLst>
              </a:rPr>
              <a:t>“Numa crise é que o caráter é revelado.”  </a:t>
            </a:r>
          </a:p>
          <a:p>
            <a:pPr algn="ctr"/>
            <a:r>
              <a:rPr lang="pt-BR" sz="2400" b="1" dirty="0" smtClean="0">
                <a:solidFill>
                  <a:schemeClr val="tx1"/>
                </a:solidFill>
                <a:effectLst>
                  <a:outerShdw blurRad="38100" dist="38100" dir="2700000" algn="tl">
                    <a:srgbClr val="000000">
                      <a:alpha val="43137"/>
                    </a:srgbClr>
                  </a:outerShdw>
                </a:effectLst>
              </a:rPr>
              <a:t>Parábolas de Jesus, p. 412.</a:t>
            </a:r>
          </a:p>
          <a:p>
            <a:pPr algn="ctr"/>
            <a:endParaRPr lang="pt-BR" sz="2400" b="1" dirty="0">
              <a:solidFill>
                <a:schemeClr val="tx1"/>
              </a:solidFill>
              <a:effectLst>
                <a:outerShdw blurRad="38100" dist="38100" dir="2700000" algn="tl">
                  <a:srgbClr val="000000">
                    <a:alpha val="43137"/>
                  </a:srgbClr>
                </a:outerShdw>
              </a:effectLst>
            </a:endParaRPr>
          </a:p>
          <a:p>
            <a:pPr algn="ctr"/>
            <a:r>
              <a:rPr lang="pt-BR" sz="2400" b="1" dirty="0" smtClean="0">
                <a:solidFill>
                  <a:schemeClr val="tx1"/>
                </a:solidFill>
                <a:effectLst>
                  <a:outerShdw blurRad="38100" dist="38100" dir="2700000" algn="tl">
                    <a:srgbClr val="000000">
                      <a:alpha val="43137"/>
                    </a:srgbClr>
                  </a:outerShdw>
                </a:effectLst>
              </a:rPr>
              <a:t>“Sabendo que a prova da vossa fé opera a paciência.”</a:t>
            </a:r>
          </a:p>
          <a:p>
            <a:pPr algn="ctr"/>
            <a:r>
              <a:rPr lang="pt-BR" sz="2400" b="1" dirty="0" smtClean="0">
                <a:solidFill>
                  <a:schemeClr val="tx1"/>
                </a:solidFill>
                <a:effectLst>
                  <a:outerShdw blurRad="38100" dist="38100" dir="2700000" algn="tl">
                    <a:srgbClr val="000000">
                      <a:alpha val="43137"/>
                    </a:srgbClr>
                  </a:outerShdw>
                </a:effectLst>
              </a:rPr>
              <a:t>Tiago 1:03.</a:t>
            </a:r>
          </a:p>
          <a:p>
            <a:pPr algn="ctr"/>
            <a:endParaRPr lang="pt-BR" sz="2400" b="1" dirty="0">
              <a:solidFill>
                <a:schemeClr val="tx1"/>
              </a:solidFill>
              <a:effectLst>
                <a:outerShdw blurRad="38100" dist="38100" dir="2700000" algn="tl">
                  <a:srgbClr val="000000">
                    <a:alpha val="43137"/>
                  </a:srgbClr>
                </a:outerShdw>
              </a:effectLst>
            </a:endParaRPr>
          </a:p>
          <a:p>
            <a:pPr algn="ctr"/>
            <a:r>
              <a:rPr lang="pt-BR" sz="2400" b="1" dirty="0" smtClean="0">
                <a:solidFill>
                  <a:schemeClr val="tx1"/>
                </a:solidFill>
                <a:effectLst>
                  <a:outerShdw blurRad="38100" dist="38100" dir="2700000" algn="tl">
                    <a:srgbClr val="000000">
                      <a:alpha val="43137"/>
                    </a:srgbClr>
                  </a:outerShdw>
                </a:effectLst>
              </a:rPr>
              <a:t>“Tentação, pobreza adversidade, eis justamente a disciplina necessária para o desenvolvimento da pureza e firmeza.”</a:t>
            </a:r>
          </a:p>
          <a:p>
            <a:pPr algn="ctr"/>
            <a:r>
              <a:rPr lang="pt-BR" sz="2400" b="1" dirty="0" smtClean="0">
                <a:solidFill>
                  <a:schemeClr val="tx1"/>
                </a:solidFill>
                <a:effectLst>
                  <a:outerShdw blurRad="38100" dist="38100" dir="2700000" algn="tl">
                    <a:srgbClr val="000000">
                      <a:alpha val="43137"/>
                    </a:srgbClr>
                  </a:outerShdw>
                </a:effectLst>
              </a:rPr>
              <a:t>O Desejado de Todas as nações, pág. 36.</a:t>
            </a:r>
          </a:p>
          <a:p>
            <a:pPr algn="ctr"/>
            <a:endParaRPr lang="pt-BR" sz="2400" b="1" dirty="0">
              <a:solidFill>
                <a:schemeClr val="tx1"/>
              </a:solidFill>
              <a:effectLst>
                <a:outerShdw blurRad="38100" dist="38100" dir="2700000" algn="tl">
                  <a:srgbClr val="000000">
                    <a:alpha val="43137"/>
                  </a:srgbClr>
                </a:outerShdw>
              </a:effectLst>
            </a:endParaRPr>
          </a:p>
          <a:p>
            <a:pPr algn="ctr"/>
            <a:r>
              <a:rPr lang="pt-BR" sz="2400" b="1" dirty="0" smtClean="0">
                <a:solidFill>
                  <a:schemeClr val="tx1"/>
                </a:solidFill>
                <a:effectLst>
                  <a:outerShdw blurRad="38100" dist="38100" dir="2700000" algn="tl">
                    <a:srgbClr val="000000">
                      <a:alpha val="43137"/>
                    </a:srgbClr>
                  </a:outerShdw>
                </a:effectLst>
              </a:rPr>
              <a:t>“Porém ele sabe o meu caminho; provando-me ele, sairei como o ouro.”  </a:t>
            </a:r>
            <a:r>
              <a:rPr lang="pt-BR" sz="2400" b="1" dirty="0" err="1" smtClean="0">
                <a:solidFill>
                  <a:schemeClr val="tx1"/>
                </a:solidFill>
                <a:effectLst>
                  <a:outerShdw blurRad="38100" dist="38100" dir="2700000" algn="tl">
                    <a:srgbClr val="000000">
                      <a:alpha val="43137"/>
                    </a:srgbClr>
                  </a:outerShdw>
                </a:effectLst>
              </a:rPr>
              <a:t>Jó</a:t>
            </a:r>
            <a:r>
              <a:rPr lang="pt-BR" sz="2400" b="1" dirty="0" smtClean="0">
                <a:solidFill>
                  <a:schemeClr val="tx1"/>
                </a:solidFill>
                <a:effectLst>
                  <a:outerShdw blurRad="38100" dist="38100" dir="2700000" algn="tl">
                    <a:srgbClr val="000000">
                      <a:alpha val="43137"/>
                    </a:srgbClr>
                  </a:outerShdw>
                </a:effectLst>
              </a:rPr>
              <a:t> 23:10.</a:t>
            </a:r>
            <a:endParaRPr lang="pt-BR" sz="24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740</TotalTime>
  <Words>4673</Words>
  <Application>Microsoft Office PowerPoint</Application>
  <PresentationFormat>Apresentação na tela (4:3)</PresentationFormat>
  <Paragraphs>319</Paragraphs>
  <Slides>52</Slides>
  <Notes>0</Notes>
  <HiddenSlides>0</HiddenSlides>
  <MMClips>0</MMClips>
  <ScaleCrop>false</ScaleCrop>
  <HeadingPairs>
    <vt:vector size="4" baseType="variant">
      <vt:variant>
        <vt:lpstr>Tema</vt:lpstr>
      </vt:variant>
      <vt:variant>
        <vt:i4>1</vt:i4>
      </vt:variant>
      <vt:variant>
        <vt:lpstr>Títulos de slides</vt:lpstr>
      </vt:variant>
      <vt:variant>
        <vt:i4>52</vt:i4>
      </vt:variant>
    </vt:vector>
  </HeadingPairs>
  <TitlesOfParts>
    <vt:vector size="53"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vector>
  </TitlesOfParts>
  <Company>Casa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Charles</dc:creator>
  <cp:lastModifiedBy>Charles</cp:lastModifiedBy>
  <cp:revision>9</cp:revision>
  <dcterms:created xsi:type="dcterms:W3CDTF">2014-10-25T17:20:21Z</dcterms:created>
  <dcterms:modified xsi:type="dcterms:W3CDTF">2014-11-07T23:26:54Z</dcterms:modified>
</cp:coreProperties>
</file>