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89" r:id="rId2"/>
  </p:sldMasterIdLst>
  <p:notesMasterIdLst>
    <p:notesMasterId r:id="rId27"/>
  </p:notesMasterIdLst>
  <p:sldIdLst>
    <p:sldId id="1337" r:id="rId3"/>
    <p:sldId id="585" r:id="rId4"/>
    <p:sldId id="288" r:id="rId5"/>
    <p:sldId id="612" r:id="rId6"/>
    <p:sldId id="583" r:id="rId7"/>
    <p:sldId id="1363" r:id="rId8"/>
    <p:sldId id="430" r:id="rId9"/>
    <p:sldId id="1364" r:id="rId10"/>
    <p:sldId id="433" r:id="rId11"/>
    <p:sldId id="1365" r:id="rId12"/>
    <p:sldId id="1378" r:id="rId13"/>
    <p:sldId id="1379" r:id="rId14"/>
    <p:sldId id="1382" r:id="rId15"/>
    <p:sldId id="1381" r:id="rId16"/>
    <p:sldId id="1380" r:id="rId17"/>
    <p:sldId id="1383" r:id="rId18"/>
    <p:sldId id="1386" r:id="rId19"/>
    <p:sldId id="1385" r:id="rId20"/>
    <p:sldId id="1384" r:id="rId21"/>
    <p:sldId id="1387" r:id="rId22"/>
    <p:sldId id="1388" r:id="rId23"/>
    <p:sldId id="1389" r:id="rId24"/>
    <p:sldId id="1390" r:id="rId25"/>
    <p:sldId id="1355" r:id="rId26"/>
  </p:sldIdLst>
  <p:sldSz cx="121920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00FFFF"/>
    <a:srgbClr val="FF0000"/>
    <a:srgbClr val="3333FF"/>
    <a:srgbClr val="FFCC00"/>
    <a:srgbClr val="FFFF99"/>
    <a:srgbClr val="00FF00"/>
    <a:srgbClr val="99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 varScale="1">
        <p:scale>
          <a:sx n="41" d="100"/>
          <a:sy n="41" d="100"/>
        </p:scale>
        <p:origin x="-139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C4E3A0-A7D3-80D4-1B5D-0A1FF244D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7FECA05-B96D-A6A0-F889-AC255953B3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434F362-1195-9308-A309-362844FE91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3BB6C99-8499-7707-1D2E-69E8D83C98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6D68C3E-A73C-CBAB-F72F-DF48BFEF7A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92DDB66-C17F-8001-EA72-B33E743F7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26F581A-3E75-48BC-90A1-379EAEBC3AF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1026">
            <a:extLst>
              <a:ext uri="{FF2B5EF4-FFF2-40B4-BE49-F238E27FC236}">
                <a16:creationId xmlns:a16="http://schemas.microsoft.com/office/drawing/2014/main" id="{EE9969AE-340D-533D-6A36-923BA15B830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4723" name="Freeform 1027">
            <a:extLst>
              <a:ext uri="{FF2B5EF4-FFF2-40B4-BE49-F238E27FC236}">
                <a16:creationId xmlns:a16="http://schemas.microsoft.com/office/drawing/2014/main" id="{5B3FE516-A6F4-04C2-AF36-1B5E101A01FC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4724" name="Freeform 1028">
            <a:extLst>
              <a:ext uri="{FF2B5EF4-FFF2-40B4-BE49-F238E27FC236}">
                <a16:creationId xmlns:a16="http://schemas.microsoft.com/office/drawing/2014/main" id="{A67EA45F-46FE-01BB-DBF4-429879DD5EC1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5" name="Freeform 1029">
            <a:extLst>
              <a:ext uri="{FF2B5EF4-FFF2-40B4-BE49-F238E27FC236}">
                <a16:creationId xmlns:a16="http://schemas.microsoft.com/office/drawing/2014/main" id="{663C622B-9516-57D2-1CA5-6C9F814F81DF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6" name="Freeform 1030">
            <a:extLst>
              <a:ext uri="{FF2B5EF4-FFF2-40B4-BE49-F238E27FC236}">
                <a16:creationId xmlns:a16="http://schemas.microsoft.com/office/drawing/2014/main" id="{A138E6D1-9B62-4B0F-7412-653DCAE4F585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7" name="Freeform 1031">
            <a:extLst>
              <a:ext uri="{FF2B5EF4-FFF2-40B4-BE49-F238E27FC236}">
                <a16:creationId xmlns:a16="http://schemas.microsoft.com/office/drawing/2014/main" id="{2D19A444-9924-9D76-8B6B-E2DAC55F18A6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8" name="Freeform 1032">
            <a:extLst>
              <a:ext uri="{FF2B5EF4-FFF2-40B4-BE49-F238E27FC236}">
                <a16:creationId xmlns:a16="http://schemas.microsoft.com/office/drawing/2014/main" id="{32A5C184-E6D7-5ED2-A542-29DC1B16A06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9" name="Freeform 1033">
            <a:extLst>
              <a:ext uri="{FF2B5EF4-FFF2-40B4-BE49-F238E27FC236}">
                <a16:creationId xmlns:a16="http://schemas.microsoft.com/office/drawing/2014/main" id="{965610BA-AE82-5C23-F2AD-C3701E1E773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30" name="Freeform 1034">
            <a:extLst>
              <a:ext uri="{FF2B5EF4-FFF2-40B4-BE49-F238E27FC236}">
                <a16:creationId xmlns:a16="http://schemas.microsoft.com/office/drawing/2014/main" id="{7D3E8A41-54A1-9504-96AB-54B1800E42E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31" name="Rectangle 1035">
            <a:extLst>
              <a:ext uri="{FF2B5EF4-FFF2-40B4-BE49-F238E27FC236}">
                <a16:creationId xmlns:a16="http://schemas.microsoft.com/office/drawing/2014/main" id="{C08E6A4C-98D7-C7D6-6BB3-490C9F7C8B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2334732" name="Rectangle 1036">
            <a:extLst>
              <a:ext uri="{FF2B5EF4-FFF2-40B4-BE49-F238E27FC236}">
                <a16:creationId xmlns:a16="http://schemas.microsoft.com/office/drawing/2014/main" id="{3C90C03F-8510-D4EB-CB7A-448E0AE9D7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2334733" name="Rectangle 1037">
            <a:extLst>
              <a:ext uri="{FF2B5EF4-FFF2-40B4-BE49-F238E27FC236}">
                <a16:creationId xmlns:a16="http://schemas.microsoft.com/office/drawing/2014/main" id="{A10E642F-F64C-C58B-6DF4-F7B2F56177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334734" name="Rectangle 1038">
            <a:extLst>
              <a:ext uri="{FF2B5EF4-FFF2-40B4-BE49-F238E27FC236}">
                <a16:creationId xmlns:a16="http://schemas.microsoft.com/office/drawing/2014/main" id="{417CCE22-5067-1065-9130-C78F1E2EB3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334735" name="Rectangle 1039">
            <a:extLst>
              <a:ext uri="{FF2B5EF4-FFF2-40B4-BE49-F238E27FC236}">
                <a16:creationId xmlns:a16="http://schemas.microsoft.com/office/drawing/2014/main" id="{BAE4B371-A80C-00E6-6EE6-7E02880B9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B1AE1A-EF7E-4B9F-AACE-207BC019E3F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D830-D273-AC83-BF34-1A678286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4BB8F-01DE-35BA-C32F-79DD36A92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0D80-26B2-BC62-4225-FC0CC307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FA43-D90E-6C7A-4D49-EF4BEDE3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41589-307C-8387-47B7-8B874C6B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5098-F677-4134-800F-5BDA4E3CEA9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2579569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B026C-D343-D866-2AA7-CBC505799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83332-9EFF-8D3B-6F41-9B473D6C9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BEF7-0EF4-3A6D-D466-97258F50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5727-D1CD-6065-921F-88F16E03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78349-ABA1-607F-EE82-F0F0F479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F049-4A9C-4138-9AF7-C854B9772FD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9502197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C542-E097-419E-8BCD-CAAFFBB69860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328145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7A20-228B-45A0-A529-43C1EA2C908C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39919768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DA96-DCC2-4423-8D1E-C940BC69ADAC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4911130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5AC-ADF3-4A65-AA85-BD9F4E387A6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58021803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50E7-0AF5-4513-9E89-B80BFE8CA227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2491964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592-963E-458D-803B-044B972B44F2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3705807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6EEF-C361-4CB9-B87F-B1015AF30E2C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5472396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550E-27F5-4435-96F1-44594F60DEEE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117729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6E2A-8522-2265-30D2-E5687A67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6AB2-DC38-ED26-71D1-D75E1F08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2015-DE19-1476-B3BE-D368E6CF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A5CD-5B67-7BDC-2A7B-087B1693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AA39-2DE5-CF1A-F07F-6DE40A4B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D51-2A5D-4601-BE5E-EE0A3C62CF7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82915982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18A6-CF3D-478A-A308-273B046C511B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73801161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DC9-2D1B-4601-A9B4-2626FD81C768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5885580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778-C7B9-4461-9DCC-30E4F67C978A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5238798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28B3-9F90-EB21-1991-4B820CB7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AFC9-F0F5-7176-4226-6D09A6F8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BB367-D18B-DBE1-50BC-2CAB70DF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F447-C648-CA33-5401-E3910879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716A-9985-FDF2-422C-4D12E950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76CD-031D-448F-8544-031105C8C22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5594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684C-D463-4F29-C795-6DF523C6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DEF9-5FFE-27AF-9607-190B6B879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8D0C9-140D-979A-59EB-952373872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A00B-D4D0-E2FC-CC92-BA7F18C1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B57B-B04A-A45A-C5CF-1E89D40A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F211D-0E28-7E11-7754-97FF50FC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F3300-A7DC-4222-930F-E77F6CF17B1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734076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CEC4-81A4-355F-215C-DCA55C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81BB3-0D7D-B084-B03F-B747854A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8ACE9-FA5A-B330-C0A4-F1A1046E6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7D859-E02D-3EF9-0F0F-CE94974B2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4A6E2-8C91-89DB-3B01-E614F25F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9A2A6-99F0-44C5-E7E5-E5232375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D1BC8-6DD4-DFB0-D0EB-C2B6002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CE7AD-D6F8-3594-8A32-329506C8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6F0D6-3DC6-4284-8CF3-10FE74767D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047516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1752-1DE7-8E98-013C-41265A0E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5B59E-F39C-3719-8E16-70948E57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45A49-13DF-C22D-AFEA-A5ADA3AE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D5EF-3952-92BA-E4DF-8F964CCA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1BAD-6AAA-4D8D-879B-3C38D75298F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00550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8BA16-88D2-CA72-B636-7E978398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E946F-5E34-EFF9-2705-660B1DB5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6534-0927-BD74-36E7-7AE1BE2D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72A10-71C4-42FD-A0EB-17AA9A8D31E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0876468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C8DB-8690-66C5-A5DE-B47B04D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825B-92EC-6B8B-8FE5-18A7E4BD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F6657-86AD-50F2-0022-A68A487E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C769-4DB3-559D-1314-EE6A80C9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414EF-ECE9-8E5F-8EF6-8C00604F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98561-B425-DC60-CCBE-8C446764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9F7E4-B82E-4A2F-AE1C-682C3A96E1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570644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F73B-3330-A8EE-FE67-F495064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584DB-34D8-C7E4-A321-62A70F14C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F39E-DC6B-49CB-12D5-847306C49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B5FEC-9778-DBB9-6701-DDCDE5F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A5773-9629-F0C9-7DA3-A9B7B9EF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E7575-E45A-F46E-B342-AED4CC61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3B21-6BA7-49A5-9238-82474F930B1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543658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>
            <a:extLst>
              <a:ext uri="{FF2B5EF4-FFF2-40B4-BE49-F238E27FC236}">
                <a16:creationId xmlns:a16="http://schemas.microsoft.com/office/drawing/2014/main" id="{C073F246-2A5D-387E-9627-CE3660DFB38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3699" name="Freeform 3">
            <a:extLst>
              <a:ext uri="{FF2B5EF4-FFF2-40B4-BE49-F238E27FC236}">
                <a16:creationId xmlns:a16="http://schemas.microsoft.com/office/drawing/2014/main" id="{143EEC56-5765-CB3D-3827-911786DEDC97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3700" name="Freeform 4">
            <a:extLst>
              <a:ext uri="{FF2B5EF4-FFF2-40B4-BE49-F238E27FC236}">
                <a16:creationId xmlns:a16="http://schemas.microsoft.com/office/drawing/2014/main" id="{4406AFE2-DDEF-EF18-3800-91753B246C1F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1" name="Freeform 5">
            <a:extLst>
              <a:ext uri="{FF2B5EF4-FFF2-40B4-BE49-F238E27FC236}">
                <a16:creationId xmlns:a16="http://schemas.microsoft.com/office/drawing/2014/main" id="{5199752D-C59B-4455-26D9-7887CCCDBE79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2" name="Freeform 6">
            <a:extLst>
              <a:ext uri="{FF2B5EF4-FFF2-40B4-BE49-F238E27FC236}">
                <a16:creationId xmlns:a16="http://schemas.microsoft.com/office/drawing/2014/main" id="{6526114D-D3F1-B7EC-4E7C-C09F8E4CCC87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3" name="Freeform 7">
            <a:extLst>
              <a:ext uri="{FF2B5EF4-FFF2-40B4-BE49-F238E27FC236}">
                <a16:creationId xmlns:a16="http://schemas.microsoft.com/office/drawing/2014/main" id="{F0911D57-A06B-92A9-2453-7A23CA75961A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4" name="Freeform 8">
            <a:extLst>
              <a:ext uri="{FF2B5EF4-FFF2-40B4-BE49-F238E27FC236}">
                <a16:creationId xmlns:a16="http://schemas.microsoft.com/office/drawing/2014/main" id="{B8C3FED7-0121-C0F8-9A4E-8E10A587544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5" name="Freeform 9">
            <a:extLst>
              <a:ext uri="{FF2B5EF4-FFF2-40B4-BE49-F238E27FC236}">
                <a16:creationId xmlns:a16="http://schemas.microsoft.com/office/drawing/2014/main" id="{2320CF28-B48A-CB38-FF78-FF102C79D77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6" name="Freeform 10">
            <a:extLst>
              <a:ext uri="{FF2B5EF4-FFF2-40B4-BE49-F238E27FC236}">
                <a16:creationId xmlns:a16="http://schemas.microsoft.com/office/drawing/2014/main" id="{BB79014F-5013-0E49-BD3D-16D58842EB3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7" name="Rectangle 11">
            <a:extLst>
              <a:ext uri="{FF2B5EF4-FFF2-40B4-BE49-F238E27FC236}">
                <a16:creationId xmlns:a16="http://schemas.microsoft.com/office/drawing/2014/main" id="{85B30095-17EA-61CE-9D79-08B55A01B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2333708" name="Rectangle 12">
            <a:extLst>
              <a:ext uri="{FF2B5EF4-FFF2-40B4-BE49-F238E27FC236}">
                <a16:creationId xmlns:a16="http://schemas.microsoft.com/office/drawing/2014/main" id="{0A26B3E8-BC3B-2253-FF1D-68247E574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2333709" name="Rectangle 13">
            <a:extLst>
              <a:ext uri="{FF2B5EF4-FFF2-40B4-BE49-F238E27FC236}">
                <a16:creationId xmlns:a16="http://schemas.microsoft.com/office/drawing/2014/main" id="{6FB7FF26-C2FD-A1EB-5D1C-266F288D7D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2333710" name="Rectangle 14">
            <a:extLst>
              <a:ext uri="{FF2B5EF4-FFF2-40B4-BE49-F238E27FC236}">
                <a16:creationId xmlns:a16="http://schemas.microsoft.com/office/drawing/2014/main" id="{E12B2992-6377-A4FE-98F5-5A1EAA301F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2333711" name="Rectangle 15">
            <a:extLst>
              <a:ext uri="{FF2B5EF4-FFF2-40B4-BE49-F238E27FC236}">
                <a16:creationId xmlns:a16="http://schemas.microsoft.com/office/drawing/2014/main" id="{F9F41121-3549-44CC-F1BA-0BB408049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fld id="{2ECED09E-930E-4F79-BD61-E888B02B010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95EA-EFF1-47D4-83FF-3963B27B4E6B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96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uvens no céu&#10;&#10;Descrição gerada automaticamente">
            <a:extLst>
              <a:ext uri="{FF2B5EF4-FFF2-40B4-BE49-F238E27FC236}">
                <a16:creationId xmlns:a16="http://schemas.microsoft.com/office/drawing/2014/main" id="{AC89DA01-25CA-B9F8-42CE-6B453AA15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C8E016C-2CC6-1CAB-E65D-0F865435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5157192"/>
            <a:ext cx="10801200" cy="1406638"/>
          </a:xfrm>
          <a:noFill/>
          <a:ln>
            <a:noFill/>
          </a:ln>
          <a:effectLst>
            <a:outerShdw dist="50800" sx="1000" sy="1000" algn="ctr" rotWithShape="0">
              <a:srgbClr val="000000"/>
            </a:outerShdw>
            <a:reflection stA="45000" endPos="70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pt-BR" sz="7200" b="1" dirty="0">
                <a:solidFill>
                  <a:srgbClr val="FFFF00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76200" sx="103000" sy="103000" algn="ctr" rotWithShape="0">
                    <a:srgbClr val="000000"/>
                  </a:outerShdw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Pai Virá Com Jesus?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16632"/>
            <a:ext cx="11809312" cy="6632585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“Porque o Filho do homem </a:t>
            </a:r>
            <a:r>
              <a:rPr lang="pt-BR" sz="2500" dirty="0">
                <a:solidFill>
                  <a:srgbClr val="FFFF00"/>
                </a:solidFill>
              </a:rPr>
              <a:t>virá na glória de seu Pai</a:t>
            </a:r>
            <a:r>
              <a:rPr lang="pt-BR" sz="2500" u="none" dirty="0">
                <a:solidFill>
                  <a:srgbClr val="FFFF00"/>
                </a:solidFill>
              </a:rPr>
              <a:t>, </a:t>
            </a:r>
            <a:r>
              <a:rPr lang="pt-BR" sz="2500" b="0" u="none" dirty="0">
                <a:solidFill>
                  <a:schemeClr val="bg1"/>
                </a:solidFill>
              </a:rPr>
              <a:t>com os seus anjos; e então dará a cada um segundo as suas obras.” </a:t>
            </a:r>
            <a:r>
              <a:rPr lang="pt-BR" sz="2500" u="none" dirty="0">
                <a:solidFill>
                  <a:srgbClr val="FF0000"/>
                </a:solidFill>
              </a:rPr>
              <a:t>Mateus 16:27.</a:t>
            </a:r>
          </a:p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“</a:t>
            </a:r>
            <a:r>
              <a:rPr lang="pt-BR" sz="2500" b="0" u="none" dirty="0" err="1">
                <a:solidFill>
                  <a:schemeClr val="bg1"/>
                </a:solidFill>
              </a:rPr>
              <a:t>Repondeu-lhe</a:t>
            </a:r>
            <a:r>
              <a:rPr lang="pt-BR" sz="2500" b="0" u="none" dirty="0">
                <a:solidFill>
                  <a:schemeClr val="bg1"/>
                </a:solidFill>
              </a:rPr>
              <a:t> Jesus: É como disseste; contudo vos digo que vereis em breve o Filho do homem </a:t>
            </a:r>
            <a:r>
              <a:rPr lang="pt-BR" sz="2500" dirty="0">
                <a:solidFill>
                  <a:srgbClr val="FFFF00"/>
                </a:solidFill>
              </a:rPr>
              <a:t>assentado à direita do Poder</a:t>
            </a:r>
            <a:r>
              <a:rPr lang="pt-BR" sz="2500" u="none" dirty="0">
                <a:solidFill>
                  <a:srgbClr val="FFFF00"/>
                </a:solidFill>
              </a:rPr>
              <a:t>, </a:t>
            </a:r>
            <a:r>
              <a:rPr lang="pt-BR" sz="2500" b="0" u="none" dirty="0">
                <a:solidFill>
                  <a:schemeClr val="bg1"/>
                </a:solidFill>
              </a:rPr>
              <a:t>e vindo sobre as nuvens do céu.” </a:t>
            </a:r>
            <a:r>
              <a:rPr lang="pt-BR" sz="2500" u="none" dirty="0">
                <a:solidFill>
                  <a:srgbClr val="FF0000"/>
                </a:solidFill>
              </a:rPr>
              <a:t>Mateus 26:64.</a:t>
            </a:r>
          </a:p>
          <a:p>
            <a:pPr algn="just"/>
            <a:endParaRPr lang="pt-BR" sz="2500" b="0" u="none" dirty="0">
              <a:solidFill>
                <a:schemeClr val="bg1"/>
              </a:solidFill>
            </a:endParaRPr>
          </a:p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“Porquanto, qualquer que, entre esta geração adúltera e pecadora, se envergonhar de mim e das minhas palavras, também dele se envergonhará </a:t>
            </a:r>
            <a:r>
              <a:rPr lang="pt-BR" sz="2500" dirty="0">
                <a:solidFill>
                  <a:srgbClr val="FFFF00"/>
                </a:solidFill>
              </a:rPr>
              <a:t>o Filho do homem quando vier na glória de seu Pai</a:t>
            </a:r>
            <a:r>
              <a:rPr lang="pt-BR" sz="2500" b="0" u="none" dirty="0">
                <a:solidFill>
                  <a:schemeClr val="bg1"/>
                </a:solidFill>
              </a:rPr>
              <a:t> com os santos anjos.” </a:t>
            </a:r>
            <a:r>
              <a:rPr lang="pt-BR" sz="2500" u="none" dirty="0">
                <a:solidFill>
                  <a:srgbClr val="FF0000"/>
                </a:solidFill>
              </a:rPr>
              <a:t>Marcos 8:38.</a:t>
            </a:r>
          </a:p>
          <a:p>
            <a:pPr algn="just"/>
            <a:endParaRPr lang="pt-BR" sz="2500" b="0" u="none" dirty="0">
              <a:solidFill>
                <a:schemeClr val="bg1"/>
              </a:solidFill>
            </a:endParaRPr>
          </a:p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“Porque, quem se envergonhar de mim e das minhas palavras, dele se envergonhará </a:t>
            </a:r>
            <a:r>
              <a:rPr lang="pt-BR" sz="2500" dirty="0">
                <a:solidFill>
                  <a:srgbClr val="FFFF00"/>
                </a:solidFill>
              </a:rPr>
              <a:t>o Filho do homem, quando vier na sua glória, e na do Pai</a:t>
            </a:r>
            <a:r>
              <a:rPr lang="pt-BR" sz="2500" b="0" u="none" dirty="0">
                <a:solidFill>
                  <a:schemeClr val="bg1"/>
                </a:solidFill>
              </a:rPr>
              <a:t> e dos santos anjos.” </a:t>
            </a:r>
            <a:r>
              <a:rPr lang="pt-BR" sz="2500" u="none" dirty="0">
                <a:solidFill>
                  <a:srgbClr val="FF0000"/>
                </a:solidFill>
              </a:rPr>
              <a:t>Lucas 9:26.</a:t>
            </a:r>
          </a:p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 </a:t>
            </a:r>
            <a:endParaRPr lang="pt-BR" sz="2500" u="none" dirty="0">
              <a:solidFill>
                <a:srgbClr val="FF0000"/>
              </a:solidFill>
            </a:endParaRPr>
          </a:p>
          <a:p>
            <a:r>
              <a:rPr lang="pt-BR" sz="2800" u="none" dirty="0">
                <a:solidFill>
                  <a:srgbClr val="00FFFF"/>
                </a:solidFill>
              </a:rPr>
              <a:t> – Assentado a direita do poder, na glória do seu Pai – </a:t>
            </a:r>
            <a:endParaRPr kumimoji="0" lang="pt-BR" altLang="pt-BR" sz="280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55466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>
            <a:extLst>
              <a:ext uri="{FF2B5EF4-FFF2-40B4-BE49-F238E27FC236}">
                <a16:creationId xmlns:a16="http://schemas.microsoft.com/office/drawing/2014/main" id="{30C56AC0-4A4E-B524-C13F-70D9916E9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654910"/>
            <a:ext cx="104411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chemeClr val="tx1"/>
                </a:solidFill>
              </a:rPr>
              <a:t>Vamos ler os últimos 6 textos:</a:t>
            </a:r>
          </a:p>
          <a:p>
            <a:pPr algn="just"/>
            <a:endParaRPr lang="pt-BR" sz="3600" u="none" dirty="0">
              <a:solidFill>
                <a:srgbClr val="FF0000"/>
              </a:solidFill>
            </a:endParaRPr>
          </a:p>
          <a:p>
            <a:r>
              <a:rPr lang="pt-BR" sz="3600" b="1" u="none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 Timóteo 6:13-16. -- Apocalipse 1:4,8. </a:t>
            </a:r>
          </a:p>
          <a:p>
            <a:r>
              <a:rPr lang="pt-BR" sz="3600" b="1" u="none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Apocalipse 4:8. -- Apocalipse 11:17.</a:t>
            </a:r>
            <a:endParaRPr lang="pt-BR" sz="3600" u="none" dirty="0">
              <a:solidFill>
                <a:srgbClr val="7030A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3600" b="1" u="none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Salmos 50:3. -- Joel 1:15.</a:t>
            </a:r>
            <a:endParaRPr lang="pt-BR" u="none" dirty="0">
              <a:solidFill>
                <a:srgbClr val="7030A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AE0DD864-A01E-B59F-5031-7601AE66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05</a:t>
            </a:r>
          </a:p>
        </p:txBody>
      </p:sp>
    </p:spTree>
    <p:extLst>
      <p:ext uri="{BB962C8B-B14F-4D97-AF65-F5344CB8AC3E}">
        <p14:creationId xmlns:p14="http://schemas.microsoft.com/office/powerpoint/2010/main" val="1825865759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16632"/>
            <a:ext cx="11809312" cy="6663363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600" u="none" dirty="0">
                <a:solidFill>
                  <a:srgbClr val="FFFF00"/>
                </a:solidFill>
              </a:rPr>
              <a:t>“</a:t>
            </a:r>
            <a:r>
              <a:rPr lang="pt-BR" sz="2600" dirty="0">
                <a:solidFill>
                  <a:srgbClr val="FFFF00"/>
                </a:solidFill>
              </a:rPr>
              <a:t>Diante de Deus</a:t>
            </a:r>
            <a:r>
              <a:rPr lang="pt-BR" sz="2600" u="none" dirty="0">
                <a:solidFill>
                  <a:srgbClr val="FFFF00"/>
                </a:solidFill>
              </a:rPr>
              <a:t>, </a:t>
            </a:r>
            <a:r>
              <a:rPr lang="pt-BR" sz="2600" b="0" u="none" dirty="0">
                <a:solidFill>
                  <a:schemeClr val="bg1"/>
                </a:solidFill>
              </a:rPr>
              <a:t>que todas as coisas vivifica, </a:t>
            </a:r>
            <a:r>
              <a:rPr lang="pt-BR" sz="2600" dirty="0">
                <a:solidFill>
                  <a:srgbClr val="FFFF00"/>
                </a:solidFill>
              </a:rPr>
              <a:t>e de Cristo Jesus</a:t>
            </a:r>
            <a:r>
              <a:rPr lang="pt-BR" sz="2600" u="none" dirty="0">
                <a:solidFill>
                  <a:srgbClr val="FFFF00"/>
                </a:solidFill>
              </a:rPr>
              <a:t>, </a:t>
            </a:r>
            <a:r>
              <a:rPr lang="pt-BR" sz="2600" b="0" u="none" dirty="0">
                <a:solidFill>
                  <a:schemeClr val="bg1"/>
                </a:solidFill>
              </a:rPr>
              <a:t>que perante Pôncio Pilatos deu o testemunho da boa confissão, exorto-te a que guardes este mandamento sem mácula e irrepreensível </a:t>
            </a:r>
            <a:r>
              <a:rPr lang="pt-BR" sz="2600" dirty="0">
                <a:solidFill>
                  <a:srgbClr val="FFFF00"/>
                </a:solidFill>
              </a:rPr>
              <a:t>até a vinda de nosso Senhor Jesus Cristo; a qual, no tempo próprio, manifestará o bem-aventurado e único poderoso SENHOR</a:t>
            </a:r>
            <a:r>
              <a:rPr lang="pt-BR" sz="2600" u="none" dirty="0">
                <a:solidFill>
                  <a:srgbClr val="FFFF00"/>
                </a:solidFill>
              </a:rPr>
              <a:t>, </a:t>
            </a:r>
            <a:r>
              <a:rPr lang="pt-BR" sz="2600" b="0" u="none" dirty="0">
                <a:solidFill>
                  <a:schemeClr val="bg1"/>
                </a:solidFill>
              </a:rPr>
              <a:t>Rei dos reis e SENHOR dos senhores; aquele que possui, ele só, a imortalidade, e habita na luz inacessível; </a:t>
            </a:r>
            <a:r>
              <a:rPr lang="pt-BR" sz="2600" dirty="0">
                <a:solidFill>
                  <a:srgbClr val="FFFF00"/>
                </a:solidFill>
              </a:rPr>
              <a:t>a quem nenhum dos homens viu nem pode ver</a:t>
            </a:r>
            <a:r>
              <a:rPr lang="pt-BR" sz="2600" u="none" dirty="0">
                <a:solidFill>
                  <a:srgbClr val="FFFF00"/>
                </a:solidFill>
              </a:rPr>
              <a:t>; </a:t>
            </a:r>
            <a:r>
              <a:rPr lang="pt-BR" sz="2600" b="0" u="none" dirty="0">
                <a:solidFill>
                  <a:schemeClr val="bg1"/>
                </a:solidFill>
              </a:rPr>
              <a:t>ao qual seja honra e poder sempiterno. Amém.” (KJV) </a:t>
            </a:r>
            <a:r>
              <a:rPr lang="pt-BR" sz="2600" u="none" dirty="0">
                <a:solidFill>
                  <a:srgbClr val="FF0000"/>
                </a:solidFill>
              </a:rPr>
              <a:t>I Timóteo 6:13-16.</a:t>
            </a:r>
          </a:p>
          <a:p>
            <a:pPr algn="just"/>
            <a:br>
              <a:rPr lang="pt-BR" sz="4000" b="0" u="none" dirty="0">
                <a:solidFill>
                  <a:schemeClr val="bg1"/>
                </a:solidFill>
              </a:rPr>
            </a:br>
            <a:r>
              <a:rPr lang="pt-BR" sz="2600" b="0" u="none" dirty="0">
                <a:solidFill>
                  <a:schemeClr val="bg1"/>
                </a:solidFill>
              </a:rPr>
              <a:t>“4 João, às sete igrejas que estão na Ásia: Graça a vós e paz da parte daquele que é, e que era, </a:t>
            </a:r>
            <a:r>
              <a:rPr lang="pt-BR" sz="2600" dirty="0">
                <a:solidFill>
                  <a:srgbClr val="FFFF00"/>
                </a:solidFill>
              </a:rPr>
              <a:t>e que há de vir</a:t>
            </a:r>
            <a:r>
              <a:rPr lang="pt-BR" sz="2600" u="none" dirty="0">
                <a:solidFill>
                  <a:srgbClr val="FFFF00"/>
                </a:solidFill>
              </a:rPr>
              <a:t>, </a:t>
            </a:r>
            <a:r>
              <a:rPr lang="pt-BR" sz="2600" b="0" u="none" dirty="0">
                <a:solidFill>
                  <a:schemeClr val="bg1"/>
                </a:solidFill>
              </a:rPr>
              <a:t>e da dos sete espíritos que estão diante do seu trono; 8 Eu sou o Alfa e o Ômega, o princípio e o fim, diz o SENHOR Deus, aquele </a:t>
            </a:r>
            <a:r>
              <a:rPr lang="pt-BR" sz="2600" dirty="0">
                <a:solidFill>
                  <a:srgbClr val="FFFF00"/>
                </a:solidFill>
              </a:rPr>
              <a:t>que é, e que era, e que há de vir, o Todo-Poderoso</a:t>
            </a:r>
            <a:r>
              <a:rPr lang="pt-BR" sz="2600" u="none" dirty="0">
                <a:solidFill>
                  <a:srgbClr val="FFFF00"/>
                </a:solidFill>
              </a:rPr>
              <a:t>.” </a:t>
            </a:r>
            <a:r>
              <a:rPr lang="pt-BR" sz="2600" b="0" u="none" dirty="0">
                <a:solidFill>
                  <a:schemeClr val="bg1"/>
                </a:solidFill>
              </a:rPr>
              <a:t>(KJV) </a:t>
            </a:r>
            <a:br>
              <a:rPr lang="pt-BR" sz="2600" b="0" u="none" dirty="0">
                <a:solidFill>
                  <a:schemeClr val="bg1"/>
                </a:solidFill>
              </a:rPr>
            </a:br>
            <a:r>
              <a:rPr lang="pt-BR" sz="2600" u="none" dirty="0">
                <a:solidFill>
                  <a:srgbClr val="FF0000"/>
                </a:solidFill>
              </a:rPr>
              <a:t>Apocalipse 1:4,8.</a:t>
            </a:r>
          </a:p>
          <a:p>
            <a:pPr algn="just"/>
            <a:r>
              <a:rPr lang="pt-BR" sz="2500" b="0" u="none" dirty="0">
                <a:solidFill>
                  <a:schemeClr val="bg1"/>
                </a:solidFill>
              </a:rPr>
              <a:t> </a:t>
            </a:r>
            <a:endParaRPr lang="pt-BR" sz="2500" u="none" dirty="0">
              <a:solidFill>
                <a:srgbClr val="FF0000"/>
              </a:solidFill>
            </a:endParaRPr>
          </a:p>
          <a:p>
            <a:r>
              <a:rPr lang="pt-BR" sz="2400" u="none" dirty="0">
                <a:solidFill>
                  <a:srgbClr val="00FFFF"/>
                </a:solidFill>
              </a:rPr>
              <a:t> – Que é, que era, e que há de vir, o Todo-Poderoso – </a:t>
            </a:r>
            <a:endParaRPr kumimoji="0" lang="pt-BR" altLang="pt-BR" sz="240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15752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16632"/>
            <a:ext cx="11809312" cy="6786473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900" b="0" u="none" dirty="0">
                <a:solidFill>
                  <a:schemeClr val="bg1"/>
                </a:solidFill>
              </a:rPr>
              <a:t>“...dizendo: Santo, Santo, Santo é </a:t>
            </a:r>
            <a:r>
              <a:rPr lang="pt-BR" sz="2900" dirty="0">
                <a:solidFill>
                  <a:srgbClr val="FFFF00"/>
                </a:solidFill>
              </a:rPr>
              <a:t>o SENHOR Deus, o Todo-Poderoso</a:t>
            </a:r>
            <a:r>
              <a:rPr lang="pt-BR" sz="2900" u="none" dirty="0">
                <a:solidFill>
                  <a:srgbClr val="FFFF00"/>
                </a:solidFill>
              </a:rPr>
              <a:t>, </a:t>
            </a:r>
            <a:r>
              <a:rPr lang="pt-BR" sz="2900" b="0" u="none" dirty="0">
                <a:solidFill>
                  <a:schemeClr val="bg1"/>
                </a:solidFill>
              </a:rPr>
              <a:t>que era, e que é, </a:t>
            </a:r>
            <a:r>
              <a:rPr lang="pt-BR" sz="2900" dirty="0">
                <a:solidFill>
                  <a:srgbClr val="FFFF00"/>
                </a:solidFill>
              </a:rPr>
              <a:t>e que há de vir</a:t>
            </a:r>
            <a:r>
              <a:rPr lang="pt-BR" sz="2900" u="none" dirty="0">
                <a:solidFill>
                  <a:srgbClr val="FFFF00"/>
                </a:solidFill>
              </a:rPr>
              <a:t>.” </a:t>
            </a:r>
            <a:r>
              <a:rPr lang="pt-BR" sz="2900" b="0" u="none" dirty="0">
                <a:solidFill>
                  <a:schemeClr val="bg1"/>
                </a:solidFill>
              </a:rPr>
              <a:t>(KJV) </a:t>
            </a:r>
            <a:r>
              <a:rPr lang="pt-BR" sz="2900" u="none" dirty="0">
                <a:solidFill>
                  <a:srgbClr val="FF6600"/>
                </a:solidFill>
              </a:rPr>
              <a:t>Apocalipse 4:8.</a:t>
            </a:r>
          </a:p>
          <a:p>
            <a:pPr algn="just"/>
            <a:r>
              <a:rPr lang="pt-BR" sz="29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900" b="0" u="none" dirty="0">
                <a:solidFill>
                  <a:schemeClr val="bg1"/>
                </a:solidFill>
              </a:rPr>
              <a:t>“dizendo: Graças te damos, </a:t>
            </a:r>
            <a:r>
              <a:rPr lang="pt-BR" sz="2900" dirty="0">
                <a:solidFill>
                  <a:srgbClr val="FFFF00"/>
                </a:solidFill>
              </a:rPr>
              <a:t>SENHOR Deus Todo-Poderoso</a:t>
            </a:r>
            <a:r>
              <a:rPr lang="pt-BR" sz="2900" u="none" dirty="0">
                <a:solidFill>
                  <a:srgbClr val="FFFF00"/>
                </a:solidFill>
              </a:rPr>
              <a:t>, </a:t>
            </a:r>
            <a:r>
              <a:rPr lang="pt-BR" sz="2900" b="0" u="none" dirty="0">
                <a:solidFill>
                  <a:schemeClr val="bg1"/>
                </a:solidFill>
              </a:rPr>
              <a:t>que és, e que eras, </a:t>
            </a:r>
            <a:r>
              <a:rPr lang="pt-BR" sz="2900" dirty="0">
                <a:solidFill>
                  <a:srgbClr val="FFFF00"/>
                </a:solidFill>
              </a:rPr>
              <a:t>e que hás de vir</a:t>
            </a:r>
            <a:r>
              <a:rPr lang="pt-BR" sz="2900" u="none" dirty="0">
                <a:solidFill>
                  <a:srgbClr val="FFFF00"/>
                </a:solidFill>
              </a:rPr>
              <a:t>, </a:t>
            </a:r>
            <a:r>
              <a:rPr lang="pt-BR" sz="2900" b="0" u="none" dirty="0">
                <a:solidFill>
                  <a:schemeClr val="bg1"/>
                </a:solidFill>
              </a:rPr>
              <a:t>que tomaste o teu grande poder, e reinaste.” (KJV) </a:t>
            </a:r>
            <a:r>
              <a:rPr lang="pt-BR" sz="2900" u="none" dirty="0">
                <a:solidFill>
                  <a:srgbClr val="FF6600"/>
                </a:solidFill>
              </a:rPr>
              <a:t>Apocalipse 11:17.</a:t>
            </a:r>
          </a:p>
          <a:p>
            <a:pPr algn="just"/>
            <a:endParaRPr lang="pt-BR" sz="2900" b="0" u="none" dirty="0">
              <a:solidFill>
                <a:schemeClr val="bg1"/>
              </a:solidFill>
            </a:endParaRPr>
          </a:p>
          <a:p>
            <a:pPr algn="just"/>
            <a:r>
              <a:rPr lang="pt-BR" sz="2900" u="none" dirty="0">
                <a:solidFill>
                  <a:srgbClr val="FFFF00"/>
                </a:solidFill>
              </a:rPr>
              <a:t>“</a:t>
            </a:r>
            <a:r>
              <a:rPr lang="pt-BR" sz="2900" dirty="0">
                <a:solidFill>
                  <a:srgbClr val="FFFF00"/>
                </a:solidFill>
              </a:rPr>
              <a:t>Virá o nosso Deus</a:t>
            </a:r>
            <a:r>
              <a:rPr lang="pt-BR" sz="2900" u="none" dirty="0">
                <a:solidFill>
                  <a:srgbClr val="FFFF00"/>
                </a:solidFill>
              </a:rPr>
              <a:t>, </a:t>
            </a:r>
            <a:r>
              <a:rPr lang="pt-BR" sz="2900" b="0" u="none" dirty="0">
                <a:solidFill>
                  <a:schemeClr val="bg1"/>
                </a:solidFill>
              </a:rPr>
              <a:t>e não se calará; um fogo se irá consumindo diante dele, e haverá grande tormenta ao redor dele.” (KJV) </a:t>
            </a:r>
            <a:r>
              <a:rPr lang="pt-BR" sz="2900" u="none" dirty="0">
                <a:solidFill>
                  <a:srgbClr val="FF6600"/>
                </a:solidFill>
              </a:rPr>
              <a:t>Salmos 50:3.</a:t>
            </a:r>
          </a:p>
          <a:p>
            <a:pPr algn="just"/>
            <a:r>
              <a:rPr lang="pt-BR" sz="29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900" b="0" u="none" dirty="0">
                <a:solidFill>
                  <a:schemeClr val="bg1"/>
                </a:solidFill>
              </a:rPr>
              <a:t>“Ai do dia! pois </a:t>
            </a:r>
            <a:r>
              <a:rPr lang="pt-BR" sz="2900" dirty="0">
                <a:solidFill>
                  <a:srgbClr val="FFFF00"/>
                </a:solidFill>
              </a:rPr>
              <a:t>o dia do SENHOR </a:t>
            </a:r>
            <a:r>
              <a:rPr lang="pt-BR" sz="2900" b="0" u="none" dirty="0">
                <a:solidFill>
                  <a:schemeClr val="bg1"/>
                </a:solidFill>
              </a:rPr>
              <a:t>está perto, e vem como assolação da parte </a:t>
            </a:r>
            <a:r>
              <a:rPr lang="pt-BR" sz="2900" dirty="0">
                <a:solidFill>
                  <a:srgbClr val="FFFF00"/>
                </a:solidFill>
              </a:rPr>
              <a:t>do Todo-Poderoso</a:t>
            </a:r>
            <a:r>
              <a:rPr lang="pt-BR" sz="2900" u="none" dirty="0">
                <a:solidFill>
                  <a:srgbClr val="FFFF00"/>
                </a:solidFill>
              </a:rPr>
              <a:t>.” </a:t>
            </a:r>
            <a:r>
              <a:rPr lang="pt-BR" sz="2900" u="none" dirty="0">
                <a:solidFill>
                  <a:srgbClr val="FF6600"/>
                </a:solidFill>
              </a:rPr>
              <a:t>Joel 1:15.</a:t>
            </a:r>
          </a:p>
          <a:p>
            <a:pPr algn="just"/>
            <a:r>
              <a:rPr lang="pt-BR" sz="2000" b="0" u="none" dirty="0">
                <a:solidFill>
                  <a:schemeClr val="bg1"/>
                </a:solidFill>
              </a:rPr>
              <a:t> </a:t>
            </a:r>
            <a:endParaRPr lang="pt-BR" sz="1400" u="none" dirty="0">
              <a:solidFill>
                <a:srgbClr val="FF0000"/>
              </a:solidFill>
            </a:endParaRPr>
          </a:p>
          <a:p>
            <a:r>
              <a:rPr lang="pt-BR" sz="2900" u="none" dirty="0">
                <a:solidFill>
                  <a:srgbClr val="00FFFF"/>
                </a:solidFill>
              </a:rPr>
              <a:t> </a:t>
            </a:r>
            <a:r>
              <a:rPr lang="pt-BR" u="none" dirty="0">
                <a:solidFill>
                  <a:srgbClr val="00FFFF"/>
                </a:solidFill>
              </a:rPr>
              <a:t>– O nosso Deus, o Todo-Poderoso – </a:t>
            </a:r>
            <a:endParaRPr kumimoji="0" lang="pt-BR" altLang="pt-BR" sz="290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63838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>
            <a:extLst>
              <a:ext uri="{FF2B5EF4-FFF2-40B4-BE49-F238E27FC236}">
                <a16:creationId xmlns:a16="http://schemas.microsoft.com/office/drawing/2014/main" id="{77B32793-018F-B523-1B69-15395855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79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1ABDC6A-A21B-B6DF-FA02-C821354F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31380"/>
            <a:ext cx="7783760" cy="769441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EVENTOS ANTERIORES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0A5E67F-AE58-F0CA-E2F6-3C7B44E9B2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052734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26D888-6035-9D62-0CBC-A091AC46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1"/>
            <a:ext cx="12192000" cy="48522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1AC2093-3FBF-A60B-EEDE-F33393E12EDD}"/>
              </a:ext>
            </a:extLst>
          </p:cNvPr>
          <p:cNvSpPr txBox="1"/>
          <p:nvPr/>
        </p:nvSpPr>
        <p:spPr>
          <a:xfrm>
            <a:off x="113939" y="1250176"/>
            <a:ext cx="119895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42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</a:t>
            </a:r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Terra, Quem Estavam Presentes?</a:t>
            </a:r>
          </a:p>
        </p:txBody>
      </p:sp>
    </p:spTree>
    <p:extLst>
      <p:ext uri="{BB962C8B-B14F-4D97-AF65-F5344CB8AC3E}">
        <p14:creationId xmlns:p14="http://schemas.microsoft.com/office/powerpoint/2010/main" val="15171381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34625"/>
            <a:ext cx="11809312" cy="6678751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“E disse Deus: </a:t>
            </a:r>
            <a:r>
              <a:rPr lang="pt-BR" sz="3000" dirty="0">
                <a:solidFill>
                  <a:srgbClr val="FFFF00"/>
                </a:solidFill>
              </a:rPr>
              <a:t>Façamos o homem à nossa imagem</a:t>
            </a:r>
            <a:r>
              <a:rPr lang="pt-BR" sz="3000" u="none" dirty="0">
                <a:solidFill>
                  <a:srgbClr val="FFFF00"/>
                </a:solidFill>
              </a:rPr>
              <a:t>, </a:t>
            </a:r>
            <a:r>
              <a:rPr lang="pt-BR" sz="3000" b="0" u="none" dirty="0">
                <a:solidFill>
                  <a:schemeClr val="bg1"/>
                </a:solidFill>
              </a:rPr>
              <a:t>conforme a nossa semelhança;” </a:t>
            </a:r>
            <a:r>
              <a:rPr lang="pt-BR" sz="3000" u="none" dirty="0" err="1">
                <a:solidFill>
                  <a:srgbClr val="FF0000"/>
                </a:solidFill>
              </a:rPr>
              <a:t>Gênesys</a:t>
            </a:r>
            <a:r>
              <a:rPr lang="pt-BR" sz="3000" u="none" dirty="0">
                <a:solidFill>
                  <a:srgbClr val="FF0000"/>
                </a:solidFill>
              </a:rPr>
              <a:t> 1:26.</a:t>
            </a:r>
          </a:p>
          <a:p>
            <a:pPr algn="just"/>
            <a:endParaRPr lang="pt-BR" sz="3000" b="0" u="none" dirty="0">
              <a:solidFill>
                <a:schemeClr val="bg1"/>
              </a:solidFill>
            </a:endParaRPr>
          </a:p>
          <a:p>
            <a:pPr algn="just"/>
            <a:r>
              <a:rPr lang="pt-BR" sz="3000" u="none" dirty="0">
                <a:solidFill>
                  <a:srgbClr val="FFFF00"/>
                </a:solidFill>
              </a:rPr>
              <a:t>“</a:t>
            </a:r>
            <a:r>
              <a:rPr lang="pt-BR" sz="3000" dirty="0">
                <a:solidFill>
                  <a:srgbClr val="FFFF00"/>
                </a:solidFill>
              </a:rPr>
              <a:t>Pai e Filho</a:t>
            </a:r>
            <a:r>
              <a:rPr lang="pt-BR" sz="3000" u="none" dirty="0">
                <a:solidFill>
                  <a:srgbClr val="FFFF00"/>
                </a:solidFill>
              </a:rPr>
              <a:t> </a:t>
            </a:r>
            <a:r>
              <a:rPr lang="pt-BR" sz="3000" b="0" u="none" dirty="0">
                <a:solidFill>
                  <a:schemeClr val="bg1"/>
                </a:solidFill>
              </a:rPr>
              <a:t>empenharam-Se na grandiosa, poderosa obra que tinham planejado - a criação do mundo. A Terra saiu das mãos de seu Criador extraordinariamente bela... Depois que a Terra foi criada, com sua vida animal, </a:t>
            </a:r>
            <a:r>
              <a:rPr lang="pt-BR" sz="3000" dirty="0">
                <a:solidFill>
                  <a:srgbClr val="FFFF00"/>
                </a:solidFill>
              </a:rPr>
              <a:t>o Pai e o Filho</a:t>
            </a:r>
            <a:r>
              <a:rPr lang="pt-BR" sz="3000" u="none" dirty="0">
                <a:solidFill>
                  <a:srgbClr val="FFFF00"/>
                </a:solidFill>
              </a:rPr>
              <a:t> </a:t>
            </a:r>
            <a:r>
              <a:rPr lang="pt-BR" sz="3000" b="0" u="none" dirty="0">
                <a:solidFill>
                  <a:schemeClr val="bg1"/>
                </a:solidFill>
              </a:rPr>
              <a:t>levaram a cabo Seu propósito, planejado antes da queda de Satanás, de fazer o homem à Sua própria imagem. Eles tinham operado juntos na criação da Terra e de cada ser vivente sobre ela. E agora, </a:t>
            </a:r>
            <a:r>
              <a:rPr lang="pt-BR" sz="3000" dirty="0">
                <a:solidFill>
                  <a:srgbClr val="FFFF00"/>
                </a:solidFill>
              </a:rPr>
              <a:t>disse Deus a Seu Filho</a:t>
            </a:r>
            <a:r>
              <a:rPr lang="pt-BR" sz="3000" u="none" dirty="0">
                <a:solidFill>
                  <a:srgbClr val="FFFF00"/>
                </a:solidFill>
              </a:rPr>
              <a:t>:</a:t>
            </a:r>
            <a:r>
              <a:rPr lang="pt-BR" sz="3000" b="0" u="none" dirty="0">
                <a:solidFill>
                  <a:schemeClr val="bg1"/>
                </a:solidFill>
              </a:rPr>
              <a:t> "Façamos o homem à Nossa imagem." Gên. 1:26.” </a:t>
            </a:r>
            <a:br>
              <a:rPr lang="pt-BR" sz="3000" b="0" u="none" dirty="0">
                <a:solidFill>
                  <a:schemeClr val="bg1"/>
                </a:solidFill>
              </a:rPr>
            </a:br>
            <a:r>
              <a:rPr lang="pt-BR" u="none" dirty="0">
                <a:solidFill>
                  <a:srgbClr val="FF0000"/>
                </a:solidFill>
              </a:rPr>
              <a:t>–</a:t>
            </a:r>
            <a:r>
              <a:rPr lang="pt-BR" sz="3000" u="none" dirty="0">
                <a:solidFill>
                  <a:srgbClr val="FF0000"/>
                </a:solidFill>
              </a:rPr>
              <a:t> História da Redenção, pág. 20-21.</a:t>
            </a:r>
          </a:p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 </a:t>
            </a:r>
            <a:endParaRPr lang="pt-BR" sz="3000" u="none" dirty="0">
              <a:solidFill>
                <a:srgbClr val="FF0000"/>
              </a:solidFill>
            </a:endParaRPr>
          </a:p>
          <a:p>
            <a:r>
              <a:rPr lang="pt-BR" sz="3600" u="none" dirty="0">
                <a:solidFill>
                  <a:srgbClr val="00FFFF"/>
                </a:solidFill>
              </a:rPr>
              <a:t> – O Pai e o Filho! – </a:t>
            </a:r>
            <a:endParaRPr kumimoji="0" lang="pt-BR" altLang="pt-BR" sz="360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19216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>
            <a:extLst>
              <a:ext uri="{FF2B5EF4-FFF2-40B4-BE49-F238E27FC236}">
                <a16:creationId xmlns:a16="http://schemas.microsoft.com/office/drawing/2014/main" id="{77B32793-018F-B523-1B69-15395855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79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1ABDC6A-A21B-B6DF-FA02-C821354F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31380"/>
            <a:ext cx="7783760" cy="769441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EVENTOS ANTERIORES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0A5E67F-AE58-F0CA-E2F6-3C7B44E9B2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052734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AC2093-3FBF-A60B-EEDE-F33393E12EDD}"/>
              </a:ext>
            </a:extLst>
          </p:cNvPr>
          <p:cNvSpPr txBox="1"/>
          <p:nvPr/>
        </p:nvSpPr>
        <p:spPr>
          <a:xfrm>
            <a:off x="639920" y="1268760"/>
            <a:ext cx="10937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42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 Sinai,</a:t>
            </a:r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Quem Estavam Presentes?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69E5C62-5EA3-8613-04BC-0D85A7CF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470"/>
            <a:ext cx="12192000" cy="4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10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9738"/>
            <a:ext cx="11809312" cy="6709529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b="0" u="none" dirty="0">
                <a:solidFill>
                  <a:srgbClr val="FFFF00"/>
                </a:solidFill>
              </a:rPr>
              <a:t>“</a:t>
            </a:r>
            <a:r>
              <a:rPr lang="pt-BR" dirty="0">
                <a:solidFill>
                  <a:srgbClr val="FFFF00"/>
                </a:solidFill>
              </a:rPr>
              <a:t>E deu a Moisés</a:t>
            </a:r>
            <a:r>
              <a:rPr lang="pt-BR" u="none" dirty="0">
                <a:solidFill>
                  <a:srgbClr val="FFFF00"/>
                </a:solidFill>
              </a:rPr>
              <a:t>, </a:t>
            </a:r>
            <a:r>
              <a:rPr lang="pt-BR" b="0" u="none" dirty="0">
                <a:solidFill>
                  <a:schemeClr val="bg1"/>
                </a:solidFill>
              </a:rPr>
              <a:t>quando acabou de falar com ele no monte Sinai, as duas tábuas do testemunho, tábuas de pedra, </a:t>
            </a:r>
            <a:r>
              <a:rPr lang="pt-BR" dirty="0">
                <a:solidFill>
                  <a:srgbClr val="FFFF00"/>
                </a:solidFill>
              </a:rPr>
              <a:t>escritas pelo dedo de Deus</a:t>
            </a:r>
            <a:r>
              <a:rPr lang="pt-BR" u="none" dirty="0">
                <a:solidFill>
                  <a:srgbClr val="FFFF00"/>
                </a:solidFill>
              </a:rPr>
              <a:t>.”</a:t>
            </a:r>
            <a:r>
              <a:rPr lang="pt-BR" b="0" u="none" dirty="0">
                <a:solidFill>
                  <a:schemeClr val="bg1"/>
                </a:solidFill>
              </a:rPr>
              <a:t> </a:t>
            </a:r>
            <a:r>
              <a:rPr lang="pt-BR" u="none" dirty="0">
                <a:solidFill>
                  <a:srgbClr val="FF0000"/>
                </a:solidFill>
              </a:rPr>
              <a:t>Êxodo 31:18. </a:t>
            </a:r>
          </a:p>
          <a:p>
            <a:pPr algn="just"/>
            <a:endParaRPr lang="pt-BR" sz="2400" b="0" u="none" dirty="0">
              <a:solidFill>
                <a:schemeClr val="bg1"/>
              </a:solidFill>
            </a:endParaRPr>
          </a:p>
          <a:p>
            <a:pPr algn="just"/>
            <a:r>
              <a:rPr lang="pt-BR" sz="24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u="none" dirty="0">
                <a:solidFill>
                  <a:srgbClr val="FFFF00"/>
                </a:solidFill>
              </a:rPr>
              <a:t>“</a:t>
            </a:r>
            <a:r>
              <a:rPr lang="pt-BR" dirty="0">
                <a:solidFill>
                  <a:srgbClr val="FFFF00"/>
                </a:solidFill>
              </a:rPr>
              <a:t>Cristo</a:t>
            </a:r>
            <a:r>
              <a:rPr lang="pt-BR" u="none" dirty="0">
                <a:solidFill>
                  <a:srgbClr val="FFFF00"/>
                </a:solidFill>
              </a:rPr>
              <a:t> </a:t>
            </a:r>
            <a:r>
              <a:rPr lang="pt-BR" b="0" u="none" dirty="0">
                <a:solidFill>
                  <a:schemeClr val="bg1"/>
                </a:solidFill>
              </a:rPr>
              <a:t>não somente foi o guia dos hebreus no deserto - o Anjo em quem estava o nome de Jeová, e que, velado na coluna de nuvem, ia diante das hostes - mas foi também Ele que deu a Israel a lei. Por entre a tremenda glória do Sinai, Cristo declarou aos ouvidos de todo o povo os dez preceitos da lei de Seu Pai. </a:t>
            </a:r>
            <a:r>
              <a:rPr lang="pt-BR" dirty="0">
                <a:solidFill>
                  <a:srgbClr val="FFFF00"/>
                </a:solidFill>
              </a:rPr>
              <a:t>Foi Ele que deu a Moisés a lei gravada em tábuas de pedra</a:t>
            </a:r>
            <a:r>
              <a:rPr lang="pt-BR" u="none" dirty="0">
                <a:solidFill>
                  <a:srgbClr val="FFFF00"/>
                </a:solidFill>
              </a:rPr>
              <a:t>.” </a:t>
            </a:r>
            <a:r>
              <a:rPr lang="pt-BR" u="none" dirty="0">
                <a:solidFill>
                  <a:srgbClr val="FF0000"/>
                </a:solidFill>
              </a:rPr>
              <a:t>– Patriarcas e Profetas, pág. 366.</a:t>
            </a:r>
          </a:p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 </a:t>
            </a:r>
            <a:endParaRPr lang="pt-BR" sz="3000" u="none" dirty="0">
              <a:solidFill>
                <a:srgbClr val="FF0000"/>
              </a:solidFill>
            </a:endParaRPr>
          </a:p>
          <a:p>
            <a:r>
              <a:rPr lang="pt-BR" u="none" dirty="0">
                <a:solidFill>
                  <a:srgbClr val="00FFFF"/>
                </a:solidFill>
              </a:rPr>
              <a:t> </a:t>
            </a:r>
            <a:r>
              <a:rPr lang="pt-BR" sz="3600" u="none" dirty="0">
                <a:solidFill>
                  <a:srgbClr val="00FFFF"/>
                </a:solidFill>
              </a:rPr>
              <a:t>– O Pai e o Filho! – </a:t>
            </a:r>
            <a:endParaRPr lang="pt-BR" altLang="pt-BR" u="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151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>
            <a:extLst>
              <a:ext uri="{FF2B5EF4-FFF2-40B4-BE49-F238E27FC236}">
                <a16:creationId xmlns:a16="http://schemas.microsoft.com/office/drawing/2014/main" id="{77B32793-018F-B523-1B69-15395855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79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1ABDC6A-A21B-B6DF-FA02-C821354F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31380"/>
            <a:ext cx="7783760" cy="769441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EVENTOS ANTERIORES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0A5E67F-AE58-F0CA-E2F6-3C7B44E9B2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052734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AC2093-3FBF-A60B-EEDE-F33393E12EDD}"/>
              </a:ext>
            </a:extLst>
          </p:cNvPr>
          <p:cNvSpPr txBox="1"/>
          <p:nvPr/>
        </p:nvSpPr>
        <p:spPr>
          <a:xfrm>
            <a:off x="574199" y="1268760"/>
            <a:ext cx="11069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42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de Jesus,</a:t>
            </a:r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Quem Estava Presente?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B9A28C-6556-C9BF-5087-FB1F8D8F38EA}"/>
              </a:ext>
            </a:extLst>
          </p:cNvPr>
          <p:cNvSpPr txBox="1"/>
          <p:nvPr/>
        </p:nvSpPr>
        <p:spPr>
          <a:xfrm>
            <a:off x="3018865" y="3136613"/>
            <a:ext cx="6199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O Pai e o Filho! –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967F6C-0935-0499-64E0-6B013363A18A}"/>
              </a:ext>
            </a:extLst>
          </p:cNvPr>
          <p:cNvSpPr txBox="1"/>
          <p:nvPr/>
        </p:nvSpPr>
        <p:spPr>
          <a:xfrm>
            <a:off x="3018865" y="3136613"/>
            <a:ext cx="61990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O Pai e o Filho! –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Imagem 11" descr="Luz do sol&#10;&#10;Descrição gerada automaticamente">
            <a:extLst>
              <a:ext uri="{FF2B5EF4-FFF2-40B4-BE49-F238E27FC236}">
                <a16:creationId xmlns:a16="http://schemas.microsoft.com/office/drawing/2014/main" id="{490C8F36-7E1E-179C-47C6-FDC5BAE1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" y="2154761"/>
            <a:ext cx="12189786" cy="47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00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70420"/>
            <a:ext cx="11809312" cy="6555641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400" b="0" u="none" dirty="0">
                <a:solidFill>
                  <a:schemeClr val="bg1"/>
                </a:solidFill>
              </a:rPr>
              <a:t>“44 Era já quase a hora sexta, </a:t>
            </a:r>
            <a:r>
              <a:rPr lang="pt-BR" sz="2400" dirty="0">
                <a:solidFill>
                  <a:srgbClr val="FFFF00"/>
                </a:solidFill>
              </a:rPr>
              <a:t>e houve trevas em toda a terra até a hora nona</a:t>
            </a:r>
            <a:r>
              <a:rPr lang="pt-BR" sz="2400" u="none" dirty="0">
                <a:solidFill>
                  <a:srgbClr val="FFFF00"/>
                </a:solidFill>
              </a:rPr>
              <a:t>,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b="0" u="none" dirty="0">
                <a:solidFill>
                  <a:schemeClr val="bg1"/>
                </a:solidFill>
              </a:rPr>
              <a:t>pois o sol se escurecera; 46 Jesus, clamando com grande voz, disse: </a:t>
            </a:r>
            <a:r>
              <a:rPr lang="pt-BR" sz="2400" dirty="0">
                <a:solidFill>
                  <a:srgbClr val="FFFF00"/>
                </a:solidFill>
              </a:rPr>
              <a:t>Pai, nas tuas mãos entrego o meu espírito</a:t>
            </a:r>
            <a:r>
              <a:rPr lang="pt-BR" sz="2400" u="none" dirty="0">
                <a:solidFill>
                  <a:srgbClr val="FFFF00"/>
                </a:solidFill>
              </a:rPr>
              <a:t>.</a:t>
            </a:r>
            <a:r>
              <a:rPr lang="pt-BR" sz="2400" b="0" u="none" dirty="0">
                <a:solidFill>
                  <a:schemeClr val="bg1"/>
                </a:solidFill>
              </a:rPr>
              <a:t> E, havendo dito isso, expirou.” </a:t>
            </a:r>
            <a:r>
              <a:rPr lang="pt-BR" sz="2400" u="none" dirty="0">
                <a:solidFill>
                  <a:srgbClr val="FF0000"/>
                </a:solidFill>
              </a:rPr>
              <a:t>Lucas 23:44,46.</a:t>
            </a:r>
          </a:p>
          <a:p>
            <a:pPr algn="just"/>
            <a:endParaRPr lang="pt-BR" sz="2400" b="0" u="none" dirty="0">
              <a:solidFill>
                <a:schemeClr val="bg1"/>
              </a:solidFill>
            </a:endParaRPr>
          </a:p>
          <a:p>
            <a:pPr algn="just"/>
            <a:r>
              <a:rPr lang="pt-BR" sz="2400" b="0" u="none" dirty="0">
                <a:solidFill>
                  <a:schemeClr val="bg1"/>
                </a:solidFill>
              </a:rPr>
              <a:t>“Naquela densa treva ocultava-Se a presença de Deus. Ele faz da treva o Seu pavilhão, e esconde Sua glória dos olhos humanos. </a:t>
            </a:r>
            <a:r>
              <a:rPr lang="pt-BR" sz="2400" dirty="0">
                <a:solidFill>
                  <a:srgbClr val="FFFF00"/>
                </a:solidFill>
              </a:rPr>
              <a:t>Deus e Seus santos anjos estavam ao pé da cruz. O Pai estava com o Filho</a:t>
            </a:r>
            <a:r>
              <a:rPr lang="pt-BR" sz="2400" u="none" dirty="0">
                <a:solidFill>
                  <a:srgbClr val="FFFF00"/>
                </a:solidFill>
              </a:rPr>
              <a:t>.</a:t>
            </a:r>
            <a:r>
              <a:rPr lang="pt-BR" sz="2400" b="0" u="none" dirty="0">
                <a:solidFill>
                  <a:schemeClr val="bg1"/>
                </a:solidFill>
              </a:rPr>
              <a:t> Sua presença, no entanto, não foi revelada. Houvesse Sua glória irrompido da nuvem, e todo espectador humano teria sido morto.” </a:t>
            </a:r>
            <a:r>
              <a:rPr lang="pt-BR" sz="2400" u="none" dirty="0">
                <a:solidFill>
                  <a:srgbClr val="FF0000"/>
                </a:solidFill>
              </a:rPr>
              <a:t>– O Desejado de Todas as Nações, pág. 754.</a:t>
            </a:r>
          </a:p>
          <a:p>
            <a:pPr algn="just"/>
            <a:endParaRPr lang="pt-BR" sz="2400" b="0" u="none" dirty="0">
              <a:solidFill>
                <a:schemeClr val="bg1"/>
              </a:solidFill>
            </a:endParaRPr>
          </a:p>
          <a:p>
            <a:pPr algn="just"/>
            <a:r>
              <a:rPr lang="pt-BR" sz="2400" u="none" dirty="0">
                <a:solidFill>
                  <a:srgbClr val="FFFF00"/>
                </a:solidFill>
              </a:rPr>
              <a:t>“</a:t>
            </a:r>
            <a:r>
              <a:rPr lang="pt-BR" sz="2400" dirty="0">
                <a:solidFill>
                  <a:srgbClr val="FFFF00"/>
                </a:solidFill>
              </a:rPr>
              <a:t>O Pai, junto com Seus anjos</a:t>
            </a:r>
            <a:r>
              <a:rPr lang="pt-BR" sz="2400" u="none" dirty="0">
                <a:solidFill>
                  <a:srgbClr val="FFFF00"/>
                </a:solidFill>
              </a:rPr>
              <a:t>, </a:t>
            </a:r>
            <a:r>
              <a:rPr lang="pt-BR" sz="2400" b="0" u="none" dirty="0">
                <a:solidFill>
                  <a:schemeClr val="bg1"/>
                </a:solidFill>
              </a:rPr>
              <a:t>também Se escondeu na espessa escuridão. </a:t>
            </a:r>
            <a:r>
              <a:rPr lang="pt-BR" sz="2400" dirty="0">
                <a:solidFill>
                  <a:srgbClr val="FFFF00"/>
                </a:solidFill>
              </a:rPr>
              <a:t>Deus estava bem perto de Seu Filho</a:t>
            </a:r>
            <a:r>
              <a:rPr lang="pt-BR" sz="2400" u="none" dirty="0">
                <a:solidFill>
                  <a:srgbClr val="FFFF00"/>
                </a:solidFill>
              </a:rPr>
              <a:t>, </a:t>
            </a:r>
            <a:r>
              <a:rPr lang="pt-BR" sz="2400" b="0" u="none" dirty="0">
                <a:solidFill>
                  <a:schemeClr val="bg1"/>
                </a:solidFill>
              </a:rPr>
              <a:t>embora não Se houvesse manifestado a Ele ou a qualquer ser humano. Houvesse um só raio de Sua glória e poder penetrado nessa grossa nuvem que envolvia a Cristo, todos os espectadores teriam sido extintos.” </a:t>
            </a:r>
            <a:br>
              <a:rPr lang="pt-BR" sz="2400" b="0" u="none" dirty="0">
                <a:solidFill>
                  <a:schemeClr val="bg1"/>
                </a:solidFill>
              </a:rPr>
            </a:br>
            <a:r>
              <a:rPr lang="pt-BR" sz="2400" u="none" dirty="0">
                <a:solidFill>
                  <a:srgbClr val="FF0000"/>
                </a:solidFill>
              </a:rPr>
              <a:t>–</a:t>
            </a:r>
            <a:r>
              <a:rPr lang="pt-BR" sz="2400" b="0" u="none" dirty="0">
                <a:solidFill>
                  <a:schemeClr val="bg1"/>
                </a:solidFill>
              </a:rPr>
              <a:t> </a:t>
            </a:r>
            <a:r>
              <a:rPr lang="pt-BR" sz="2400" u="none" dirty="0">
                <a:solidFill>
                  <a:srgbClr val="FF0000"/>
                </a:solidFill>
              </a:rPr>
              <a:t>Manuscript Releases, vol. 12, pág. 385. – A Verdade Sobre os Anjos, pág. 203. </a:t>
            </a:r>
          </a:p>
          <a:p>
            <a:pPr algn="just"/>
            <a:endParaRPr lang="pt-BR" sz="2400" b="0" u="none" dirty="0">
              <a:solidFill>
                <a:schemeClr val="bg1"/>
              </a:solidFill>
            </a:endParaRPr>
          </a:p>
          <a:p>
            <a:r>
              <a:rPr lang="pt-BR" sz="3600" u="none" dirty="0">
                <a:solidFill>
                  <a:srgbClr val="00FFFF"/>
                </a:solidFill>
              </a:rPr>
              <a:t>– O Pai e o Filho! – </a:t>
            </a:r>
            <a:endParaRPr lang="pt-BR" altLang="pt-BR" sz="3600" u="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12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1026">
            <a:extLst>
              <a:ext uri="{FF2B5EF4-FFF2-40B4-BE49-F238E27FC236}">
                <a16:creationId xmlns:a16="http://schemas.microsoft.com/office/drawing/2014/main" id="{B6CB922C-D813-54B9-591B-5465D601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84784"/>
            <a:ext cx="11737304" cy="532453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Na interpretação contemporânea da volta de Jesus, a Igreja Adventista enfatiza nos desenhos e estudos, que somente Jesus voltará nas nuvens dos céus.</a:t>
            </a:r>
          </a:p>
          <a:p>
            <a:pPr algn="just"/>
            <a:endParaRPr lang="pt-BR" sz="2000" b="0" u="none" dirty="0">
              <a:solidFill>
                <a:schemeClr val="bg1"/>
              </a:solidFill>
            </a:endParaRPr>
          </a:p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Realizando uma pesquisa na Bíblia, encontrei alguns textos que nos dão a entender que neste evento extraordinário e interplanetário, </a:t>
            </a:r>
            <a:r>
              <a:rPr lang="pt-BR" sz="3000" dirty="0">
                <a:solidFill>
                  <a:srgbClr val="FFFF00"/>
                </a:solidFill>
              </a:rPr>
              <a:t>o Pai de nosso Senhor Jesus Cristo, o Deus Único, o Todo Poderoso estará presente em pessoa, e com todos os santos anjos</a:t>
            </a:r>
            <a:r>
              <a:rPr lang="pt-BR" sz="3000" u="none" dirty="0">
                <a:solidFill>
                  <a:srgbClr val="FFFF00"/>
                </a:solidFill>
              </a:rPr>
              <a:t>! </a:t>
            </a:r>
          </a:p>
          <a:p>
            <a:pPr algn="just"/>
            <a:endParaRPr lang="pt-BR" sz="2000" b="0" u="none" dirty="0">
              <a:solidFill>
                <a:schemeClr val="bg1"/>
              </a:solidFill>
            </a:endParaRPr>
          </a:p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Se os irmãos encontrarem outros textos, nos enviem, por favor, para enriquecermos este </a:t>
            </a:r>
            <a:r>
              <a:rPr lang="pt-BR" sz="3000" b="0" u="none" dirty="0" err="1">
                <a:solidFill>
                  <a:schemeClr val="bg1"/>
                </a:solidFill>
              </a:rPr>
              <a:t>pré</a:t>
            </a:r>
            <a:r>
              <a:rPr lang="pt-BR" sz="3000" b="0" u="none" dirty="0">
                <a:solidFill>
                  <a:schemeClr val="bg1"/>
                </a:solidFill>
              </a:rPr>
              <a:t>-estudo. Vamos aos textos:</a:t>
            </a:r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1590C80C-8906-7E9B-848D-BC1978514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36004" y="126876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7B32793-018F-B523-1B69-15395855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79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1ABDC6A-A21B-B6DF-FA02-C821354F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380"/>
            <a:ext cx="5257800" cy="830997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 u="none" dirty="0">
                <a:solidFill>
                  <a:srgbClr val="1D0058"/>
                </a:solidFill>
              </a:rPr>
              <a:t>Introdução</a:t>
            </a:r>
            <a:endParaRPr lang="pt-BR" altLang="pt-BR" sz="4800" u="none" dirty="0">
              <a:solidFill>
                <a:srgbClr val="25006E"/>
              </a:solidFill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0A5E67F-AE58-F0CA-E2F6-3C7B44E9B2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108503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>
            <a:extLst>
              <a:ext uri="{FF2B5EF4-FFF2-40B4-BE49-F238E27FC236}">
                <a16:creationId xmlns:a16="http://schemas.microsoft.com/office/drawing/2014/main" id="{77B32793-018F-B523-1B69-15395855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79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1ABDC6A-A21B-B6DF-FA02-C821354F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31380"/>
            <a:ext cx="7783760" cy="769441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EVENTO FUTURO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0A5E67F-AE58-F0CA-E2F6-3C7B44E9B2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052734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AC2093-3FBF-A60B-EEDE-F33393E12EDD}"/>
              </a:ext>
            </a:extLst>
          </p:cNvPr>
          <p:cNvSpPr txBox="1"/>
          <p:nvPr/>
        </p:nvSpPr>
        <p:spPr>
          <a:xfrm>
            <a:off x="638382" y="1268760"/>
            <a:ext cx="10940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42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Vinda,</a:t>
            </a:r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Quem Estará Presente?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7289F53-15B6-D774-9F94-F0673DAA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708"/>
            <a:ext cx="12192000" cy="46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03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00010"/>
            <a:ext cx="11809312" cy="5909310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2700" b="0" u="none" dirty="0">
                <a:solidFill>
                  <a:schemeClr val="bg1"/>
                </a:solidFill>
              </a:rPr>
              <a:t>“Diante de Deus, que todas as coisas vivifica, e de Cristo Jesus, que perante Pôncio Pilatos deu o testemunho da boa confissão, exorto-te a que guardes este mandamento sem mácula e irrepreensível </a:t>
            </a:r>
            <a:r>
              <a:rPr lang="pt-BR" sz="2700" dirty="0">
                <a:solidFill>
                  <a:srgbClr val="FFFF00"/>
                </a:solidFill>
              </a:rPr>
              <a:t>até a vinda de nosso Senhor Jesus Cristo; a qual, no tempo próprio, manifestará o bem-aventurado e único poderoso SENHOR, Rei dos reis e SENHOR dos senhores</a:t>
            </a:r>
            <a:r>
              <a:rPr lang="pt-BR" sz="2700" u="none" dirty="0">
                <a:solidFill>
                  <a:srgbClr val="FFFF00"/>
                </a:solidFill>
              </a:rPr>
              <a:t>; </a:t>
            </a:r>
            <a:r>
              <a:rPr lang="pt-BR" sz="2700" b="0" u="none" dirty="0">
                <a:solidFill>
                  <a:schemeClr val="bg1"/>
                </a:solidFill>
              </a:rPr>
              <a:t>aquele que possui, ele só, a imortalidade, e habita na luz inacessível; </a:t>
            </a:r>
            <a:r>
              <a:rPr lang="pt-BR" sz="2700" dirty="0">
                <a:solidFill>
                  <a:srgbClr val="FFFF00"/>
                </a:solidFill>
              </a:rPr>
              <a:t>a quem nenhum dos homens viu nem pode ver</a:t>
            </a:r>
            <a:r>
              <a:rPr lang="pt-BR" sz="2700" u="none" dirty="0">
                <a:solidFill>
                  <a:srgbClr val="FFFF00"/>
                </a:solidFill>
              </a:rPr>
              <a:t>;</a:t>
            </a:r>
            <a:r>
              <a:rPr lang="pt-BR" sz="2700" b="0" u="none" dirty="0">
                <a:solidFill>
                  <a:schemeClr val="bg1"/>
                </a:solidFill>
              </a:rPr>
              <a:t> ao qual seja honra e poder sempiterno. Amém.” (KJV) </a:t>
            </a:r>
            <a:r>
              <a:rPr lang="pt-BR" sz="2700" u="none" dirty="0">
                <a:solidFill>
                  <a:srgbClr val="FF0000"/>
                </a:solidFill>
              </a:rPr>
              <a:t>I Timóteo 6:13-16.</a:t>
            </a:r>
          </a:p>
          <a:p>
            <a:pPr algn="just"/>
            <a:endParaRPr lang="pt-BR" sz="2700" b="0" u="none" dirty="0">
              <a:solidFill>
                <a:schemeClr val="bg1"/>
              </a:solidFill>
            </a:endParaRPr>
          </a:p>
          <a:p>
            <a:pPr algn="just"/>
            <a:r>
              <a:rPr lang="pt-BR" sz="27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2700" b="0" u="none" dirty="0">
                <a:solidFill>
                  <a:schemeClr val="bg1"/>
                </a:solidFill>
              </a:rPr>
              <a:t>“21 Eu olhava, e eis que </a:t>
            </a:r>
            <a:r>
              <a:rPr lang="pt-BR" sz="2700" dirty="0">
                <a:solidFill>
                  <a:srgbClr val="FFFF00"/>
                </a:solidFill>
              </a:rPr>
              <a:t>este chifre fazia guerra contra os santos, e prevaleceu contra eles. 22 Até que veio o ancião de dias</a:t>
            </a:r>
            <a:r>
              <a:rPr lang="pt-BR" sz="2700" u="none" dirty="0">
                <a:solidFill>
                  <a:srgbClr val="FFFF00"/>
                </a:solidFill>
              </a:rPr>
              <a:t>,</a:t>
            </a:r>
            <a:r>
              <a:rPr lang="pt-BR" sz="2700" b="0" u="none" dirty="0">
                <a:solidFill>
                  <a:schemeClr val="bg1"/>
                </a:solidFill>
              </a:rPr>
              <a:t> e fez justiça aos santos do Altíssimo; e chegou o tempo em que os santos possuíram o reino.” </a:t>
            </a:r>
            <a:r>
              <a:rPr lang="pt-BR" sz="2700" u="none" dirty="0">
                <a:solidFill>
                  <a:srgbClr val="FF0000"/>
                </a:solidFill>
              </a:rPr>
              <a:t>Daniel 7:21-22.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FEA62777-F0BD-DCC3-0314-77EB4828F40F}"/>
              </a:ext>
            </a:extLst>
          </p:cNvPr>
          <p:cNvSpPr/>
          <p:nvPr/>
        </p:nvSpPr>
        <p:spPr>
          <a:xfrm>
            <a:off x="10920536" y="6237312"/>
            <a:ext cx="968958" cy="350328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8040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96760"/>
            <a:ext cx="11809312" cy="6832640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b="0" u="none" dirty="0">
                <a:solidFill>
                  <a:schemeClr val="bg1"/>
                </a:solidFill>
              </a:rPr>
              <a:t>“É ouvida pelo povo de Deus uma voz clara e melodiosa, dizendo: "Olhai para cima" (Luc. 21:28); e, levantando os olhos para o céu, contemplam o arco da promessa. As nuvens negras, ameaçadoras, que cobriam o firmamento se fendem e, como Estêvão, olham fixamente para o céu, </a:t>
            </a:r>
            <a:r>
              <a:rPr lang="pt-BR" dirty="0">
                <a:solidFill>
                  <a:srgbClr val="FFFF00"/>
                </a:solidFill>
              </a:rPr>
              <a:t>e </a:t>
            </a:r>
            <a:r>
              <a:rPr lang="pt-BR" dirty="0" err="1">
                <a:solidFill>
                  <a:srgbClr val="FFFF00"/>
                </a:solidFill>
              </a:rPr>
              <a:t>vêem</a:t>
            </a:r>
            <a:r>
              <a:rPr lang="pt-BR" dirty="0">
                <a:solidFill>
                  <a:srgbClr val="FFFF00"/>
                </a:solidFill>
              </a:rPr>
              <a:t> a glória de Deus, e o Filho do homem sentado sobre o Seu trono</a:t>
            </a:r>
            <a:r>
              <a:rPr lang="pt-BR" u="none" dirty="0">
                <a:solidFill>
                  <a:srgbClr val="FFFF00"/>
                </a:solidFill>
              </a:rPr>
              <a:t>.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b="0" u="none" dirty="0">
                <a:solidFill>
                  <a:schemeClr val="bg1"/>
                </a:solidFill>
              </a:rPr>
              <a:t>Divisam em Sua forma divina os sinais de Sua humilhação; e de Seus lábios ouvem o pedido, apresentado ante Seu Pai e os santos anjos: "Aqueles que Me deste quero que, onde Eu estiver, também eles estejam comigo." </a:t>
            </a:r>
          </a:p>
          <a:p>
            <a:pPr algn="just"/>
            <a:r>
              <a:rPr lang="pt-BR" u="none" dirty="0">
                <a:solidFill>
                  <a:srgbClr val="FF0000"/>
                </a:solidFill>
              </a:rPr>
              <a:t>– O Grande Conflito, pág. 636.</a:t>
            </a:r>
          </a:p>
          <a:p>
            <a:pPr algn="just"/>
            <a:endParaRPr lang="pt-BR" sz="2000" u="none" dirty="0">
              <a:solidFill>
                <a:srgbClr val="FF0000"/>
              </a:solidFill>
            </a:endParaRPr>
          </a:p>
          <a:p>
            <a:pPr algn="just"/>
            <a:endParaRPr lang="pt-BR" sz="1800" b="0" u="none" dirty="0">
              <a:solidFill>
                <a:schemeClr val="bg1"/>
              </a:solidFill>
            </a:endParaRPr>
          </a:p>
          <a:p>
            <a:r>
              <a:rPr lang="pt-BR" sz="3600" u="none" dirty="0">
                <a:solidFill>
                  <a:srgbClr val="00FFFF"/>
                </a:solidFill>
              </a:rPr>
              <a:t>– O Pai e o Filho! – </a:t>
            </a:r>
            <a:endParaRPr lang="pt-BR" altLang="pt-BR" sz="3600" u="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152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34826D-3A19-036E-1854-6B3386CE6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CB04105D-C651-F7FF-4819-2D2B12F0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48680"/>
            <a:ext cx="11809312" cy="5816977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3600" b="0" u="none" dirty="0">
                <a:solidFill>
                  <a:schemeClr val="bg1"/>
                </a:solidFill>
              </a:rPr>
              <a:t>“Ali estão os que zombaram de Cristo à Sua humilhação. Com uma força penetrante lhes ocorrem as palavras do Sofredor, quando, conjurado pelo sumo sacerdote, declarou solenemente: "Vereis em breve </a:t>
            </a:r>
            <a:r>
              <a:rPr lang="pt-BR" sz="3600" dirty="0">
                <a:solidFill>
                  <a:srgbClr val="FFFF00"/>
                </a:solidFill>
              </a:rPr>
              <a:t>o Filho do homem assentado à direita do poder</a:t>
            </a:r>
            <a:r>
              <a:rPr lang="pt-BR" sz="3600" u="none" dirty="0">
                <a:solidFill>
                  <a:srgbClr val="FFFF00"/>
                </a:solidFill>
              </a:rPr>
              <a:t>, </a:t>
            </a:r>
            <a:r>
              <a:rPr lang="pt-BR" sz="3600" b="0" u="none" dirty="0">
                <a:solidFill>
                  <a:schemeClr val="bg1"/>
                </a:solidFill>
              </a:rPr>
              <a:t>e vindo sobre as nuvens do céu." Mat. 26:64. Agora O contemplam em Sua glória, e ainda </a:t>
            </a:r>
            <a:r>
              <a:rPr lang="pt-BR" sz="3600" dirty="0">
                <a:solidFill>
                  <a:srgbClr val="FFFF00"/>
                </a:solidFill>
              </a:rPr>
              <a:t>O devem ver assentado à direita do poder.</a:t>
            </a:r>
            <a:r>
              <a:rPr lang="pt-BR" sz="3600" u="none" dirty="0">
                <a:solidFill>
                  <a:srgbClr val="FFFF00"/>
                </a:solidFill>
              </a:rPr>
              <a:t>”</a:t>
            </a:r>
            <a:r>
              <a:rPr lang="pt-BR" sz="3600" b="0" u="none" dirty="0">
                <a:solidFill>
                  <a:schemeClr val="bg1"/>
                </a:solidFill>
              </a:rPr>
              <a:t> </a:t>
            </a:r>
            <a:r>
              <a:rPr lang="pt-BR" sz="3600" u="none" dirty="0">
                <a:solidFill>
                  <a:srgbClr val="FF0000"/>
                </a:solidFill>
              </a:rPr>
              <a:t>– O Grande Conflito, pág. 643.</a:t>
            </a:r>
          </a:p>
          <a:p>
            <a:pPr algn="just"/>
            <a:endParaRPr lang="pt-BR" sz="2400" u="none" dirty="0">
              <a:solidFill>
                <a:srgbClr val="FF0000"/>
              </a:solidFill>
            </a:endParaRPr>
          </a:p>
          <a:p>
            <a:pPr algn="just"/>
            <a:endParaRPr lang="pt-BR" sz="2000" b="0" u="none" dirty="0">
              <a:solidFill>
                <a:schemeClr val="bg1"/>
              </a:solidFill>
            </a:endParaRPr>
          </a:p>
          <a:p>
            <a:r>
              <a:rPr lang="pt-BR" sz="4000" u="none" dirty="0">
                <a:solidFill>
                  <a:srgbClr val="00FFFF"/>
                </a:solidFill>
              </a:rPr>
              <a:t>– O Pai e o Filho! – </a:t>
            </a:r>
            <a:endParaRPr lang="pt-BR" altLang="pt-BR" sz="4000" u="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13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7C2D83F-F39E-96EC-3B6E-4AB9E59D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B29B1B-AA37-3A46-5342-84397DE4F735}"/>
              </a:ext>
            </a:extLst>
          </p:cNvPr>
          <p:cNvSpPr txBox="1"/>
          <p:nvPr/>
        </p:nvSpPr>
        <p:spPr>
          <a:xfrm>
            <a:off x="3923396" y="116633"/>
            <a:ext cx="4150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chemeClr val="bg1">
                    <a:lumMod val="85000"/>
                  </a:schemeClr>
                </a:solidFill>
              </a:rPr>
              <a:t>CONCLUSÃO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78A08-641D-44E5-E2C1-E98A4306A9D5}"/>
              </a:ext>
            </a:extLst>
          </p:cNvPr>
          <p:cNvSpPr txBox="1"/>
          <p:nvPr/>
        </p:nvSpPr>
        <p:spPr>
          <a:xfrm>
            <a:off x="5570303" y="63813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u="none" dirty="0">
                <a:solidFill>
                  <a:srgbClr val="FF0000"/>
                </a:solidFill>
              </a:rPr>
              <a:t>FIM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45176-66AB-D834-B140-605BDDA7688C}"/>
              </a:ext>
            </a:extLst>
          </p:cNvPr>
          <p:cNvSpPr txBox="1"/>
          <p:nvPr/>
        </p:nvSpPr>
        <p:spPr>
          <a:xfrm>
            <a:off x="8089840" y="6372036"/>
            <a:ext cx="37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rgbClr val="00B0F0"/>
                </a:solidFill>
              </a:rPr>
              <a:t>www.adventistas-históricos.com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AC967-889F-BA5A-C1D3-1B7C5068F582}"/>
              </a:ext>
            </a:extLst>
          </p:cNvPr>
          <p:cNvSpPr txBox="1"/>
          <p:nvPr/>
        </p:nvSpPr>
        <p:spPr>
          <a:xfrm>
            <a:off x="149477" y="6372036"/>
            <a:ext cx="450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u="none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Pesquisa de Silas Jäkel - Julho de 2007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9E6A151-B909-26EB-E490-480282742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280949"/>
            <a:ext cx="11305256" cy="4524315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3600" u="none" dirty="0">
                <a:solidFill>
                  <a:srgbClr val="FFFF00"/>
                </a:solidFill>
              </a:rPr>
              <a:t>São muitos os textos Bíblicos que deixam claro que na segunda vinda de Cristo a essa Terra, o Céu estará vazio, pois os Anjos, Cristo e Jeová virão nos resgatar, e levar para os céus!</a:t>
            </a:r>
          </a:p>
          <a:p>
            <a:endParaRPr lang="pt-BR" altLang="pt-BR" sz="3600" b="0" u="none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pt-BR" altLang="pt-BR" sz="3600" u="none" dirty="0">
                <a:solidFill>
                  <a:srgbClr val="00FFFF"/>
                </a:solidFill>
                <a:cs typeface="Arial" panose="020B0604020202020204" pitchFamily="34" charset="0"/>
              </a:rPr>
              <a:t>Nos eventos da Criação, Monte Sinai e </a:t>
            </a:r>
            <a:r>
              <a:rPr lang="pt-BR" altLang="pt-BR" sz="3600" u="none">
                <a:solidFill>
                  <a:srgbClr val="00FFFF"/>
                </a:solidFill>
                <a:cs typeface="Arial" panose="020B0604020202020204" pitchFamily="34" charset="0"/>
              </a:rPr>
              <a:t>no Calvário, </a:t>
            </a:r>
            <a:r>
              <a:rPr lang="pt-BR" altLang="pt-BR" sz="3600" u="none" dirty="0">
                <a:solidFill>
                  <a:srgbClr val="00FFFF"/>
                </a:solidFill>
                <a:cs typeface="Arial" panose="020B0604020202020204" pitchFamily="34" charset="0"/>
              </a:rPr>
              <a:t>o Pai também estava presente, </a:t>
            </a:r>
            <a:r>
              <a:rPr lang="pt-BR" altLang="pt-BR" sz="3600" dirty="0">
                <a:solidFill>
                  <a:srgbClr val="00FFFF"/>
                </a:solidFill>
                <a:cs typeface="Arial" panose="020B0604020202020204" pitchFamily="34" charset="0"/>
              </a:rPr>
              <a:t>e estará presente na Segunda Vinda de Cristo tambem</a:t>
            </a:r>
            <a:r>
              <a:rPr lang="pt-BR" altLang="pt-BR" sz="3600" u="none" dirty="0">
                <a:solidFill>
                  <a:srgbClr val="00FFFF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76261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F871B3AB-4662-79A2-2377-D0C93BBF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674866"/>
            <a:ext cx="9721080" cy="339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Vamos ler o que o apóstolo Mateus </a:t>
            </a:r>
            <a:br>
              <a:rPr lang="pt-BR" altLang="pt-BR" sz="4000" u="none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pt-BR" altLang="pt-BR" sz="40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e o apóstolo João escreveram </a:t>
            </a:r>
            <a:br>
              <a:rPr lang="pt-BR" altLang="pt-BR" sz="4000" u="none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pt-BR" altLang="pt-BR" sz="40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sobre esse tema?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pt-BR" altLang="pt-BR" sz="3600" u="none" dirty="0">
                <a:solidFill>
                  <a:srgbClr val="7030A0"/>
                </a:solidFill>
                <a:cs typeface="Times New Roman" panose="02020603050405020304" pitchFamily="18" charset="0"/>
              </a:rPr>
              <a:t>Mateus 24:36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7030A0"/>
                </a:solidFill>
                <a:cs typeface="Times New Roman" panose="02020603050405020304" pitchFamily="18" charset="0"/>
              </a:rPr>
              <a:t>Apocalipse 8:1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018933C0-309E-4A8A-5D32-A09D451C7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01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91305"/>
            <a:ext cx="11449272" cy="5645713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3600" u="none" dirty="0">
                <a:solidFill>
                  <a:srgbClr val="FFFF00"/>
                </a:solidFill>
              </a:rPr>
              <a:t>“</a:t>
            </a:r>
            <a:r>
              <a:rPr lang="pt-BR" sz="3600" dirty="0">
                <a:solidFill>
                  <a:srgbClr val="FFFF00"/>
                </a:solidFill>
              </a:rPr>
              <a:t>Daquele dia e hora ninguém sabe</a:t>
            </a:r>
            <a:r>
              <a:rPr lang="pt-BR" sz="3600" u="none" dirty="0">
                <a:solidFill>
                  <a:srgbClr val="FFFF00"/>
                </a:solidFill>
              </a:rPr>
              <a:t>, </a:t>
            </a:r>
            <a:r>
              <a:rPr lang="pt-BR" sz="3600" u="none" dirty="0">
                <a:solidFill>
                  <a:schemeClr val="bg1"/>
                </a:solidFill>
              </a:rPr>
              <a:t>nem os anjos do céu, mas </a:t>
            </a:r>
            <a:r>
              <a:rPr lang="pt-BR" sz="3600" dirty="0">
                <a:solidFill>
                  <a:srgbClr val="FFFF00"/>
                </a:solidFill>
              </a:rPr>
              <a:t>unicamente meu Pai</a:t>
            </a:r>
            <a:r>
              <a:rPr lang="pt-BR" sz="3600" u="none" dirty="0">
                <a:solidFill>
                  <a:srgbClr val="FFFF00"/>
                </a:solidFill>
              </a:rPr>
              <a:t>.” </a:t>
            </a:r>
            <a:r>
              <a:rPr lang="pt-BR" sz="3600" u="none" dirty="0">
                <a:solidFill>
                  <a:srgbClr val="FF6600"/>
                </a:solidFill>
              </a:rPr>
              <a:t>Mateus 24:36.</a:t>
            </a:r>
          </a:p>
          <a:p>
            <a:pPr algn="just"/>
            <a:endParaRPr lang="pt-BR" sz="4000" u="none" dirty="0">
              <a:solidFill>
                <a:schemeClr val="bg1"/>
              </a:solidFill>
            </a:endParaRPr>
          </a:p>
          <a:p>
            <a:pPr algn="just"/>
            <a:r>
              <a:rPr lang="pt-BR" sz="400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3600" u="none" dirty="0">
                <a:solidFill>
                  <a:schemeClr val="bg1"/>
                </a:solidFill>
              </a:rPr>
              <a:t>“Quando abriu o sétimo selo, fez-se </a:t>
            </a:r>
            <a:r>
              <a:rPr lang="pt-BR" sz="3600" dirty="0">
                <a:solidFill>
                  <a:srgbClr val="FFFF00"/>
                </a:solidFill>
              </a:rPr>
              <a:t>silêncio no céu, quase por meia hora</a:t>
            </a:r>
            <a:r>
              <a:rPr lang="pt-BR" sz="3600" u="none" dirty="0">
                <a:solidFill>
                  <a:srgbClr val="FFFF00"/>
                </a:solidFill>
              </a:rPr>
              <a:t>.”</a:t>
            </a:r>
            <a:r>
              <a:rPr lang="pt-BR" sz="3600" b="0" u="none" dirty="0">
                <a:solidFill>
                  <a:srgbClr val="FFFF00"/>
                </a:solidFill>
              </a:rPr>
              <a:t> </a:t>
            </a:r>
            <a:r>
              <a:rPr lang="pt-BR" sz="3600" u="none" dirty="0">
                <a:solidFill>
                  <a:srgbClr val="FF6600"/>
                </a:solidFill>
              </a:rPr>
              <a:t>Apocalipse 8:1.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altLang="pt-BR" sz="2800" u="none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rgbClr val="00FFFF"/>
                </a:solidFill>
              </a:rPr>
              <a:t>Mateus deixa claro que somente o Pai sabe quando,</a:t>
            </a:r>
            <a:br>
              <a:rPr lang="pt-BR" altLang="pt-BR" sz="3600" u="none" dirty="0">
                <a:solidFill>
                  <a:srgbClr val="00FFFF"/>
                </a:solidFill>
              </a:rPr>
            </a:br>
            <a:r>
              <a:rPr lang="pt-BR" altLang="pt-BR" u="none" dirty="0">
                <a:solidFill>
                  <a:srgbClr val="00FFFF"/>
                </a:solidFill>
              </a:rPr>
              <a:t>e João revela silêncio no céu por meia hora.</a:t>
            </a:r>
            <a:endParaRPr lang="pt-BR" altLang="pt-BR" sz="2800" u="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Text Box 2">
            <a:extLst>
              <a:ext uri="{FF2B5EF4-FFF2-40B4-BE49-F238E27FC236}">
                <a16:creationId xmlns:a16="http://schemas.microsoft.com/office/drawing/2014/main" id="{5E4FF551-2D95-78B7-889F-F02ADCF5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3152775"/>
            <a:ext cx="10225136" cy="22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Quais são as últimas palavras dos ímpios antes de serem destruídos?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7030A0"/>
                </a:solidFill>
                <a:cs typeface="Times New Roman" panose="02020603050405020304" pitchFamily="18" charset="0"/>
              </a:rPr>
              <a:t>Apocalipse 6:14-17</a:t>
            </a:r>
            <a:r>
              <a:rPr lang="pt-BR" altLang="pt-BR" sz="3600" u="none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81667" name="Text Box 3">
            <a:extLst>
              <a:ext uri="{FF2B5EF4-FFF2-40B4-BE49-F238E27FC236}">
                <a16:creationId xmlns:a16="http://schemas.microsoft.com/office/drawing/2014/main" id="{5156C23D-758E-C209-13CF-70FECCF9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02</a:t>
            </a: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04664"/>
            <a:ext cx="11305256" cy="6261266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b="0" u="none" dirty="0">
                <a:solidFill>
                  <a:schemeClr val="bg1"/>
                </a:solidFill>
              </a:rPr>
              <a:t>“14 E o céu recolheu-se como um livro que se enrola; e todos os montes e ilhas foram removidos dos seus lugares. 15 E os reis da terra, e os grandes, e os chefes militares, e os ricos, e os poderosos, e todo escravo, e todo livre, se esconderam nas cavernas e nas rochas das montanhas; 16 e diziam aos montes e aos rochedos: Caí sobre nós, e </a:t>
            </a:r>
            <a:r>
              <a:rPr lang="pt-BR" dirty="0">
                <a:solidFill>
                  <a:srgbClr val="FFFF00"/>
                </a:solidFill>
              </a:rPr>
              <a:t>escondei-nos da face daquele que está assentado sobre o trono, e da ira do Cordeiro; 17 porque é vindo o grande dia da ira deles</a:t>
            </a:r>
            <a:r>
              <a:rPr lang="pt-BR" u="none" dirty="0">
                <a:solidFill>
                  <a:srgbClr val="FFFF00"/>
                </a:solidFill>
              </a:rPr>
              <a:t>;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b="0" u="none" dirty="0">
                <a:solidFill>
                  <a:schemeClr val="bg1"/>
                </a:solidFill>
              </a:rPr>
              <a:t>e quem poderá subsistir?” </a:t>
            </a:r>
          </a:p>
          <a:p>
            <a:pPr algn="r"/>
            <a:r>
              <a:rPr lang="pt-BR" u="none" dirty="0">
                <a:solidFill>
                  <a:srgbClr val="FF6600"/>
                </a:solidFill>
              </a:rPr>
              <a:t>Apocalipse 6:14-17.</a:t>
            </a:r>
          </a:p>
          <a:p>
            <a:pPr algn="just"/>
            <a:endParaRPr kumimoji="0" lang="pt-BR" altLang="pt-BR" sz="30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pt-BR" u="none" dirty="0">
                <a:solidFill>
                  <a:srgbClr val="00FFFF"/>
                </a:solidFill>
              </a:rPr>
              <a:t>– Eles veem o Pai e o Filho nas nuvens! –</a:t>
            </a:r>
            <a:endParaRPr kumimoji="0" lang="pt-BR" altLang="pt-BR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32181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>
            <a:extLst>
              <a:ext uri="{FF2B5EF4-FFF2-40B4-BE49-F238E27FC236}">
                <a16:creationId xmlns:a16="http://schemas.microsoft.com/office/drawing/2014/main" id="{246B9F0B-55EE-AE0C-F1B1-6BB6D545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674537"/>
            <a:ext cx="10153128" cy="32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chemeClr val="tx1"/>
                </a:solidFill>
              </a:rPr>
              <a:t>O que escreveram Isaías, Paulo e Tito sobre Deus o Pai, nas nuvens do céu?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pt-BR" altLang="pt-BR" sz="1400" u="none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7030A0"/>
                </a:solidFill>
              </a:rPr>
              <a:t>Isaías 40:10</a:t>
            </a:r>
            <a:br>
              <a:rPr lang="pt-BR" altLang="pt-BR" sz="3600" u="none" dirty="0">
                <a:solidFill>
                  <a:srgbClr val="7030A0"/>
                </a:solidFill>
              </a:rPr>
            </a:br>
            <a:r>
              <a:rPr lang="pt-BR" altLang="pt-BR" sz="3600" u="none" dirty="0">
                <a:solidFill>
                  <a:srgbClr val="7030A0"/>
                </a:solidFill>
              </a:rPr>
              <a:t>I Tessalonicenses 4:16</a:t>
            </a:r>
            <a:br>
              <a:rPr lang="pt-BR" altLang="pt-BR" sz="3600" u="none" dirty="0">
                <a:solidFill>
                  <a:srgbClr val="7030A0"/>
                </a:solidFill>
              </a:rPr>
            </a:br>
            <a:r>
              <a:rPr lang="pt-BR" altLang="pt-BR" sz="3600" u="none" dirty="0">
                <a:solidFill>
                  <a:srgbClr val="7030A0"/>
                </a:solidFill>
              </a:rPr>
              <a:t>Tito 2:13</a:t>
            </a:r>
          </a:p>
        </p:txBody>
      </p:sp>
      <p:sp>
        <p:nvSpPr>
          <p:cNvPr id="538627" name="Text Box 3">
            <a:extLst>
              <a:ext uri="{FF2B5EF4-FFF2-40B4-BE49-F238E27FC236}">
                <a16:creationId xmlns:a16="http://schemas.microsoft.com/office/drawing/2014/main" id="{5B44D168-0004-EE79-49B0-E4E7EACC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03</a:t>
            </a: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>
            <a:extLst>
              <a:ext uri="{FF2B5EF4-FFF2-40B4-BE49-F238E27FC236}">
                <a16:creationId xmlns:a16="http://schemas.microsoft.com/office/drawing/2014/main" id="{B8B61053-D941-331A-010E-F5E95DD9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59940"/>
            <a:ext cx="11161240" cy="6309420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“Eis que </a:t>
            </a:r>
            <a:r>
              <a:rPr lang="pt-BR" sz="3000" dirty="0">
                <a:solidFill>
                  <a:srgbClr val="FFFF00"/>
                </a:solidFill>
              </a:rPr>
              <a:t>o SENHOR Deus virá</a:t>
            </a:r>
            <a:r>
              <a:rPr lang="pt-BR" sz="3000" u="none" dirty="0">
                <a:solidFill>
                  <a:srgbClr val="FFFF00"/>
                </a:solidFill>
              </a:rPr>
              <a:t> </a:t>
            </a:r>
            <a:r>
              <a:rPr lang="pt-BR" sz="3000" b="0" u="none" dirty="0">
                <a:solidFill>
                  <a:schemeClr val="bg1"/>
                </a:solidFill>
              </a:rPr>
              <a:t>com poder, e o seu braço dominará por ele; eis que o seu galardão está com ele, e o seu salário </a:t>
            </a:r>
            <a:r>
              <a:rPr lang="pt-BR" sz="3000" dirty="0">
                <a:solidFill>
                  <a:srgbClr val="FFFF00"/>
                </a:solidFill>
              </a:rPr>
              <a:t>diante da sua face</a:t>
            </a:r>
            <a:r>
              <a:rPr lang="pt-BR" sz="3000" u="none" dirty="0">
                <a:solidFill>
                  <a:srgbClr val="FFFF00"/>
                </a:solidFill>
              </a:rPr>
              <a:t>.” </a:t>
            </a:r>
            <a:r>
              <a:rPr lang="pt-BR" sz="3000" b="0" u="none" dirty="0">
                <a:solidFill>
                  <a:schemeClr val="bg1"/>
                </a:solidFill>
              </a:rPr>
              <a:t>(KJV) </a:t>
            </a:r>
            <a:r>
              <a:rPr lang="pt-BR" sz="3000" u="none" dirty="0">
                <a:solidFill>
                  <a:srgbClr val="FF6600"/>
                </a:solidFill>
              </a:rPr>
              <a:t>Isaías 40:10.</a:t>
            </a:r>
          </a:p>
          <a:p>
            <a:pPr algn="just"/>
            <a:r>
              <a:rPr lang="pt-BR" sz="36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“Porque o Senhor mesmo descerá do céu com alarido, e com voz do arcanjo, </a:t>
            </a:r>
            <a:r>
              <a:rPr lang="pt-BR" sz="3000" dirty="0">
                <a:solidFill>
                  <a:srgbClr val="FFFF00"/>
                </a:solidFill>
              </a:rPr>
              <a:t>e com a trombeta de Deus</a:t>
            </a:r>
            <a:r>
              <a:rPr lang="pt-BR" sz="3000" u="none" dirty="0">
                <a:solidFill>
                  <a:srgbClr val="FFFF00"/>
                </a:solidFill>
              </a:rPr>
              <a:t>; </a:t>
            </a:r>
            <a:r>
              <a:rPr lang="pt-BR" sz="3000" b="0" u="none" dirty="0">
                <a:solidFill>
                  <a:schemeClr val="bg1"/>
                </a:solidFill>
              </a:rPr>
              <a:t>e os que morreram em Cristo ressuscitarão primeiro.” </a:t>
            </a:r>
            <a:r>
              <a:rPr lang="pt-BR" sz="3000" u="none" dirty="0">
                <a:solidFill>
                  <a:srgbClr val="FF6600"/>
                </a:solidFill>
              </a:rPr>
              <a:t>I Tessalonicenses 4:16.</a:t>
            </a:r>
          </a:p>
          <a:p>
            <a:pPr algn="just"/>
            <a:r>
              <a:rPr lang="pt-BR" sz="3600" b="0" u="none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3000" b="0" u="none" dirty="0">
                <a:solidFill>
                  <a:schemeClr val="bg1"/>
                </a:solidFill>
              </a:rPr>
              <a:t>“Aguardando a bem-aventurada esperança </a:t>
            </a:r>
            <a:r>
              <a:rPr lang="pt-BR" sz="3000" dirty="0">
                <a:solidFill>
                  <a:srgbClr val="FFFF00"/>
                </a:solidFill>
              </a:rPr>
              <a:t>e o aparecimento da glória do grande Deus</a:t>
            </a:r>
            <a:r>
              <a:rPr lang="pt-BR" sz="3000" u="none" dirty="0">
                <a:solidFill>
                  <a:srgbClr val="FFFF00"/>
                </a:solidFill>
              </a:rPr>
              <a:t>, </a:t>
            </a:r>
            <a:r>
              <a:rPr lang="pt-BR" sz="3000" b="0" u="none" dirty="0">
                <a:solidFill>
                  <a:schemeClr val="bg1"/>
                </a:solidFill>
              </a:rPr>
              <a:t>e de nosso Salvador Cristo Jesus,” </a:t>
            </a:r>
            <a:br>
              <a:rPr lang="pt-BR" sz="3000" b="0" u="none" dirty="0">
                <a:solidFill>
                  <a:schemeClr val="bg1"/>
                </a:solidFill>
              </a:rPr>
            </a:br>
            <a:r>
              <a:rPr lang="pt-BR" sz="3000" b="0" u="none" dirty="0">
                <a:solidFill>
                  <a:schemeClr val="bg1"/>
                </a:solidFill>
              </a:rPr>
              <a:t>(AV-1769) </a:t>
            </a:r>
            <a:r>
              <a:rPr lang="pt-BR" sz="3000" u="none" dirty="0">
                <a:solidFill>
                  <a:srgbClr val="FF6600"/>
                </a:solidFill>
              </a:rPr>
              <a:t>Tito 2:13</a:t>
            </a:r>
            <a:r>
              <a:rPr lang="pt-BR" sz="3000" b="0" u="none" dirty="0">
                <a:solidFill>
                  <a:srgbClr val="FF6600"/>
                </a:solidFill>
              </a:rPr>
              <a:t>.</a:t>
            </a:r>
          </a:p>
          <a:p>
            <a:pPr algn="just"/>
            <a:endParaRPr lang="pt-BR" sz="3000" b="0" u="none" dirty="0">
              <a:solidFill>
                <a:srgbClr val="FF6600"/>
              </a:solidFill>
            </a:endParaRPr>
          </a:p>
          <a:p>
            <a:r>
              <a:rPr lang="pt-BR" u="none" dirty="0">
                <a:solidFill>
                  <a:srgbClr val="00FFFF"/>
                </a:solidFill>
              </a:rPr>
              <a:t>– Deus virá com seu poder, sua trombeta e sua glória –</a:t>
            </a:r>
          </a:p>
        </p:txBody>
      </p:sp>
    </p:spTree>
    <p:extLst>
      <p:ext uri="{BB962C8B-B14F-4D97-AF65-F5344CB8AC3E}">
        <p14:creationId xmlns:p14="http://schemas.microsoft.com/office/powerpoint/2010/main" val="31564762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>
            <a:extLst>
              <a:ext uri="{FF2B5EF4-FFF2-40B4-BE49-F238E27FC236}">
                <a16:creationId xmlns:a16="http://schemas.microsoft.com/office/drawing/2014/main" id="{30C56AC0-4A4E-B524-C13F-70D9916E9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492896"/>
            <a:ext cx="104411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chemeClr val="tx1"/>
                </a:solidFill>
              </a:rPr>
              <a:t>Com que detalhes Mateus Marcos e Lucas escreveram sobre como Jesus vai </a:t>
            </a:r>
            <a:br>
              <a:rPr lang="pt-BR" altLang="pt-BR" sz="4000" u="none" dirty="0">
                <a:solidFill>
                  <a:schemeClr val="tx1"/>
                </a:solidFill>
              </a:rPr>
            </a:br>
            <a:r>
              <a:rPr lang="pt-BR" altLang="pt-BR" sz="4000" u="none" dirty="0">
                <a:solidFill>
                  <a:schemeClr val="tx1"/>
                </a:solidFill>
              </a:rPr>
              <a:t>ser visto nas nuvens dos céus?</a:t>
            </a:r>
          </a:p>
          <a:p>
            <a:pPr algn="just"/>
            <a:endParaRPr lang="pt-BR" sz="3600" u="none" dirty="0">
              <a:solidFill>
                <a:srgbClr val="FF0000"/>
              </a:solidFill>
            </a:endParaRPr>
          </a:p>
          <a:p>
            <a:r>
              <a:rPr lang="pt-BR" sz="3600" u="none" dirty="0">
                <a:solidFill>
                  <a:srgbClr val="7030A0"/>
                </a:solidFill>
              </a:rPr>
              <a:t>Mateus 16:27 - Mateus 26:64. </a:t>
            </a:r>
          </a:p>
          <a:p>
            <a:r>
              <a:rPr lang="pt-BR" sz="3600" u="none" dirty="0">
                <a:solidFill>
                  <a:srgbClr val="7030A0"/>
                </a:solidFill>
              </a:rPr>
              <a:t>Marcos 8:38 - Lucas 9:26.</a:t>
            </a:r>
            <a:endParaRPr lang="pt-BR" sz="3600" u="none" dirty="0">
              <a:solidFill>
                <a:srgbClr val="FF0000"/>
              </a:solidFill>
            </a:endParaRP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AE0DD864-A01E-B59F-5031-7601AE66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04</a:t>
            </a: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PULSO.POT">
  <a:themeElements>
    <a:clrScheme name="PULSO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sng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sng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ULSO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Office\Modelos\Estruturas de apresentação\PULSO.POT</Template>
  <TotalTime>34469</TotalTime>
  <Words>2151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PULSO.POT</vt:lpstr>
      <vt:lpstr>Office Theme</vt:lpstr>
      <vt:lpstr>O Pai Virá Com Jesus?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Natureza Humana de Cristo</dc:title>
  <dc:creator>Silas Jakel</dc:creator>
  <cp:lastModifiedBy>Silas Jakel</cp:lastModifiedBy>
  <cp:revision>1618</cp:revision>
  <cp:lastPrinted>2001-06-21T20:02:56Z</cp:lastPrinted>
  <dcterms:created xsi:type="dcterms:W3CDTF">2001-06-19T19:25:53Z</dcterms:created>
  <dcterms:modified xsi:type="dcterms:W3CDTF">2025-01-24T11:52:39Z</dcterms:modified>
</cp:coreProperties>
</file>