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5" r:id="rId2"/>
  </p:sldMasterIdLst>
  <p:notesMasterIdLst>
    <p:notesMasterId r:id="rId49"/>
  </p:notesMasterIdLst>
  <p:sldIdLst>
    <p:sldId id="1386" r:id="rId3"/>
    <p:sldId id="1343" r:id="rId4"/>
    <p:sldId id="1370" r:id="rId5"/>
    <p:sldId id="1344" r:id="rId6"/>
    <p:sldId id="1346" r:id="rId7"/>
    <p:sldId id="1347" r:id="rId8"/>
    <p:sldId id="1348" r:id="rId9"/>
    <p:sldId id="1380" r:id="rId10"/>
    <p:sldId id="1349" r:id="rId11"/>
    <p:sldId id="1350" r:id="rId12"/>
    <p:sldId id="1351" r:id="rId13"/>
    <p:sldId id="1376" r:id="rId14"/>
    <p:sldId id="471" r:id="rId15"/>
    <p:sldId id="626" r:id="rId16"/>
    <p:sldId id="473" r:id="rId17"/>
    <p:sldId id="1377" r:id="rId18"/>
    <p:sldId id="1378" r:id="rId19"/>
    <p:sldId id="1379" r:id="rId20"/>
    <p:sldId id="474" r:id="rId21"/>
    <p:sldId id="630" r:id="rId22"/>
    <p:sldId id="476" r:id="rId23"/>
    <p:sldId id="1381" r:id="rId24"/>
    <p:sldId id="477" r:id="rId25"/>
    <p:sldId id="1365" r:id="rId26"/>
    <p:sldId id="1382" r:id="rId27"/>
    <p:sldId id="1383" r:id="rId28"/>
    <p:sldId id="1384" r:id="rId29"/>
    <p:sldId id="1385" r:id="rId30"/>
    <p:sldId id="1387" r:id="rId31"/>
    <p:sldId id="1388" r:id="rId32"/>
    <p:sldId id="1389" r:id="rId33"/>
    <p:sldId id="488" r:id="rId34"/>
    <p:sldId id="1354" r:id="rId35"/>
    <p:sldId id="1390" r:id="rId36"/>
    <p:sldId id="1391" r:id="rId37"/>
    <p:sldId id="1392" r:id="rId38"/>
    <p:sldId id="1393" r:id="rId39"/>
    <p:sldId id="1394" r:id="rId40"/>
    <p:sldId id="1395" r:id="rId41"/>
    <p:sldId id="1397" r:id="rId42"/>
    <p:sldId id="1398" r:id="rId43"/>
    <p:sldId id="1396" r:id="rId44"/>
    <p:sldId id="1400" r:id="rId45"/>
    <p:sldId id="1399" r:id="rId46"/>
    <p:sldId id="1334" r:id="rId47"/>
    <p:sldId id="1369" r:id="rId48"/>
  </p:sldIdLst>
  <p:sldSz cx="12192000" cy="6858000"/>
  <p:notesSz cx="6858000" cy="9144000"/>
  <p:defaultTextStyle>
    <a:defPPr>
      <a:defRPr lang="en-US"/>
    </a:defPPr>
    <a:lvl1pPr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i="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33FF"/>
    <a:srgbClr val="FFCC00"/>
    <a:srgbClr val="FFFF00"/>
    <a:srgbClr val="00FF00"/>
    <a:srgbClr val="FFFF99"/>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86" autoAdjust="0"/>
  </p:normalViewPr>
  <p:slideViewPr>
    <p:cSldViewPr>
      <p:cViewPr varScale="1">
        <p:scale>
          <a:sx n="72" d="100"/>
          <a:sy n="72" d="100"/>
        </p:scale>
        <p:origin x="636"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354"/>
    </p:cViewPr>
  </p:sorterViewPr>
  <p:notesViewPr>
    <p:cSldViewPr>
      <p:cViewPr varScale="1">
        <p:scale>
          <a:sx n="41" d="100"/>
          <a:sy n="41" d="100"/>
        </p:scale>
        <p:origin x="-13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i="0">
                <a:cs typeface="Arial"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i="0">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0"/>
            <a:r>
              <a:rPr lang="en-US" noProof="0" smtClean="0"/>
              <a:t>Segundo nível</a:t>
            </a:r>
          </a:p>
          <a:p>
            <a:pPr lvl="0"/>
            <a:r>
              <a:rPr lang="en-US" noProof="0" smtClean="0"/>
              <a:t>Terceiro nível</a:t>
            </a:r>
          </a:p>
          <a:p>
            <a:pPr lvl="0"/>
            <a:r>
              <a:rPr lang="en-US" noProof="0" smtClean="0"/>
              <a:t>Quarto nível</a:t>
            </a:r>
          </a:p>
          <a:p>
            <a:pPr lvl="0"/>
            <a:r>
              <a:rPr lang="en-US" noProof="0" smtClean="0"/>
              <a:t>Quinto nível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i="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i="0" smtClean="0"/>
            </a:lvl1pPr>
          </a:lstStyle>
          <a:p>
            <a:pPr>
              <a:defRPr/>
            </a:pPr>
            <a:fld id="{D896E3BA-E384-4CAD-A112-7545F641BE30}" type="slidenum">
              <a:rPr lang="en-US" altLang="pt-BR"/>
              <a:pPr>
                <a:defRPr/>
              </a:pPr>
              <a:t>‹nº›</a:t>
            </a:fld>
            <a:endParaRPr lang="en-US" altLang="pt-BR"/>
          </a:p>
        </p:txBody>
      </p:sp>
    </p:spTree>
    <p:extLst>
      <p:ext uri="{BB962C8B-B14F-4D97-AF65-F5344CB8AC3E}">
        <p14:creationId xmlns:p14="http://schemas.microsoft.com/office/powerpoint/2010/main" val="3172182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D896E3BA-E384-4CAD-A112-7545F641BE30}" type="slidenum">
              <a:rPr lang="en-US" altLang="pt-BR" smtClean="0"/>
              <a:pPr>
                <a:defRPr/>
              </a:pPr>
              <a:t>14</a:t>
            </a:fld>
            <a:endParaRPr lang="en-US" altLang="pt-BR"/>
          </a:p>
        </p:txBody>
      </p:sp>
    </p:spTree>
    <p:extLst>
      <p:ext uri="{BB962C8B-B14F-4D97-AF65-F5344CB8AC3E}">
        <p14:creationId xmlns:p14="http://schemas.microsoft.com/office/powerpoint/2010/main" val="34072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5"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6"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1"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2"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929803" name="Rectangle 11"/>
          <p:cNvSpPr>
            <a:spLocks noGrp="1" noChangeArrowheads="1"/>
          </p:cNvSpPr>
          <p:nvPr>
            <p:ph type="ctrTitle"/>
          </p:nvPr>
        </p:nvSpPr>
        <p:spPr>
          <a:xfrm>
            <a:off x="914400" y="2286000"/>
            <a:ext cx="10363200" cy="1143000"/>
          </a:xfrm>
        </p:spPr>
        <p:txBody>
          <a:bodyPr/>
          <a:lstStyle>
            <a:lvl1pPr>
              <a:defRPr/>
            </a:lvl1pPr>
          </a:lstStyle>
          <a:p>
            <a:r>
              <a:rPr lang="en-US"/>
              <a:t>Clique para editar o estilo do título mestre</a:t>
            </a:r>
          </a:p>
        </p:txBody>
      </p:sp>
      <p:sp>
        <p:nvSpPr>
          <p:cNvPr id="929804"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Clique para editar o estilo do subtítulo mestre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4E33F7F6-CB93-41AA-A1B6-66726F2ADEEF}" type="slidenum">
              <a:rPr lang="en-US" altLang="pt-BR"/>
              <a:pPr>
                <a:defRPr/>
              </a:pPr>
              <a:t>‹nº›</a:t>
            </a:fld>
            <a:endParaRPr lang="en-US" altLang="pt-BR"/>
          </a:p>
        </p:txBody>
      </p:sp>
    </p:spTree>
    <p:extLst>
      <p:ext uri="{BB962C8B-B14F-4D97-AF65-F5344CB8AC3E}">
        <p14:creationId xmlns:p14="http://schemas.microsoft.com/office/powerpoint/2010/main" val="91309747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C88595D-3BCA-423C-947A-71949D91338B}" type="slidenum">
              <a:rPr lang="en-US" altLang="pt-BR"/>
              <a:pPr>
                <a:defRPr/>
              </a:pPr>
              <a:t>‹nº›</a:t>
            </a:fld>
            <a:endParaRPr lang="en-US" altLang="pt-BR"/>
          </a:p>
        </p:txBody>
      </p:sp>
    </p:spTree>
    <p:extLst>
      <p:ext uri="{BB962C8B-B14F-4D97-AF65-F5344CB8AC3E}">
        <p14:creationId xmlns:p14="http://schemas.microsoft.com/office/powerpoint/2010/main" val="1985176499"/>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206BFF9-69BB-4317-8D50-17ECFAA00541}" type="slidenum">
              <a:rPr lang="en-US" altLang="pt-BR"/>
              <a:pPr>
                <a:defRPr/>
              </a:pPr>
              <a:t>‹nº›</a:t>
            </a:fld>
            <a:endParaRPr lang="en-US" altLang="pt-BR"/>
          </a:p>
        </p:txBody>
      </p:sp>
    </p:spTree>
    <p:extLst>
      <p:ext uri="{BB962C8B-B14F-4D97-AF65-F5344CB8AC3E}">
        <p14:creationId xmlns:p14="http://schemas.microsoft.com/office/powerpoint/2010/main" val="4215104639"/>
      </p:ext>
    </p:extLst>
  </p:cSld>
  <p:clrMapOvr>
    <a:masterClrMapping/>
  </p:clrMapOvr>
  <p:transition>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CC1F3BC-1BC3-428E-96CB-A77024BF2D94}" type="slidenum">
              <a:rPr lang="en-US" altLang="pt-BR"/>
              <a:pPr>
                <a:defRPr/>
              </a:pPr>
              <a:t>‹nº›</a:t>
            </a:fld>
            <a:endParaRPr lang="en-US" altLang="pt-BR"/>
          </a:p>
        </p:txBody>
      </p:sp>
    </p:spTree>
    <p:extLst>
      <p:ext uri="{BB962C8B-B14F-4D97-AF65-F5344CB8AC3E}">
        <p14:creationId xmlns:p14="http://schemas.microsoft.com/office/powerpoint/2010/main" val="349673472"/>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5"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6"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1"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2"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2322443" name="Rectangle 11"/>
          <p:cNvSpPr>
            <a:spLocks noGrp="1" noChangeArrowheads="1"/>
          </p:cNvSpPr>
          <p:nvPr>
            <p:ph type="ctrTitle"/>
          </p:nvPr>
        </p:nvSpPr>
        <p:spPr>
          <a:xfrm>
            <a:off x="914400" y="2286000"/>
            <a:ext cx="10363200" cy="1143000"/>
          </a:xfrm>
        </p:spPr>
        <p:txBody>
          <a:bodyPr/>
          <a:lstStyle>
            <a:lvl1pPr>
              <a:defRPr/>
            </a:lvl1pPr>
          </a:lstStyle>
          <a:p>
            <a:r>
              <a:rPr lang="en-US"/>
              <a:t>Clique para editar o estilo do título mestre</a:t>
            </a:r>
          </a:p>
        </p:txBody>
      </p:sp>
      <p:sp>
        <p:nvSpPr>
          <p:cNvPr id="2322444"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Clique para editar o estilo do subtítulo mestre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394B8708-8EE8-4E9C-87CB-D5FF651A773A}" type="slidenum">
              <a:rPr lang="en-US" altLang="pt-BR"/>
              <a:pPr>
                <a:defRPr/>
              </a:pPr>
              <a:t>‹nº›</a:t>
            </a:fld>
            <a:endParaRPr lang="en-US" altLang="pt-BR"/>
          </a:p>
        </p:txBody>
      </p:sp>
    </p:spTree>
    <p:extLst>
      <p:ext uri="{BB962C8B-B14F-4D97-AF65-F5344CB8AC3E}">
        <p14:creationId xmlns:p14="http://schemas.microsoft.com/office/powerpoint/2010/main" val="41008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EC7BD07-9BA7-4B76-8F35-C634058C9B73}" type="slidenum">
              <a:rPr lang="en-US" altLang="pt-BR"/>
              <a:pPr>
                <a:defRPr/>
              </a:pPr>
              <a:t>‹nº›</a:t>
            </a:fld>
            <a:endParaRPr lang="en-US" altLang="pt-BR"/>
          </a:p>
        </p:txBody>
      </p:sp>
    </p:spTree>
    <p:extLst>
      <p:ext uri="{BB962C8B-B14F-4D97-AF65-F5344CB8AC3E}">
        <p14:creationId xmlns:p14="http://schemas.microsoft.com/office/powerpoint/2010/main" val="25609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3580889-B8CA-4837-963A-EE69473EFCE7}" type="slidenum">
              <a:rPr lang="en-US" altLang="pt-BR"/>
              <a:pPr>
                <a:defRPr/>
              </a:pPr>
              <a:t>‹nº›</a:t>
            </a:fld>
            <a:endParaRPr lang="en-US" altLang="pt-BR"/>
          </a:p>
        </p:txBody>
      </p:sp>
    </p:spTree>
    <p:extLst>
      <p:ext uri="{BB962C8B-B14F-4D97-AF65-F5344CB8AC3E}">
        <p14:creationId xmlns:p14="http://schemas.microsoft.com/office/powerpoint/2010/main" val="283935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6100474-0E49-4B51-9F6D-D5EB3B0B7698}" type="slidenum">
              <a:rPr lang="en-US" altLang="pt-BR"/>
              <a:pPr>
                <a:defRPr/>
              </a:pPr>
              <a:t>‹nº›</a:t>
            </a:fld>
            <a:endParaRPr lang="en-US" altLang="pt-BR"/>
          </a:p>
        </p:txBody>
      </p:sp>
    </p:spTree>
    <p:extLst>
      <p:ext uri="{BB962C8B-B14F-4D97-AF65-F5344CB8AC3E}">
        <p14:creationId xmlns:p14="http://schemas.microsoft.com/office/powerpoint/2010/main" val="2255514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A4107720-9B9B-4F69-A53B-BB0ABD8641F3}" type="slidenum">
              <a:rPr lang="en-US" altLang="pt-BR"/>
              <a:pPr>
                <a:defRPr/>
              </a:pPr>
              <a:t>‹nº›</a:t>
            </a:fld>
            <a:endParaRPr lang="en-US" altLang="pt-BR"/>
          </a:p>
        </p:txBody>
      </p:sp>
    </p:spTree>
    <p:extLst>
      <p:ext uri="{BB962C8B-B14F-4D97-AF65-F5344CB8AC3E}">
        <p14:creationId xmlns:p14="http://schemas.microsoft.com/office/powerpoint/2010/main" val="391034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DEE6340-8B79-4F34-8B63-E875DAF9C918}" type="slidenum">
              <a:rPr lang="en-US" altLang="pt-BR"/>
              <a:pPr>
                <a:defRPr/>
              </a:pPr>
              <a:t>‹nº›</a:t>
            </a:fld>
            <a:endParaRPr lang="en-US" altLang="pt-BR"/>
          </a:p>
        </p:txBody>
      </p:sp>
    </p:spTree>
    <p:extLst>
      <p:ext uri="{BB962C8B-B14F-4D97-AF65-F5344CB8AC3E}">
        <p14:creationId xmlns:p14="http://schemas.microsoft.com/office/powerpoint/2010/main" val="413250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DC4E472B-8602-4506-B945-030A53D38F2C}" type="slidenum">
              <a:rPr lang="en-US" altLang="pt-BR"/>
              <a:pPr>
                <a:defRPr/>
              </a:pPr>
              <a:t>‹nº›</a:t>
            </a:fld>
            <a:endParaRPr lang="en-US" altLang="pt-BR"/>
          </a:p>
        </p:txBody>
      </p:sp>
    </p:spTree>
    <p:extLst>
      <p:ext uri="{BB962C8B-B14F-4D97-AF65-F5344CB8AC3E}">
        <p14:creationId xmlns:p14="http://schemas.microsoft.com/office/powerpoint/2010/main" val="274387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1B290CE-5478-4A83-BDD8-CCC870BAA6AF}" type="slidenum">
              <a:rPr lang="en-US" altLang="pt-BR"/>
              <a:pPr>
                <a:defRPr/>
              </a:pPr>
              <a:t>‹nº›</a:t>
            </a:fld>
            <a:endParaRPr lang="en-US" altLang="pt-BR"/>
          </a:p>
        </p:txBody>
      </p:sp>
    </p:spTree>
    <p:extLst>
      <p:ext uri="{BB962C8B-B14F-4D97-AF65-F5344CB8AC3E}">
        <p14:creationId xmlns:p14="http://schemas.microsoft.com/office/powerpoint/2010/main" val="2408613420"/>
      </p:ext>
    </p:extLst>
  </p:cSld>
  <p:clrMapOvr>
    <a:masterClrMapping/>
  </p:clrMapOvr>
  <p:transition>
    <p:strip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6D94D9E-54DE-4AB7-B1FE-82160EB47738}" type="slidenum">
              <a:rPr lang="en-US" altLang="pt-BR"/>
              <a:pPr>
                <a:defRPr/>
              </a:pPr>
              <a:t>‹nº›</a:t>
            </a:fld>
            <a:endParaRPr lang="en-US" altLang="pt-BR"/>
          </a:p>
        </p:txBody>
      </p:sp>
    </p:spTree>
    <p:extLst>
      <p:ext uri="{BB962C8B-B14F-4D97-AF65-F5344CB8AC3E}">
        <p14:creationId xmlns:p14="http://schemas.microsoft.com/office/powerpoint/2010/main" val="357388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84B53DE-CA84-4479-9A77-DF0989005AD3}" type="slidenum">
              <a:rPr lang="en-US" altLang="pt-BR"/>
              <a:pPr>
                <a:defRPr/>
              </a:pPr>
              <a:t>‹nº›</a:t>
            </a:fld>
            <a:endParaRPr lang="en-US" altLang="pt-BR"/>
          </a:p>
        </p:txBody>
      </p:sp>
    </p:spTree>
    <p:extLst>
      <p:ext uri="{BB962C8B-B14F-4D97-AF65-F5344CB8AC3E}">
        <p14:creationId xmlns:p14="http://schemas.microsoft.com/office/powerpoint/2010/main" val="383893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3B68B84-5631-436D-8E71-356E22A89C2E}" type="slidenum">
              <a:rPr lang="en-US" altLang="pt-BR"/>
              <a:pPr>
                <a:defRPr/>
              </a:pPr>
              <a:t>‹nº›</a:t>
            </a:fld>
            <a:endParaRPr lang="en-US" altLang="pt-BR"/>
          </a:p>
        </p:txBody>
      </p:sp>
    </p:spTree>
    <p:extLst>
      <p:ext uri="{BB962C8B-B14F-4D97-AF65-F5344CB8AC3E}">
        <p14:creationId xmlns:p14="http://schemas.microsoft.com/office/powerpoint/2010/main" val="803151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5F31266-18DE-4C16-917B-5C7E771643B2}" type="slidenum">
              <a:rPr lang="en-US" altLang="pt-BR"/>
              <a:pPr>
                <a:defRPr/>
              </a:pPr>
              <a:t>‹nº›</a:t>
            </a:fld>
            <a:endParaRPr lang="en-US" altLang="pt-BR"/>
          </a:p>
        </p:txBody>
      </p:sp>
    </p:spTree>
    <p:extLst>
      <p:ext uri="{BB962C8B-B14F-4D97-AF65-F5344CB8AC3E}">
        <p14:creationId xmlns:p14="http://schemas.microsoft.com/office/powerpoint/2010/main" val="3467027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BB8F2B2-93A6-46F6-945F-B6BA50B7E2FC}" type="slidenum">
              <a:rPr lang="en-US" altLang="pt-BR"/>
              <a:pPr>
                <a:defRPr/>
              </a:pPr>
              <a:t>‹nº›</a:t>
            </a:fld>
            <a:endParaRPr lang="en-US" altLang="pt-BR"/>
          </a:p>
        </p:txBody>
      </p:sp>
    </p:spTree>
    <p:extLst>
      <p:ext uri="{BB962C8B-B14F-4D97-AF65-F5344CB8AC3E}">
        <p14:creationId xmlns:p14="http://schemas.microsoft.com/office/powerpoint/2010/main" val="15707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CEA8680-2BBB-4A39-AFBF-E7CA692BCE54}" type="slidenum">
              <a:rPr lang="en-US" altLang="pt-BR"/>
              <a:pPr>
                <a:defRPr/>
              </a:pPr>
              <a:t>‹nº›</a:t>
            </a:fld>
            <a:endParaRPr lang="en-US" altLang="pt-BR"/>
          </a:p>
        </p:txBody>
      </p:sp>
    </p:spTree>
    <p:extLst>
      <p:ext uri="{BB962C8B-B14F-4D97-AF65-F5344CB8AC3E}">
        <p14:creationId xmlns:p14="http://schemas.microsoft.com/office/powerpoint/2010/main" val="1719351543"/>
      </p:ext>
    </p:extLst>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B2375C7-8150-4F47-BCF1-AFC32FA5ED45}" type="slidenum">
              <a:rPr lang="en-US" altLang="pt-BR"/>
              <a:pPr>
                <a:defRPr/>
              </a:pPr>
              <a:t>‹nº›</a:t>
            </a:fld>
            <a:endParaRPr lang="en-US" altLang="pt-BR"/>
          </a:p>
        </p:txBody>
      </p:sp>
    </p:spTree>
    <p:extLst>
      <p:ext uri="{BB962C8B-B14F-4D97-AF65-F5344CB8AC3E}">
        <p14:creationId xmlns:p14="http://schemas.microsoft.com/office/powerpoint/2010/main" val="1825330036"/>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87997F3-978A-47E0-97EF-E123917CA975}" type="slidenum">
              <a:rPr lang="en-US" altLang="pt-BR"/>
              <a:pPr>
                <a:defRPr/>
              </a:pPr>
              <a:t>‹nº›</a:t>
            </a:fld>
            <a:endParaRPr lang="en-US" altLang="pt-BR"/>
          </a:p>
        </p:txBody>
      </p:sp>
    </p:spTree>
    <p:extLst>
      <p:ext uri="{BB962C8B-B14F-4D97-AF65-F5344CB8AC3E}">
        <p14:creationId xmlns:p14="http://schemas.microsoft.com/office/powerpoint/2010/main" val="2867726772"/>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6EA2B52-499C-450D-B166-03A045C99B35}" type="slidenum">
              <a:rPr lang="en-US" altLang="pt-BR"/>
              <a:pPr>
                <a:defRPr/>
              </a:pPr>
              <a:t>‹nº›</a:t>
            </a:fld>
            <a:endParaRPr lang="en-US" altLang="pt-BR"/>
          </a:p>
        </p:txBody>
      </p:sp>
    </p:spTree>
    <p:extLst>
      <p:ext uri="{BB962C8B-B14F-4D97-AF65-F5344CB8AC3E}">
        <p14:creationId xmlns:p14="http://schemas.microsoft.com/office/powerpoint/2010/main" val="1325167680"/>
      </p:ext>
    </p:extLst>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3CAA16B5-6C0D-4B5C-87B3-5AE92C68662B}" type="slidenum">
              <a:rPr lang="en-US" altLang="pt-BR"/>
              <a:pPr>
                <a:defRPr/>
              </a:pPr>
              <a:t>‹nº›</a:t>
            </a:fld>
            <a:endParaRPr lang="en-US" altLang="pt-BR"/>
          </a:p>
        </p:txBody>
      </p:sp>
    </p:spTree>
    <p:extLst>
      <p:ext uri="{BB962C8B-B14F-4D97-AF65-F5344CB8AC3E}">
        <p14:creationId xmlns:p14="http://schemas.microsoft.com/office/powerpoint/2010/main" val="63749332"/>
      </p:ext>
    </p:extLst>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34D2B2F-3F7D-4E48-95A5-1A1D67708320}" type="slidenum">
              <a:rPr lang="en-US" altLang="pt-BR"/>
              <a:pPr>
                <a:defRPr/>
              </a:pPr>
              <a:t>‹nº›</a:t>
            </a:fld>
            <a:endParaRPr lang="en-US" altLang="pt-BR"/>
          </a:p>
        </p:txBody>
      </p:sp>
    </p:spTree>
    <p:extLst>
      <p:ext uri="{BB962C8B-B14F-4D97-AF65-F5344CB8AC3E}">
        <p14:creationId xmlns:p14="http://schemas.microsoft.com/office/powerpoint/2010/main" val="1531049960"/>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3EE7D59-D686-4C84-BE1A-9973FA9670CB}" type="slidenum">
              <a:rPr lang="en-US" altLang="pt-BR"/>
              <a:pPr>
                <a:defRPr/>
              </a:pPr>
              <a:t>‹nº›</a:t>
            </a:fld>
            <a:endParaRPr lang="en-US" altLang="pt-BR"/>
          </a:p>
        </p:txBody>
      </p:sp>
    </p:spTree>
    <p:extLst>
      <p:ext uri="{BB962C8B-B14F-4D97-AF65-F5344CB8AC3E}">
        <p14:creationId xmlns:p14="http://schemas.microsoft.com/office/powerpoint/2010/main" val="1320350938"/>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928770"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1027"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1028"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29"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0"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1"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2"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3"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1034"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1035" name="Rectangle 11"/>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36" name="Rectangle 12"/>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0"/>
            <a:r>
              <a:rPr lang="en-US" altLang="pt-BR" smtClean="0"/>
              <a:t>Segundo nível</a:t>
            </a:r>
          </a:p>
          <a:p>
            <a:pPr lvl="0"/>
            <a:r>
              <a:rPr lang="en-US" altLang="pt-BR" smtClean="0"/>
              <a:t>Terceiro nível</a:t>
            </a:r>
          </a:p>
          <a:p>
            <a:pPr lvl="0"/>
            <a:r>
              <a:rPr lang="en-US" altLang="pt-BR" smtClean="0"/>
              <a:t>Quarto nível</a:t>
            </a:r>
          </a:p>
          <a:p>
            <a:pPr lvl="0"/>
            <a:r>
              <a:rPr lang="en-US" altLang="pt-BR" smtClean="0"/>
              <a:t>Quinto nível</a:t>
            </a:r>
          </a:p>
        </p:txBody>
      </p:sp>
      <p:sp>
        <p:nvSpPr>
          <p:cNvPr id="928781" name="Rectangle 13"/>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cs typeface="Arial" charset="0"/>
              </a:defRPr>
            </a:lvl1pPr>
          </a:lstStyle>
          <a:p>
            <a:pPr>
              <a:defRPr/>
            </a:pPr>
            <a:endParaRPr lang="en-US"/>
          </a:p>
        </p:txBody>
      </p:sp>
      <p:sp>
        <p:nvSpPr>
          <p:cNvPr id="928782" name="Rectangle 1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cs typeface="Arial" charset="0"/>
              </a:defRPr>
            </a:lvl1pPr>
          </a:lstStyle>
          <a:p>
            <a:pPr>
              <a:defRPr/>
            </a:pPr>
            <a:endParaRPr lang="en-US"/>
          </a:p>
        </p:txBody>
      </p:sp>
      <p:sp>
        <p:nvSpPr>
          <p:cNvPr id="928783" name="Rectangle 15"/>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lvl1pPr>
          </a:lstStyle>
          <a:p>
            <a:pPr>
              <a:defRPr/>
            </a:pPr>
            <a:fld id="{25ECC3E8-FEE7-4843-92A0-892B97228988}" type="slidenum">
              <a:rPr lang="en-US" altLang="pt-BR"/>
              <a:pPr>
                <a:defRPr/>
              </a:pPr>
              <a:t>‹nº›</a:t>
            </a:fld>
            <a:endParaRPr lang="en-US" altLang="pt-BR"/>
          </a:p>
        </p:txBody>
      </p:sp>
    </p:spTree>
  </p:cSld>
  <p:clrMap bg1="dk2" tx1="lt1" bg2="dk1" tx2="lt2" accent1="accent1" accent2="accent2" accent3="accent3" accent4="accent4" accent5="accent5" accent6="accent6" hlink="hlink" folHlink="folHlink"/>
  <p:sldLayoutIdLst>
    <p:sldLayoutId id="2147483833"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928770"/>
                                        </p:tgtEl>
                                        <p:attrNameLst>
                                          <p:attrName>style.visibility</p:attrName>
                                        </p:attrNameLst>
                                      </p:cBhvr>
                                      <p:to>
                                        <p:strVal val="visible"/>
                                      </p:to>
                                    </p:set>
                                    <p:anim calcmode="lin" valueType="num">
                                      <p:cBhvr additive="base">
                                        <p:cTn id="7" dur="500" fill="hold"/>
                                        <p:tgtEl>
                                          <p:spTgt spid="928770"/>
                                        </p:tgtEl>
                                        <p:attrNameLst>
                                          <p:attrName>ppt_x</p:attrName>
                                        </p:attrNameLst>
                                      </p:cBhvr>
                                      <p:tavLst>
                                        <p:tav tm="0">
                                          <p:val>
                                            <p:strVal val="0-#ppt_w/2"/>
                                          </p:val>
                                        </p:tav>
                                        <p:tav tm="100000">
                                          <p:val>
                                            <p:strVal val="#ppt_x"/>
                                          </p:val>
                                        </p:tav>
                                      </p:tavLst>
                                    </p:anim>
                                    <p:anim calcmode="lin" valueType="num">
                                      <p:cBhvr additive="base">
                                        <p:cTn id="8" dur="500" fill="hold"/>
                                        <p:tgtEl>
                                          <p:spTgt spid="9287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9287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0"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321410"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a:defRPr/>
            </a:pPr>
            <a:endParaRPr lang="en-US" sz="2800">
              <a:cs typeface="Arial" charset="0"/>
            </a:endParaRPr>
          </a:p>
        </p:txBody>
      </p:sp>
      <p:sp>
        <p:nvSpPr>
          <p:cNvPr id="2051" name="Freeform 3"/>
          <p:cNvSpPr>
            <a:spLocks/>
          </p:cNvSpPr>
          <p:nvPr/>
        </p:nvSpPr>
        <p:spPr bwMode="white">
          <a:xfrm>
            <a:off x="-12700" y="4489450"/>
            <a:ext cx="7672917" cy="2368550"/>
          </a:xfrm>
          <a:custGeom>
            <a:avLst/>
            <a:gdLst>
              <a:gd name="T0" fmla="*/ 0 w 3625"/>
              <a:gd name="T1" fmla="*/ 2147483646 h 1492"/>
              <a:gd name="T2" fmla="*/ 0 w 3625"/>
              <a:gd name="T3" fmla="*/ 0 h 1492"/>
              <a:gd name="T4" fmla="*/ 2147483646 w 3625"/>
              <a:gd name="T5" fmla="*/ 2147483646 h 1492"/>
              <a:gd name="T6" fmla="*/ 2147483646 w 3625"/>
              <a:gd name="T7" fmla="*/ 2147483646 h 1492"/>
              <a:gd name="T8" fmla="*/ 2147483646 w 3625"/>
              <a:gd name="T9" fmla="*/ 2147483646 h 1492"/>
              <a:gd name="T10" fmla="*/ 2147483646 w 3625"/>
              <a:gd name="T11" fmla="*/ 2147483646 h 1492"/>
              <a:gd name="T12" fmla="*/ 2147483646 w 3625"/>
              <a:gd name="T13" fmla="*/ 2147483646 h 1492"/>
              <a:gd name="T14" fmla="*/ 2147483646 w 3625"/>
              <a:gd name="T15" fmla="*/ 2147483646 h 1492"/>
              <a:gd name="T16" fmla="*/ 2147483646 w 3625"/>
              <a:gd name="T17" fmla="*/ 2147483646 h 1492"/>
              <a:gd name="T18" fmla="*/ 2147483646 w 3625"/>
              <a:gd name="T19" fmla="*/ 2147483646 h 1492"/>
              <a:gd name="T20" fmla="*/ 2147483646 w 3625"/>
              <a:gd name="T21" fmla="*/ 2147483646 h 1492"/>
              <a:gd name="T22" fmla="*/ 2147483646 w 3625"/>
              <a:gd name="T23" fmla="*/ 2147483646 h 1492"/>
              <a:gd name="T24" fmla="*/ 2147483646 w 3625"/>
              <a:gd name="T25" fmla="*/ 2147483646 h 1492"/>
              <a:gd name="T26" fmla="*/ 2147483646 w 3625"/>
              <a:gd name="T27" fmla="*/ 2147483646 h 1492"/>
              <a:gd name="T28" fmla="*/ 2147483646 w 3625"/>
              <a:gd name="T29" fmla="*/ 2147483646 h 1492"/>
              <a:gd name="T30" fmla="*/ 2147483646 w 3625"/>
              <a:gd name="T31" fmla="*/ 2147483646 h 1492"/>
              <a:gd name="T32" fmla="*/ 2147483646 w 3625"/>
              <a:gd name="T33" fmla="*/ 2147483646 h 1492"/>
              <a:gd name="T34" fmla="*/ 2147483646 w 3625"/>
              <a:gd name="T35" fmla="*/ 2147483646 h 1492"/>
              <a:gd name="T36" fmla="*/ 2147483646 w 3625"/>
              <a:gd name="T37" fmla="*/ 2147483646 h 1492"/>
              <a:gd name="T38" fmla="*/ 2147483646 w 3625"/>
              <a:gd name="T39" fmla="*/ 2147483646 h 1492"/>
              <a:gd name="T40" fmla="*/ 2147483646 w 3625"/>
              <a:gd name="T41" fmla="*/ 2147483646 h 1492"/>
              <a:gd name="T42" fmla="*/ 2147483646 w 3625"/>
              <a:gd name="T43" fmla="*/ 2147483646 h 1492"/>
              <a:gd name="T44" fmla="*/ 2147483646 w 3625"/>
              <a:gd name="T45" fmla="*/ 2147483646 h 1492"/>
              <a:gd name="T46" fmla="*/ 2147483646 w 3625"/>
              <a:gd name="T47" fmla="*/ 2147483646 h 1492"/>
              <a:gd name="T48" fmla="*/ 2147483646 w 3625"/>
              <a:gd name="T49" fmla="*/ 2147483646 h 1492"/>
              <a:gd name="T50" fmla="*/ 2147483646 w 3625"/>
              <a:gd name="T51" fmla="*/ 2147483646 h 1492"/>
              <a:gd name="T52" fmla="*/ 0 w 3625"/>
              <a:gd name="T53" fmla="*/ 2147483646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pt-BR" sz="2800"/>
          </a:p>
        </p:txBody>
      </p:sp>
      <p:sp>
        <p:nvSpPr>
          <p:cNvPr id="2052" name="Freeform 4"/>
          <p:cNvSpPr>
            <a:spLocks/>
          </p:cNvSpPr>
          <p:nvPr/>
        </p:nvSpPr>
        <p:spPr bwMode="white">
          <a:xfrm>
            <a:off x="1" y="3817939"/>
            <a:ext cx="10886017" cy="3019425"/>
          </a:xfrm>
          <a:custGeom>
            <a:avLst/>
            <a:gdLst>
              <a:gd name="T0" fmla="*/ 2147483646 w 5143"/>
              <a:gd name="T1" fmla="*/ 2147483646 h 1902"/>
              <a:gd name="T2" fmla="*/ 2147483646 w 5143"/>
              <a:gd name="T3" fmla="*/ 2147483646 h 1902"/>
              <a:gd name="T4" fmla="*/ 2147483646 w 5143"/>
              <a:gd name="T5" fmla="*/ 2147483646 h 1902"/>
              <a:gd name="T6" fmla="*/ 2147483646 w 5143"/>
              <a:gd name="T7" fmla="*/ 2147483646 h 1902"/>
              <a:gd name="T8" fmla="*/ 2147483646 w 5143"/>
              <a:gd name="T9" fmla="*/ 2147483646 h 1902"/>
              <a:gd name="T10" fmla="*/ 2147483646 w 5143"/>
              <a:gd name="T11" fmla="*/ 2147483646 h 1902"/>
              <a:gd name="T12" fmla="*/ 2147483646 w 5143"/>
              <a:gd name="T13" fmla="*/ 2147483646 h 1902"/>
              <a:gd name="T14" fmla="*/ 2147483646 w 5143"/>
              <a:gd name="T15" fmla="*/ 2147483646 h 1902"/>
              <a:gd name="T16" fmla="*/ 2147483646 w 5143"/>
              <a:gd name="T17" fmla="*/ 2147483646 h 1902"/>
              <a:gd name="T18" fmla="*/ 2147483646 w 5143"/>
              <a:gd name="T19" fmla="*/ 2147483646 h 1902"/>
              <a:gd name="T20" fmla="*/ 2147483646 w 5143"/>
              <a:gd name="T21" fmla="*/ 2147483646 h 1902"/>
              <a:gd name="T22" fmla="*/ 0 w 5143"/>
              <a:gd name="T23" fmla="*/ 0 h 1902"/>
              <a:gd name="T24" fmla="*/ 0 w 5143"/>
              <a:gd name="T25" fmla="*/ 2147483646 h 1902"/>
              <a:gd name="T26" fmla="*/ 0 w 5143"/>
              <a:gd name="T27" fmla="*/ 2147483646 h 1902"/>
              <a:gd name="T28" fmla="*/ 0 w 5143"/>
              <a:gd name="T29" fmla="*/ 2147483646 h 1902"/>
              <a:gd name="T30" fmla="*/ 0 w 5143"/>
              <a:gd name="T31" fmla="*/ 2147483646 h 1902"/>
              <a:gd name="T32" fmla="*/ 2147483646 w 5143"/>
              <a:gd name="T33" fmla="*/ 2147483646 h 1902"/>
              <a:gd name="T34" fmla="*/ 2147483646 w 5143"/>
              <a:gd name="T35" fmla="*/ 2147483646 h 1902"/>
              <a:gd name="T36" fmla="*/ 2147483646 w 5143"/>
              <a:gd name="T37" fmla="*/ 2147483646 h 1902"/>
              <a:gd name="T38" fmla="*/ 2147483646 w 5143"/>
              <a:gd name="T39" fmla="*/ 2147483646 h 1902"/>
              <a:gd name="T40" fmla="*/ 2147483646 w 5143"/>
              <a:gd name="T41" fmla="*/ 2147483646 h 1902"/>
              <a:gd name="T42" fmla="*/ 2147483646 w 5143"/>
              <a:gd name="T43" fmla="*/ 2147483646 h 1902"/>
              <a:gd name="T44" fmla="*/ 2147483646 w 5143"/>
              <a:gd name="T45" fmla="*/ 2147483646 h 1902"/>
              <a:gd name="T46" fmla="*/ 2147483646 w 5143"/>
              <a:gd name="T47" fmla="*/ 2147483646 h 1902"/>
              <a:gd name="T48" fmla="*/ 2147483646 w 5143"/>
              <a:gd name="T49" fmla="*/ 2147483646 h 1902"/>
              <a:gd name="T50" fmla="*/ 2147483646 w 5143"/>
              <a:gd name="T51" fmla="*/ 2147483646 h 1902"/>
              <a:gd name="T52" fmla="*/ 2147483646 w 5143"/>
              <a:gd name="T53" fmla="*/ 2147483646 h 1902"/>
              <a:gd name="T54" fmla="*/ 2147483646 w 5143"/>
              <a:gd name="T55" fmla="*/ 2147483646 h 1902"/>
              <a:gd name="T56" fmla="*/ 2147483646 w 5143"/>
              <a:gd name="T57" fmla="*/ 2147483646 h 1902"/>
              <a:gd name="T58" fmla="*/ 2147483646 w 5143"/>
              <a:gd name="T59" fmla="*/ 2147483646 h 1902"/>
              <a:gd name="T60" fmla="*/ 2147483646 w 5143"/>
              <a:gd name="T61" fmla="*/ 2147483646 h 1902"/>
              <a:gd name="T62" fmla="*/ 2147483646 w 5143"/>
              <a:gd name="T63" fmla="*/ 2147483646 h 1902"/>
              <a:gd name="T64" fmla="*/ 2147483646 w 5143"/>
              <a:gd name="T65" fmla="*/ 2147483646 h 1902"/>
              <a:gd name="T66" fmla="*/ 2147483646 w 5143"/>
              <a:gd name="T67" fmla="*/ 2147483646 h 1902"/>
              <a:gd name="T68" fmla="*/ 2147483646 w 5143"/>
              <a:gd name="T69" fmla="*/ 2147483646 h 1902"/>
              <a:gd name="T70" fmla="*/ 2147483646 w 5143"/>
              <a:gd name="T71" fmla="*/ 2147483646 h 1902"/>
              <a:gd name="T72" fmla="*/ 2147483646 w 5143"/>
              <a:gd name="T73" fmla="*/ 2147483646 h 1902"/>
              <a:gd name="T74" fmla="*/ 2147483646 w 5143"/>
              <a:gd name="T75" fmla="*/ 2147483646 h 1902"/>
              <a:gd name="T76" fmla="*/ 2147483646 w 5143"/>
              <a:gd name="T77" fmla="*/ 2147483646 h 1902"/>
              <a:gd name="T78" fmla="*/ 2147483646 w 5143"/>
              <a:gd name="T79" fmla="*/ 2147483646 h 1902"/>
              <a:gd name="T80" fmla="*/ 2147483646 w 5143"/>
              <a:gd name="T81" fmla="*/ 2147483646 h 1902"/>
              <a:gd name="T82" fmla="*/ 2147483646 w 5143"/>
              <a:gd name="T83" fmla="*/ 2147483646 h 1902"/>
              <a:gd name="T84" fmla="*/ 2147483646 w 5143"/>
              <a:gd name="T85" fmla="*/ 2147483646 h 1902"/>
              <a:gd name="T86" fmla="*/ 2147483646 w 5143"/>
              <a:gd name="T87" fmla="*/ 2147483646 h 1902"/>
              <a:gd name="T88" fmla="*/ 2147483646 w 5143"/>
              <a:gd name="T89" fmla="*/ 2147483646 h 1902"/>
              <a:gd name="T90" fmla="*/ 2147483646 w 5143"/>
              <a:gd name="T91" fmla="*/ 2147483646 h 1902"/>
              <a:gd name="T92" fmla="*/ 2147483646 w 5143"/>
              <a:gd name="T93" fmla="*/ 2147483646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3" name="Freeform 5"/>
          <p:cNvSpPr>
            <a:spLocks/>
          </p:cNvSpPr>
          <p:nvPr/>
        </p:nvSpPr>
        <p:spPr bwMode="white">
          <a:xfrm>
            <a:off x="0" y="3146425"/>
            <a:ext cx="12192000" cy="3690938"/>
          </a:xfrm>
          <a:custGeom>
            <a:avLst/>
            <a:gdLst>
              <a:gd name="T0" fmla="*/ 0 w 5760"/>
              <a:gd name="T1" fmla="*/ 0 h 2325"/>
              <a:gd name="T2" fmla="*/ 0 w 5760"/>
              <a:gd name="T3" fmla="*/ 2147483646 h 2325"/>
              <a:gd name="T4" fmla="*/ 2147483646 w 5760"/>
              <a:gd name="T5" fmla="*/ 2147483646 h 2325"/>
              <a:gd name="T6" fmla="*/ 2147483646 w 5760"/>
              <a:gd name="T7" fmla="*/ 2147483646 h 2325"/>
              <a:gd name="T8" fmla="*/ 2147483646 w 5760"/>
              <a:gd name="T9" fmla="*/ 2147483646 h 2325"/>
              <a:gd name="T10" fmla="*/ 2147483646 w 5760"/>
              <a:gd name="T11" fmla="*/ 2147483646 h 2325"/>
              <a:gd name="T12" fmla="*/ 2147483646 w 5760"/>
              <a:gd name="T13" fmla="*/ 2147483646 h 2325"/>
              <a:gd name="T14" fmla="*/ 2147483646 w 5760"/>
              <a:gd name="T15" fmla="*/ 2147483646 h 2325"/>
              <a:gd name="T16" fmla="*/ 2147483646 w 5760"/>
              <a:gd name="T17" fmla="*/ 2147483646 h 2325"/>
              <a:gd name="T18" fmla="*/ 2147483646 w 5760"/>
              <a:gd name="T19" fmla="*/ 2147483646 h 2325"/>
              <a:gd name="T20" fmla="*/ 2147483646 w 5760"/>
              <a:gd name="T21" fmla="*/ 2147483646 h 2325"/>
              <a:gd name="T22" fmla="*/ 2147483646 w 5760"/>
              <a:gd name="T23" fmla="*/ 2147483646 h 2325"/>
              <a:gd name="T24" fmla="*/ 2147483646 w 5760"/>
              <a:gd name="T25" fmla="*/ 2147483646 h 2325"/>
              <a:gd name="T26" fmla="*/ 2147483646 w 5760"/>
              <a:gd name="T27" fmla="*/ 2147483646 h 2325"/>
              <a:gd name="T28" fmla="*/ 2147483646 w 5760"/>
              <a:gd name="T29" fmla="*/ 2147483646 h 2325"/>
              <a:gd name="T30" fmla="*/ 2147483646 w 5760"/>
              <a:gd name="T31" fmla="*/ 2147483646 h 2325"/>
              <a:gd name="T32" fmla="*/ 2147483646 w 5760"/>
              <a:gd name="T33" fmla="*/ 2147483646 h 2325"/>
              <a:gd name="T34" fmla="*/ 2147483646 w 5760"/>
              <a:gd name="T35" fmla="*/ 2147483646 h 2325"/>
              <a:gd name="T36" fmla="*/ 2147483646 w 5760"/>
              <a:gd name="T37" fmla="*/ 2147483646 h 2325"/>
              <a:gd name="T38" fmla="*/ 2147483646 w 5760"/>
              <a:gd name="T39" fmla="*/ 2147483646 h 2325"/>
              <a:gd name="T40" fmla="*/ 2147483646 w 5760"/>
              <a:gd name="T41" fmla="*/ 2147483646 h 2325"/>
              <a:gd name="T42" fmla="*/ 2147483646 w 5760"/>
              <a:gd name="T43" fmla="*/ 2147483646 h 2325"/>
              <a:gd name="T44" fmla="*/ 2147483646 w 5760"/>
              <a:gd name="T45" fmla="*/ 2147483646 h 2325"/>
              <a:gd name="T46" fmla="*/ 2147483646 w 5760"/>
              <a:gd name="T47" fmla="*/ 2147483646 h 2325"/>
              <a:gd name="T48" fmla="*/ 2147483646 w 5760"/>
              <a:gd name="T49" fmla="*/ 2147483646 h 2325"/>
              <a:gd name="T50" fmla="*/ 2147483646 w 5760"/>
              <a:gd name="T51" fmla="*/ 2147483646 h 2325"/>
              <a:gd name="T52" fmla="*/ 2147483646 w 5760"/>
              <a:gd name="T53" fmla="*/ 2147483646 h 2325"/>
              <a:gd name="T54" fmla="*/ 2147483646 w 5760"/>
              <a:gd name="T55" fmla="*/ 2147483646 h 2325"/>
              <a:gd name="T56" fmla="*/ 2147483646 w 5760"/>
              <a:gd name="T57" fmla="*/ 2147483646 h 2325"/>
              <a:gd name="T58" fmla="*/ 2147483646 w 5760"/>
              <a:gd name="T59" fmla="*/ 2147483646 h 2325"/>
              <a:gd name="T60" fmla="*/ 2147483646 w 5760"/>
              <a:gd name="T61" fmla="*/ 2147483646 h 2325"/>
              <a:gd name="T62" fmla="*/ 2147483646 w 5760"/>
              <a:gd name="T63" fmla="*/ 2147483646 h 2325"/>
              <a:gd name="T64" fmla="*/ 2147483646 w 5760"/>
              <a:gd name="T65" fmla="*/ 2147483646 h 2325"/>
              <a:gd name="T66" fmla="*/ 2147483646 w 5760"/>
              <a:gd name="T67" fmla="*/ 2147483646 h 2325"/>
              <a:gd name="T68" fmla="*/ 2147483646 w 5760"/>
              <a:gd name="T69" fmla="*/ 2147483646 h 2325"/>
              <a:gd name="T70" fmla="*/ 2147483646 w 5760"/>
              <a:gd name="T71" fmla="*/ 2147483646 h 2325"/>
              <a:gd name="T72" fmla="*/ 2147483646 w 5760"/>
              <a:gd name="T73" fmla="*/ 2147483646 h 2325"/>
              <a:gd name="T74" fmla="*/ 2147483646 w 5760"/>
              <a:gd name="T75" fmla="*/ 2147483646 h 2325"/>
              <a:gd name="T76" fmla="*/ 2147483646 w 5760"/>
              <a:gd name="T77" fmla="*/ 2147483646 h 2325"/>
              <a:gd name="T78" fmla="*/ 2147483646 w 5760"/>
              <a:gd name="T79" fmla="*/ 2147483646 h 2325"/>
              <a:gd name="T80" fmla="*/ 2147483646 w 5760"/>
              <a:gd name="T81" fmla="*/ 2147483646 h 2325"/>
              <a:gd name="T82" fmla="*/ 2147483646 w 5760"/>
              <a:gd name="T83" fmla="*/ 2147483646 h 2325"/>
              <a:gd name="T84" fmla="*/ 2147483646 w 5760"/>
              <a:gd name="T85" fmla="*/ 2147483646 h 2325"/>
              <a:gd name="T86" fmla="*/ 2147483646 w 5760"/>
              <a:gd name="T87" fmla="*/ 2147483646 h 2325"/>
              <a:gd name="T88" fmla="*/ 2147483646 w 5760"/>
              <a:gd name="T89" fmla="*/ 2147483646 h 2325"/>
              <a:gd name="T90" fmla="*/ 2147483646 w 5760"/>
              <a:gd name="T91" fmla="*/ 2147483646 h 2325"/>
              <a:gd name="T92" fmla="*/ 2147483646 w 5760"/>
              <a:gd name="T93" fmla="*/ 2147483646 h 2325"/>
              <a:gd name="T94" fmla="*/ 2147483646 w 5760"/>
              <a:gd name="T95" fmla="*/ 2147483646 h 2325"/>
              <a:gd name="T96" fmla="*/ 2147483646 w 5760"/>
              <a:gd name="T97" fmla="*/ 2147483646 h 2325"/>
              <a:gd name="T98" fmla="*/ 2147483646 w 5760"/>
              <a:gd name="T99" fmla="*/ 2147483646 h 2325"/>
              <a:gd name="T100" fmla="*/ 2147483646 w 5760"/>
              <a:gd name="T101" fmla="*/ 2147483646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4" name="Freeform 6"/>
          <p:cNvSpPr>
            <a:spLocks/>
          </p:cNvSpPr>
          <p:nvPr/>
        </p:nvSpPr>
        <p:spPr bwMode="white">
          <a:xfrm>
            <a:off x="0" y="2460625"/>
            <a:ext cx="12192000" cy="2497138"/>
          </a:xfrm>
          <a:custGeom>
            <a:avLst/>
            <a:gdLst>
              <a:gd name="T0" fmla="*/ 0 w 5760"/>
              <a:gd name="T1" fmla="*/ 0 h 1573"/>
              <a:gd name="T2" fmla="*/ 0 w 5760"/>
              <a:gd name="T3" fmla="*/ 2147483646 h 1573"/>
              <a:gd name="T4" fmla="*/ 2147483646 w 5760"/>
              <a:gd name="T5" fmla="*/ 2147483646 h 1573"/>
              <a:gd name="T6" fmla="*/ 2147483646 w 5760"/>
              <a:gd name="T7" fmla="*/ 2147483646 h 1573"/>
              <a:gd name="T8" fmla="*/ 2147483646 w 5760"/>
              <a:gd name="T9" fmla="*/ 2147483646 h 1573"/>
              <a:gd name="T10" fmla="*/ 2147483646 w 5760"/>
              <a:gd name="T11" fmla="*/ 2147483646 h 1573"/>
              <a:gd name="T12" fmla="*/ 2147483646 w 5760"/>
              <a:gd name="T13" fmla="*/ 2147483646 h 1573"/>
              <a:gd name="T14" fmla="*/ 2147483646 w 5760"/>
              <a:gd name="T15" fmla="*/ 2147483646 h 1573"/>
              <a:gd name="T16" fmla="*/ 2147483646 w 5760"/>
              <a:gd name="T17" fmla="*/ 2147483646 h 1573"/>
              <a:gd name="T18" fmla="*/ 2147483646 w 5760"/>
              <a:gd name="T19" fmla="*/ 2147483646 h 1573"/>
              <a:gd name="T20" fmla="*/ 2147483646 w 5760"/>
              <a:gd name="T21" fmla="*/ 2147483646 h 1573"/>
              <a:gd name="T22" fmla="*/ 2147483646 w 5760"/>
              <a:gd name="T23" fmla="*/ 2147483646 h 1573"/>
              <a:gd name="T24" fmla="*/ 2147483646 w 5760"/>
              <a:gd name="T25" fmla="*/ 2147483646 h 1573"/>
              <a:gd name="T26" fmla="*/ 2147483646 w 5760"/>
              <a:gd name="T27" fmla="*/ 2147483646 h 1573"/>
              <a:gd name="T28" fmla="*/ 2147483646 w 5760"/>
              <a:gd name="T29" fmla="*/ 2147483646 h 1573"/>
              <a:gd name="T30" fmla="*/ 2147483646 w 5760"/>
              <a:gd name="T31" fmla="*/ 2147483646 h 1573"/>
              <a:gd name="T32" fmla="*/ 2147483646 w 5760"/>
              <a:gd name="T33" fmla="*/ 2147483646 h 1573"/>
              <a:gd name="T34" fmla="*/ 2147483646 w 5760"/>
              <a:gd name="T35" fmla="*/ 2147483646 h 1573"/>
              <a:gd name="T36" fmla="*/ 2147483646 w 5760"/>
              <a:gd name="T37" fmla="*/ 2147483646 h 1573"/>
              <a:gd name="T38" fmla="*/ 2147483646 w 5760"/>
              <a:gd name="T39" fmla="*/ 2147483646 h 1573"/>
              <a:gd name="T40" fmla="*/ 2147483646 w 5760"/>
              <a:gd name="T41" fmla="*/ 2147483646 h 1573"/>
              <a:gd name="T42" fmla="*/ 2147483646 w 5760"/>
              <a:gd name="T43" fmla="*/ 2147483646 h 1573"/>
              <a:gd name="T44" fmla="*/ 2147483646 w 5760"/>
              <a:gd name="T45" fmla="*/ 2147483646 h 1573"/>
              <a:gd name="T46" fmla="*/ 2147483646 w 5760"/>
              <a:gd name="T47" fmla="*/ 2147483646 h 1573"/>
              <a:gd name="T48" fmla="*/ 2147483646 w 5760"/>
              <a:gd name="T49" fmla="*/ 2147483646 h 1573"/>
              <a:gd name="T50" fmla="*/ 2147483646 w 5760"/>
              <a:gd name="T51" fmla="*/ 2147483646 h 1573"/>
              <a:gd name="T52" fmla="*/ 2147483646 w 5760"/>
              <a:gd name="T53" fmla="*/ 2147483646 h 1573"/>
              <a:gd name="T54" fmla="*/ 2147483646 w 5760"/>
              <a:gd name="T55" fmla="*/ 2147483646 h 1573"/>
              <a:gd name="T56" fmla="*/ 2147483646 w 5760"/>
              <a:gd name="T57" fmla="*/ 2147483646 h 1573"/>
              <a:gd name="T58" fmla="*/ 2147483646 w 5760"/>
              <a:gd name="T59" fmla="*/ 2147483646 h 1573"/>
              <a:gd name="T60" fmla="*/ 2147483646 w 5760"/>
              <a:gd name="T61" fmla="*/ 2147483646 h 1573"/>
              <a:gd name="T62" fmla="*/ 2147483646 w 5760"/>
              <a:gd name="T63" fmla="*/ 2147483646 h 1573"/>
              <a:gd name="T64" fmla="*/ 2147483646 w 5760"/>
              <a:gd name="T65" fmla="*/ 2147483646 h 1573"/>
              <a:gd name="T66" fmla="*/ 2147483646 w 5760"/>
              <a:gd name="T67" fmla="*/ 2147483646 h 1573"/>
              <a:gd name="T68" fmla="*/ 2147483646 w 5760"/>
              <a:gd name="T69" fmla="*/ 2147483646 h 1573"/>
              <a:gd name="T70" fmla="*/ 2147483646 w 5760"/>
              <a:gd name="T71" fmla="*/ 2147483646 h 1573"/>
              <a:gd name="T72" fmla="*/ 2147483646 w 5760"/>
              <a:gd name="T73" fmla="*/ 2147483646 h 1573"/>
              <a:gd name="T74" fmla="*/ 2147483646 w 5760"/>
              <a:gd name="T75" fmla="*/ 2147483646 h 1573"/>
              <a:gd name="T76" fmla="*/ 2147483646 w 5760"/>
              <a:gd name="T77" fmla="*/ 2147483646 h 1573"/>
              <a:gd name="T78" fmla="*/ 2147483646 w 5760"/>
              <a:gd name="T79" fmla="*/ 2147483646 h 1573"/>
              <a:gd name="T80" fmla="*/ 2147483646 w 5760"/>
              <a:gd name="T81" fmla="*/ 2147483646 h 1573"/>
              <a:gd name="T82" fmla="*/ 2147483646 w 5760"/>
              <a:gd name="T83" fmla="*/ 2147483646 h 1573"/>
              <a:gd name="T84" fmla="*/ 2147483646 w 5760"/>
              <a:gd name="T85" fmla="*/ 2147483646 h 1573"/>
              <a:gd name="T86" fmla="*/ 2147483646 w 5760"/>
              <a:gd name="T87" fmla="*/ 2147483646 h 1573"/>
              <a:gd name="T88" fmla="*/ 2147483646 w 5760"/>
              <a:gd name="T89" fmla="*/ 2147483646 h 1573"/>
              <a:gd name="T90" fmla="*/ 2147483646 w 5760"/>
              <a:gd name="T91" fmla="*/ 2147483646 h 1573"/>
              <a:gd name="T92" fmla="*/ 2147483646 w 5760"/>
              <a:gd name="T93" fmla="*/ 2147483646 h 1573"/>
              <a:gd name="T94" fmla="*/ 2147483646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5" name="Freeform 7"/>
          <p:cNvSpPr>
            <a:spLocks/>
          </p:cNvSpPr>
          <p:nvPr/>
        </p:nvSpPr>
        <p:spPr bwMode="white">
          <a:xfrm>
            <a:off x="0" y="1793876"/>
            <a:ext cx="12192000" cy="1539875"/>
          </a:xfrm>
          <a:custGeom>
            <a:avLst/>
            <a:gdLst>
              <a:gd name="T0" fmla="*/ 0 w 5760"/>
              <a:gd name="T1" fmla="*/ 0 h 970"/>
              <a:gd name="T2" fmla="*/ 0 w 5760"/>
              <a:gd name="T3" fmla="*/ 2147483646 h 970"/>
              <a:gd name="T4" fmla="*/ 2147483646 w 5760"/>
              <a:gd name="T5" fmla="*/ 2147483646 h 970"/>
              <a:gd name="T6" fmla="*/ 2147483646 w 5760"/>
              <a:gd name="T7" fmla="*/ 2147483646 h 970"/>
              <a:gd name="T8" fmla="*/ 2147483646 w 5760"/>
              <a:gd name="T9" fmla="*/ 2147483646 h 970"/>
              <a:gd name="T10" fmla="*/ 2147483646 w 5760"/>
              <a:gd name="T11" fmla="*/ 2147483646 h 970"/>
              <a:gd name="T12" fmla="*/ 2147483646 w 5760"/>
              <a:gd name="T13" fmla="*/ 2147483646 h 970"/>
              <a:gd name="T14" fmla="*/ 2147483646 w 5760"/>
              <a:gd name="T15" fmla="*/ 2147483646 h 970"/>
              <a:gd name="T16" fmla="*/ 2147483646 w 5760"/>
              <a:gd name="T17" fmla="*/ 2147483646 h 970"/>
              <a:gd name="T18" fmla="*/ 2147483646 w 5760"/>
              <a:gd name="T19" fmla="*/ 2147483646 h 970"/>
              <a:gd name="T20" fmla="*/ 2147483646 w 5760"/>
              <a:gd name="T21" fmla="*/ 2147483646 h 970"/>
              <a:gd name="T22" fmla="*/ 2147483646 w 5760"/>
              <a:gd name="T23" fmla="*/ 2147483646 h 970"/>
              <a:gd name="T24" fmla="*/ 2147483646 w 5760"/>
              <a:gd name="T25" fmla="*/ 2147483646 h 970"/>
              <a:gd name="T26" fmla="*/ 2147483646 w 5760"/>
              <a:gd name="T27" fmla="*/ 2147483646 h 970"/>
              <a:gd name="T28" fmla="*/ 2147483646 w 5760"/>
              <a:gd name="T29" fmla="*/ 2147483646 h 970"/>
              <a:gd name="T30" fmla="*/ 2147483646 w 5760"/>
              <a:gd name="T31" fmla="*/ 2147483646 h 970"/>
              <a:gd name="T32" fmla="*/ 2147483646 w 5760"/>
              <a:gd name="T33" fmla="*/ 2147483646 h 970"/>
              <a:gd name="T34" fmla="*/ 2147483646 w 5760"/>
              <a:gd name="T35" fmla="*/ 2147483646 h 970"/>
              <a:gd name="T36" fmla="*/ 2147483646 w 5760"/>
              <a:gd name="T37" fmla="*/ 2147483646 h 970"/>
              <a:gd name="T38" fmla="*/ 2147483646 w 5760"/>
              <a:gd name="T39" fmla="*/ 2147483646 h 970"/>
              <a:gd name="T40" fmla="*/ 2147483646 w 5760"/>
              <a:gd name="T41" fmla="*/ 2147483646 h 970"/>
              <a:gd name="T42" fmla="*/ 2147483646 w 5760"/>
              <a:gd name="T43" fmla="*/ 2147483646 h 970"/>
              <a:gd name="T44" fmla="*/ 2147483646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6" name="Freeform 8"/>
          <p:cNvSpPr>
            <a:spLocks/>
          </p:cNvSpPr>
          <p:nvPr/>
        </p:nvSpPr>
        <p:spPr bwMode="white">
          <a:xfrm>
            <a:off x="0" y="-20638"/>
            <a:ext cx="12192000" cy="1682751"/>
          </a:xfrm>
          <a:custGeom>
            <a:avLst/>
            <a:gdLst>
              <a:gd name="T0" fmla="*/ 0 w 5760"/>
              <a:gd name="T1" fmla="*/ 2147483646 h 1060"/>
              <a:gd name="T2" fmla="*/ 0 w 5760"/>
              <a:gd name="T3" fmla="*/ 2147483646 h 1060"/>
              <a:gd name="T4" fmla="*/ 2147483646 w 5760"/>
              <a:gd name="T5" fmla="*/ 2147483646 h 1060"/>
              <a:gd name="T6" fmla="*/ 2147483646 w 5760"/>
              <a:gd name="T7" fmla="*/ 0 h 1060"/>
              <a:gd name="T8" fmla="*/ 2147483646 w 5760"/>
              <a:gd name="T9" fmla="*/ 0 h 1060"/>
              <a:gd name="T10" fmla="*/ 2147483646 w 5760"/>
              <a:gd name="T11" fmla="*/ 2147483646 h 1060"/>
              <a:gd name="T12" fmla="*/ 2147483646 w 5760"/>
              <a:gd name="T13" fmla="*/ 2147483646 h 1060"/>
              <a:gd name="T14" fmla="*/ 2147483646 w 5760"/>
              <a:gd name="T15" fmla="*/ 2147483646 h 1060"/>
              <a:gd name="T16" fmla="*/ 2147483646 w 5760"/>
              <a:gd name="T17" fmla="*/ 2147483646 h 1060"/>
              <a:gd name="T18" fmla="*/ 2147483646 w 5760"/>
              <a:gd name="T19" fmla="*/ 2147483646 h 1060"/>
              <a:gd name="T20" fmla="*/ 2147483646 w 5760"/>
              <a:gd name="T21" fmla="*/ 2147483646 h 1060"/>
              <a:gd name="T22" fmla="*/ 2147483646 w 5760"/>
              <a:gd name="T23" fmla="*/ 2147483646 h 1060"/>
              <a:gd name="T24" fmla="*/ 2147483646 w 5760"/>
              <a:gd name="T25" fmla="*/ 2147483646 h 1060"/>
              <a:gd name="T26" fmla="*/ 2147483646 w 5760"/>
              <a:gd name="T27" fmla="*/ 2147483646 h 1060"/>
              <a:gd name="T28" fmla="*/ 2147483646 w 5760"/>
              <a:gd name="T29" fmla="*/ 2147483646 h 1060"/>
              <a:gd name="T30" fmla="*/ 2147483646 w 5760"/>
              <a:gd name="T31" fmla="*/ 2147483646 h 1060"/>
              <a:gd name="T32" fmla="*/ 2147483646 w 5760"/>
              <a:gd name="T33" fmla="*/ 2147483646 h 1060"/>
              <a:gd name="T34" fmla="*/ 2147483646 w 5760"/>
              <a:gd name="T35" fmla="*/ 2147483646 h 1060"/>
              <a:gd name="T36" fmla="*/ 2147483646 w 5760"/>
              <a:gd name="T37" fmla="*/ 2147483646 h 1060"/>
              <a:gd name="T38" fmla="*/ 2147483646 w 5760"/>
              <a:gd name="T39" fmla="*/ 2147483646 h 1060"/>
              <a:gd name="T40" fmla="*/ 2147483646 w 5760"/>
              <a:gd name="T41" fmla="*/ 2147483646 h 1060"/>
              <a:gd name="T42" fmla="*/ 2147483646 w 5760"/>
              <a:gd name="T43" fmla="*/ 2147483646 h 1060"/>
              <a:gd name="T44" fmla="*/ 2147483646 w 5760"/>
              <a:gd name="T45" fmla="*/ 2147483646 h 1060"/>
              <a:gd name="T46" fmla="*/ 2147483646 w 5760"/>
              <a:gd name="T47" fmla="*/ 2147483646 h 1060"/>
              <a:gd name="T48" fmla="*/ 2147483646 w 5760"/>
              <a:gd name="T49" fmla="*/ 2147483646 h 1060"/>
              <a:gd name="T50" fmla="*/ 2147483646 w 5760"/>
              <a:gd name="T51" fmla="*/ 2147483646 h 1060"/>
              <a:gd name="T52" fmla="*/ 2147483646 w 5760"/>
              <a:gd name="T53" fmla="*/ 2147483646 h 1060"/>
              <a:gd name="T54" fmla="*/ 0 w 5760"/>
              <a:gd name="T55" fmla="*/ 2147483646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7" name="Freeform 9"/>
          <p:cNvSpPr>
            <a:spLocks/>
          </p:cNvSpPr>
          <p:nvPr/>
        </p:nvSpPr>
        <p:spPr bwMode="white">
          <a:xfrm>
            <a:off x="0" y="-20638"/>
            <a:ext cx="11184467" cy="1068388"/>
          </a:xfrm>
          <a:custGeom>
            <a:avLst/>
            <a:gdLst>
              <a:gd name="T0" fmla="*/ 0 w 5284"/>
              <a:gd name="T1" fmla="*/ 2147483646 h 673"/>
              <a:gd name="T2" fmla="*/ 0 w 5284"/>
              <a:gd name="T3" fmla="*/ 2147483646 h 673"/>
              <a:gd name="T4" fmla="*/ 2147483646 w 5284"/>
              <a:gd name="T5" fmla="*/ 2147483646 h 673"/>
              <a:gd name="T6" fmla="*/ 2147483646 w 5284"/>
              <a:gd name="T7" fmla="*/ 2147483646 h 673"/>
              <a:gd name="T8" fmla="*/ 2147483646 w 5284"/>
              <a:gd name="T9" fmla="*/ 2147483646 h 673"/>
              <a:gd name="T10" fmla="*/ 2147483646 w 5284"/>
              <a:gd name="T11" fmla="*/ 2147483646 h 673"/>
              <a:gd name="T12" fmla="*/ 2147483646 w 5284"/>
              <a:gd name="T13" fmla="*/ 2147483646 h 673"/>
              <a:gd name="T14" fmla="*/ 2147483646 w 5284"/>
              <a:gd name="T15" fmla="*/ 2147483646 h 673"/>
              <a:gd name="T16" fmla="*/ 2147483646 w 5284"/>
              <a:gd name="T17" fmla="*/ 2147483646 h 673"/>
              <a:gd name="T18" fmla="*/ 2147483646 w 5284"/>
              <a:gd name="T19" fmla="*/ 2147483646 h 673"/>
              <a:gd name="T20" fmla="*/ 2147483646 w 5284"/>
              <a:gd name="T21" fmla="*/ 2147483646 h 673"/>
              <a:gd name="T22" fmla="*/ 2147483646 w 5284"/>
              <a:gd name="T23" fmla="*/ 2147483646 h 673"/>
              <a:gd name="T24" fmla="*/ 2147483646 w 5284"/>
              <a:gd name="T25" fmla="*/ 2147483646 h 673"/>
              <a:gd name="T26" fmla="*/ 2147483646 w 5284"/>
              <a:gd name="T27" fmla="*/ 2147483646 h 673"/>
              <a:gd name="T28" fmla="*/ 2147483646 w 5284"/>
              <a:gd name="T29" fmla="*/ 2147483646 h 673"/>
              <a:gd name="T30" fmla="*/ 2147483646 w 5284"/>
              <a:gd name="T31" fmla="*/ 2147483646 h 673"/>
              <a:gd name="T32" fmla="*/ 2147483646 w 5284"/>
              <a:gd name="T33" fmla="*/ 2147483646 h 673"/>
              <a:gd name="T34" fmla="*/ 2147483646 w 5284"/>
              <a:gd name="T35" fmla="*/ 2147483646 h 673"/>
              <a:gd name="T36" fmla="*/ 2147483646 w 5284"/>
              <a:gd name="T37" fmla="*/ 2147483646 h 673"/>
              <a:gd name="T38" fmla="*/ 2147483646 w 5284"/>
              <a:gd name="T39" fmla="*/ 2147483646 h 673"/>
              <a:gd name="T40" fmla="*/ 2147483646 w 5284"/>
              <a:gd name="T41" fmla="*/ 2147483646 h 673"/>
              <a:gd name="T42" fmla="*/ 2147483646 w 5284"/>
              <a:gd name="T43" fmla="*/ 2147483646 h 673"/>
              <a:gd name="T44" fmla="*/ 2147483646 w 5284"/>
              <a:gd name="T45" fmla="*/ 2147483646 h 673"/>
              <a:gd name="T46" fmla="*/ 2147483646 w 5284"/>
              <a:gd name="T47" fmla="*/ 2147483646 h 673"/>
              <a:gd name="T48" fmla="*/ 2147483646 w 5284"/>
              <a:gd name="T49" fmla="*/ 2147483646 h 673"/>
              <a:gd name="T50" fmla="*/ 2147483646 w 5284"/>
              <a:gd name="T51" fmla="*/ 2147483646 h 673"/>
              <a:gd name="T52" fmla="*/ 2147483646 w 5284"/>
              <a:gd name="T53" fmla="*/ 0 h 673"/>
              <a:gd name="T54" fmla="*/ 2147483646 w 5284"/>
              <a:gd name="T55" fmla="*/ 0 h 673"/>
              <a:gd name="T56" fmla="*/ 2147483646 w 5284"/>
              <a:gd name="T57" fmla="*/ 2147483646 h 673"/>
              <a:gd name="T58" fmla="*/ 2147483646 w 5284"/>
              <a:gd name="T59" fmla="*/ 2147483646 h 673"/>
              <a:gd name="T60" fmla="*/ 2147483646 w 5284"/>
              <a:gd name="T61" fmla="*/ 2147483646 h 673"/>
              <a:gd name="T62" fmla="*/ 2147483646 w 5284"/>
              <a:gd name="T63" fmla="*/ 2147483646 h 673"/>
              <a:gd name="T64" fmla="*/ 2147483646 w 5284"/>
              <a:gd name="T65" fmla="*/ 2147483646 h 673"/>
              <a:gd name="T66" fmla="*/ 2147483646 w 5284"/>
              <a:gd name="T67" fmla="*/ 2147483646 h 673"/>
              <a:gd name="T68" fmla="*/ 2147483646 w 5284"/>
              <a:gd name="T69" fmla="*/ 2147483646 h 673"/>
              <a:gd name="T70" fmla="*/ 2147483646 w 5284"/>
              <a:gd name="T71" fmla="*/ 2147483646 h 673"/>
              <a:gd name="T72" fmla="*/ 2147483646 w 5284"/>
              <a:gd name="T73" fmla="*/ 2147483646 h 673"/>
              <a:gd name="T74" fmla="*/ 2147483646 w 5284"/>
              <a:gd name="T75" fmla="*/ 2147483646 h 673"/>
              <a:gd name="T76" fmla="*/ 2147483646 w 5284"/>
              <a:gd name="T77" fmla="*/ 2147483646 h 673"/>
              <a:gd name="T78" fmla="*/ 2147483646 w 5284"/>
              <a:gd name="T79" fmla="*/ 2147483646 h 673"/>
              <a:gd name="T80" fmla="*/ 2147483646 w 5284"/>
              <a:gd name="T81" fmla="*/ 2147483646 h 673"/>
              <a:gd name="T82" fmla="*/ 2147483646 w 5284"/>
              <a:gd name="T83" fmla="*/ 2147483646 h 673"/>
              <a:gd name="T84" fmla="*/ 2147483646 w 5284"/>
              <a:gd name="T85" fmla="*/ 2147483646 h 673"/>
              <a:gd name="T86" fmla="*/ 0 w 5284"/>
              <a:gd name="T87" fmla="*/ 214748364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pt-BR" sz="2800"/>
          </a:p>
        </p:txBody>
      </p:sp>
      <p:sp>
        <p:nvSpPr>
          <p:cNvPr id="2058" name="Freeform 10"/>
          <p:cNvSpPr>
            <a:spLocks/>
          </p:cNvSpPr>
          <p:nvPr/>
        </p:nvSpPr>
        <p:spPr bwMode="white">
          <a:xfrm>
            <a:off x="0" y="-20638"/>
            <a:ext cx="6104467" cy="454026"/>
          </a:xfrm>
          <a:custGeom>
            <a:avLst/>
            <a:gdLst>
              <a:gd name="T0" fmla="*/ 0 w 2884"/>
              <a:gd name="T1" fmla="*/ 0 h 286"/>
              <a:gd name="T2" fmla="*/ 0 w 2884"/>
              <a:gd name="T3" fmla="*/ 2147483646 h 286"/>
              <a:gd name="T4" fmla="*/ 2147483646 w 2884"/>
              <a:gd name="T5" fmla="*/ 2147483646 h 286"/>
              <a:gd name="T6" fmla="*/ 2147483646 w 2884"/>
              <a:gd name="T7" fmla="*/ 2147483646 h 286"/>
              <a:gd name="T8" fmla="*/ 2147483646 w 2884"/>
              <a:gd name="T9" fmla="*/ 2147483646 h 286"/>
              <a:gd name="T10" fmla="*/ 2147483646 w 2884"/>
              <a:gd name="T11" fmla="*/ 2147483646 h 286"/>
              <a:gd name="T12" fmla="*/ 2147483646 w 2884"/>
              <a:gd name="T13" fmla="*/ 2147483646 h 286"/>
              <a:gd name="T14" fmla="*/ 2147483646 w 2884"/>
              <a:gd name="T15" fmla="*/ 2147483646 h 286"/>
              <a:gd name="T16" fmla="*/ 2147483646 w 2884"/>
              <a:gd name="T17" fmla="*/ 2147483646 h 286"/>
              <a:gd name="T18" fmla="*/ 2147483646 w 2884"/>
              <a:gd name="T19" fmla="*/ 2147483646 h 286"/>
              <a:gd name="T20" fmla="*/ 2147483646 w 2884"/>
              <a:gd name="T21" fmla="*/ 2147483646 h 286"/>
              <a:gd name="T22" fmla="*/ 2147483646 w 2884"/>
              <a:gd name="T23" fmla="*/ 2147483646 h 286"/>
              <a:gd name="T24" fmla="*/ 2147483646 w 2884"/>
              <a:gd name="T25" fmla="*/ 2147483646 h 286"/>
              <a:gd name="T26" fmla="*/ 2147483646 w 2884"/>
              <a:gd name="T27" fmla="*/ 2147483646 h 286"/>
              <a:gd name="T28" fmla="*/ 2147483646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pt-BR" sz="2800"/>
          </a:p>
        </p:txBody>
      </p:sp>
      <p:sp>
        <p:nvSpPr>
          <p:cNvPr id="2059" name="Rectangle 11"/>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2060" name="Rectangle 12"/>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0"/>
            <a:r>
              <a:rPr lang="en-US" altLang="pt-BR" smtClean="0"/>
              <a:t>Segundo nível</a:t>
            </a:r>
          </a:p>
          <a:p>
            <a:pPr lvl="0"/>
            <a:r>
              <a:rPr lang="en-US" altLang="pt-BR" smtClean="0"/>
              <a:t>Terceiro nível</a:t>
            </a:r>
          </a:p>
          <a:p>
            <a:pPr lvl="0"/>
            <a:r>
              <a:rPr lang="en-US" altLang="pt-BR" smtClean="0"/>
              <a:t>Quarto nível</a:t>
            </a:r>
          </a:p>
          <a:p>
            <a:pPr lvl="0"/>
            <a:r>
              <a:rPr lang="en-US" altLang="pt-BR" smtClean="0"/>
              <a:t>Quinto nível</a:t>
            </a:r>
          </a:p>
        </p:txBody>
      </p:sp>
      <p:sp>
        <p:nvSpPr>
          <p:cNvPr id="2321421" name="Rectangle 13"/>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i="0">
                <a:cs typeface="Arial" charset="0"/>
              </a:defRPr>
            </a:lvl1pPr>
          </a:lstStyle>
          <a:p>
            <a:pPr>
              <a:defRPr/>
            </a:pPr>
            <a:endParaRPr lang="en-US"/>
          </a:p>
        </p:txBody>
      </p:sp>
      <p:sp>
        <p:nvSpPr>
          <p:cNvPr id="2321422" name="Rectangle 1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cs typeface="Arial" charset="0"/>
              </a:defRPr>
            </a:lvl1pPr>
          </a:lstStyle>
          <a:p>
            <a:pPr>
              <a:defRPr/>
            </a:pPr>
            <a:endParaRPr lang="en-US"/>
          </a:p>
        </p:txBody>
      </p:sp>
      <p:sp>
        <p:nvSpPr>
          <p:cNvPr id="2321423" name="Rectangle 15"/>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lvl1pPr>
          </a:lstStyle>
          <a:p>
            <a:pPr>
              <a:defRPr/>
            </a:pPr>
            <a:fld id="{7E8D34EA-1D88-476A-AE75-1691D64C8E59}" type="slidenum">
              <a:rPr lang="en-US" altLang="pt-BR"/>
              <a:pPr>
                <a:defRPr/>
              </a:pPr>
              <a:t>‹nº›</a:t>
            </a:fld>
            <a:endParaRPr lang="en-US" altLang="pt-BR"/>
          </a:p>
        </p:txBody>
      </p:sp>
    </p:spTree>
  </p:cSld>
  <p:clrMap bg1="dk2" tx1="lt1" bg2="dk1" tx2="lt2" accent1="accent1" accent2="accent2" accent3="accent3" accent4="accent4" accent5="accent5" accent6="accent6" hlink="hlink" folHlink="folHlink"/>
  <p:sldLayoutIdLst>
    <p:sldLayoutId id="2147483834"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321410"/>
                                        </p:tgtEl>
                                        <p:attrNameLst>
                                          <p:attrName>style.visibility</p:attrName>
                                        </p:attrNameLst>
                                      </p:cBhvr>
                                      <p:to>
                                        <p:strVal val="visible"/>
                                      </p:to>
                                    </p:set>
                                    <p:anim calcmode="lin" valueType="num">
                                      <p:cBhvr additive="base">
                                        <p:cTn id="7" dur="500" fill="hold"/>
                                        <p:tgtEl>
                                          <p:spTgt spid="2321410"/>
                                        </p:tgtEl>
                                        <p:attrNameLst>
                                          <p:attrName>ppt_x</p:attrName>
                                        </p:attrNameLst>
                                      </p:cBhvr>
                                      <p:tavLst>
                                        <p:tav tm="0">
                                          <p:val>
                                            <p:strVal val="0-#ppt_w/2"/>
                                          </p:val>
                                        </p:tav>
                                        <p:tav tm="100000">
                                          <p:val>
                                            <p:strVal val="#ppt_x"/>
                                          </p:val>
                                        </p:tav>
                                      </p:tavLst>
                                    </p:anim>
                                    <p:anim calcmode="lin" valueType="num">
                                      <p:cBhvr additive="base">
                                        <p:cTn id="8" dur="500" fill="hold"/>
                                        <p:tgtEl>
                                          <p:spTgt spid="232141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3214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1410"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hyperlink" Target="http://www.adventistas-historicos.com/"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 y="-18134"/>
            <a:ext cx="12200678" cy="6862882"/>
          </a:xfrm>
          <a:prstGeom prst="rect">
            <a:avLst/>
          </a:prstGeom>
        </p:spPr>
      </p:pic>
    </p:spTree>
    <p:extLst>
      <p:ext uri="{BB962C8B-B14F-4D97-AF65-F5344CB8AC3E}">
        <p14:creationId xmlns:p14="http://schemas.microsoft.com/office/powerpoint/2010/main" val="310526552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554" name="Text Box 2"/>
          <p:cNvSpPr txBox="1">
            <a:spLocks noChangeArrowheads="1"/>
          </p:cNvSpPr>
          <p:nvPr/>
        </p:nvSpPr>
        <p:spPr bwMode="auto">
          <a:xfrm>
            <a:off x="479376" y="605001"/>
            <a:ext cx="7128792" cy="5632311"/>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600" i="0" dirty="0" smtClean="0">
                <a:latin typeface="Arial" panose="020B0604020202020204" pitchFamily="34" charset="0"/>
              </a:rPr>
              <a:t>“3  E</a:t>
            </a:r>
            <a:r>
              <a:rPr lang="pt-BR" sz="3600" i="0" dirty="0">
                <a:latin typeface="Arial" panose="020B0604020202020204" pitchFamily="34" charset="0"/>
              </a:rPr>
              <a:t>, havendo aberto o segundo selo, ouvi o segundo animal, dizendo: Vem, e vê</a:t>
            </a:r>
            <a:r>
              <a:rPr lang="pt-BR" sz="3600" i="0" dirty="0" smtClean="0">
                <a:latin typeface="Arial" panose="020B0604020202020204" pitchFamily="34" charset="0"/>
              </a:rPr>
              <a:t>. </a:t>
            </a:r>
          </a:p>
          <a:p>
            <a:pPr algn="just"/>
            <a:r>
              <a:rPr lang="pt-BR" sz="3600" i="0" dirty="0" smtClean="0">
                <a:latin typeface="Arial" panose="020B0604020202020204" pitchFamily="34" charset="0"/>
              </a:rPr>
              <a:t>4  </a:t>
            </a:r>
            <a:r>
              <a:rPr lang="pt-BR" sz="3600" i="0" dirty="0">
                <a:latin typeface="Arial" panose="020B0604020202020204" pitchFamily="34" charset="0"/>
              </a:rPr>
              <a:t>E saiu outro cavalo, vermelho; e ao que estava assentado sobre ele foi dado que tirasse a paz da terra, e que se matassem uns aos outros; e foi-lhe dada uma grande espada.</a:t>
            </a:r>
            <a:r>
              <a:rPr lang="pt-BR" sz="3600" i="0" dirty="0" smtClean="0">
                <a:latin typeface="Arial" panose="020B0604020202020204" pitchFamily="34" charset="0"/>
              </a:rPr>
              <a:t>”</a:t>
            </a:r>
          </a:p>
          <a:p>
            <a:pPr algn="r">
              <a:defRPr/>
            </a:pPr>
            <a:r>
              <a:rPr lang="pt-BR" sz="3600" b="1" i="0" dirty="0" smtClean="0">
                <a:solidFill>
                  <a:schemeClr val="accent1"/>
                </a:solidFill>
                <a:effectLst>
                  <a:outerShdw blurRad="38100" dist="38100" dir="2700000" algn="tl">
                    <a:srgbClr val="000000"/>
                  </a:outerShdw>
                </a:effectLst>
                <a:latin typeface="Arial" charset="0"/>
                <a:cs typeface="Arial" charset="0"/>
              </a:rPr>
              <a:t>Apocalipse 6:3-4</a:t>
            </a:r>
            <a:endParaRPr lang="pt-BR" sz="3600" b="1" i="0" dirty="0">
              <a:solidFill>
                <a:schemeClr val="accent1"/>
              </a:solidFill>
              <a:effectLst>
                <a:outerShdw blurRad="38100" dist="38100" dir="2700000" algn="tl">
                  <a:srgbClr val="000000"/>
                </a:outerShdw>
              </a:effectLst>
              <a:latin typeface="Arial" charset="0"/>
              <a:cs typeface="Arial"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408" y="806556"/>
            <a:ext cx="3521208" cy="5229200"/>
          </a:xfrm>
          <a:prstGeom prst="rect">
            <a:avLst/>
          </a:prstGeom>
        </p:spPr>
      </p:pic>
      <p:sp>
        <p:nvSpPr>
          <p:cNvPr id="4" name="CaixaDeTexto 3"/>
          <p:cNvSpPr txBox="1"/>
          <p:nvPr/>
        </p:nvSpPr>
        <p:spPr>
          <a:xfrm>
            <a:off x="9125360" y="6165304"/>
            <a:ext cx="1507144" cy="523220"/>
          </a:xfrm>
          <a:prstGeom prst="rect">
            <a:avLst/>
          </a:prstGeom>
          <a:noFill/>
        </p:spPr>
        <p:txBody>
          <a:bodyPr wrap="none" rtlCol="0">
            <a:spAutoFit/>
          </a:bodyPr>
          <a:lstStyle/>
          <a:p>
            <a:r>
              <a:rPr lang="pt-BR" b="1" i="0" dirty="0" smtClean="0">
                <a:solidFill>
                  <a:srgbClr val="FFFF00"/>
                </a:solidFill>
                <a:latin typeface="Arial" panose="020B0604020202020204" pitchFamily="34" charset="0"/>
              </a:rPr>
              <a:t>100-313</a:t>
            </a:r>
            <a:endParaRPr lang="pt-BR" b="1" i="0" dirty="0">
              <a:solidFill>
                <a:srgbClr val="FFFF00"/>
              </a:solidFill>
              <a:latin typeface="Arial" panose="020B0604020202020204" pitchFamily="34" charset="0"/>
            </a:endParaRPr>
          </a:p>
        </p:txBody>
      </p:sp>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8578" name="Text Box 1026"/>
          <p:cNvSpPr txBox="1">
            <a:spLocks noChangeArrowheads="1"/>
          </p:cNvSpPr>
          <p:nvPr/>
        </p:nvSpPr>
        <p:spPr bwMode="auto">
          <a:xfrm>
            <a:off x="479376" y="836712"/>
            <a:ext cx="11305256" cy="5632311"/>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000" i="0" dirty="0" smtClean="0">
                <a:latin typeface="Arial" panose="020B0604020202020204" pitchFamily="34" charset="0"/>
              </a:rPr>
              <a:t>“O </a:t>
            </a:r>
            <a:r>
              <a:rPr lang="pt-BR" sz="3000" i="0" dirty="0">
                <a:latin typeface="Arial" panose="020B0604020202020204" pitchFamily="34" charset="0"/>
              </a:rPr>
              <a:t>primeiro aspecto notável nestes símbolos talvez seja o contraste na cor dos cavalos. Este </a:t>
            </a:r>
            <a:r>
              <a:rPr lang="pt-BR" sz="3000" i="0" dirty="0" smtClean="0">
                <a:latin typeface="Arial" panose="020B0604020202020204" pitchFamily="34" charset="0"/>
              </a:rPr>
              <a:t>contraste tem</a:t>
            </a:r>
            <a:r>
              <a:rPr lang="pt-BR" sz="3000" i="0" dirty="0">
                <a:latin typeface="Arial" panose="020B0604020202020204" pitchFamily="34" charset="0"/>
              </a:rPr>
              <a:t>, sem dúvida, um significado especial. Se a brancura do primeiro cavalo representava a pureza </a:t>
            </a:r>
            <a:r>
              <a:rPr lang="pt-BR" sz="3000" i="0" dirty="0" smtClean="0">
                <a:latin typeface="Arial" panose="020B0604020202020204" pitchFamily="34" charset="0"/>
              </a:rPr>
              <a:t>do Evangelho </a:t>
            </a:r>
            <a:r>
              <a:rPr lang="pt-BR" sz="3000" i="0" dirty="0">
                <a:latin typeface="Arial" panose="020B0604020202020204" pitchFamily="34" charset="0"/>
              </a:rPr>
              <a:t>no período abrangido por aquele símbolo, </a:t>
            </a:r>
            <a:r>
              <a:rPr lang="pt-BR" sz="3000" i="0" dirty="0">
                <a:solidFill>
                  <a:srgbClr val="FFFF00"/>
                </a:solidFill>
                <a:latin typeface="Arial" panose="020B0604020202020204" pitchFamily="34" charset="0"/>
              </a:rPr>
              <a:t>a cor vermelha do segundo deve representar que </a:t>
            </a:r>
            <a:r>
              <a:rPr lang="pt-BR" sz="3000" i="0" dirty="0" smtClean="0">
                <a:solidFill>
                  <a:srgbClr val="FFFF00"/>
                </a:solidFill>
                <a:latin typeface="Arial" panose="020B0604020202020204" pitchFamily="34" charset="0"/>
              </a:rPr>
              <a:t>neste período </a:t>
            </a:r>
            <a:r>
              <a:rPr lang="pt-BR" sz="3000" i="0" dirty="0">
                <a:solidFill>
                  <a:srgbClr val="FFFF00"/>
                </a:solidFill>
                <a:latin typeface="Arial" panose="020B0604020202020204" pitchFamily="34" charset="0"/>
              </a:rPr>
              <a:t>começava a corromper-se aquela pureza original. </a:t>
            </a:r>
            <a:endParaRPr lang="pt-BR" sz="3000" i="0" dirty="0" smtClean="0">
              <a:solidFill>
                <a:srgbClr val="FFFF00"/>
              </a:solidFill>
              <a:latin typeface="Arial" panose="020B0604020202020204" pitchFamily="34" charset="0"/>
            </a:endParaRPr>
          </a:p>
          <a:p>
            <a:pPr algn="just"/>
            <a:r>
              <a:rPr lang="pt-BR" sz="3000" i="0" dirty="0" smtClean="0">
                <a:latin typeface="Arial" panose="020B0604020202020204" pitchFamily="34" charset="0"/>
              </a:rPr>
              <a:t>O </a:t>
            </a:r>
            <a:r>
              <a:rPr lang="pt-BR" sz="3000" i="0" dirty="0">
                <a:latin typeface="Arial" panose="020B0604020202020204" pitchFamily="34" charset="0"/>
              </a:rPr>
              <a:t>mistério da </a:t>
            </a:r>
            <a:r>
              <a:rPr lang="pt-BR" sz="3000" i="0" dirty="0" smtClean="0">
                <a:latin typeface="Arial" panose="020B0604020202020204" pitchFamily="34" charset="0"/>
              </a:rPr>
              <a:t>iniquidade </a:t>
            </a:r>
            <a:r>
              <a:rPr lang="pt-BR" sz="3000" i="0" dirty="0">
                <a:latin typeface="Arial" panose="020B0604020202020204" pitchFamily="34" charset="0"/>
              </a:rPr>
              <a:t>operava já nos dias </a:t>
            </a:r>
            <a:r>
              <a:rPr lang="pt-BR" sz="3000" i="0" dirty="0" smtClean="0">
                <a:latin typeface="Arial" panose="020B0604020202020204" pitchFamily="34" charset="0"/>
              </a:rPr>
              <a:t>de Paulo</a:t>
            </a:r>
            <a:r>
              <a:rPr lang="pt-BR" sz="3000" i="0" dirty="0">
                <a:latin typeface="Arial" panose="020B0604020202020204" pitchFamily="34" charset="0"/>
              </a:rPr>
              <a:t>, e ao iniciar-se o período simbolizado pelo segundo cavalo, a professa igreja de Cristo estava agora </a:t>
            </a:r>
            <a:r>
              <a:rPr lang="pt-BR" sz="3000" i="0" dirty="0" smtClean="0">
                <a:latin typeface="Arial" panose="020B0604020202020204" pitchFamily="34" charset="0"/>
              </a:rPr>
              <a:t>tão corrompida </a:t>
            </a:r>
            <a:r>
              <a:rPr lang="pt-BR" sz="3000" i="0" dirty="0">
                <a:latin typeface="Arial" panose="020B0604020202020204" pitchFamily="34" charset="0"/>
              </a:rPr>
              <a:t>pelo mistério da </a:t>
            </a:r>
            <a:r>
              <a:rPr lang="pt-BR" sz="3000" i="0" dirty="0" smtClean="0">
                <a:latin typeface="Arial" panose="020B0604020202020204" pitchFamily="34" charset="0"/>
              </a:rPr>
              <a:t>iniquidade </a:t>
            </a:r>
            <a:r>
              <a:rPr lang="pt-BR" sz="3000" i="0" dirty="0">
                <a:latin typeface="Arial" panose="020B0604020202020204" pitchFamily="34" charset="0"/>
              </a:rPr>
              <a:t>que requeria esta mudança na cor do símbolo. Começaram a </a:t>
            </a:r>
            <a:r>
              <a:rPr lang="pt-BR" sz="3000" i="0" dirty="0" smtClean="0">
                <a:latin typeface="Arial" panose="020B0604020202020204" pitchFamily="34" charset="0"/>
              </a:rPr>
              <a:t>surgir erros </a:t>
            </a:r>
            <a:r>
              <a:rPr lang="pt-BR" sz="3000" i="0" dirty="0">
                <a:latin typeface="Arial" panose="020B0604020202020204" pitchFamily="34" charset="0"/>
              </a:rPr>
              <a:t>e assomava o amor pelas coisas do mundo</a:t>
            </a:r>
            <a:r>
              <a:rPr lang="pt-BR" sz="3000" i="0" dirty="0" smtClean="0">
                <a:latin typeface="Arial" panose="020B0604020202020204" pitchFamily="34" charset="0"/>
              </a:rPr>
              <a:t>. </a:t>
            </a:r>
            <a:endParaRPr lang="pt-BR" sz="3000" b="1" i="0" dirty="0" smtClean="0">
              <a:effectLst>
                <a:outerShdw blurRad="38100" dist="38100" dir="2700000" algn="tl">
                  <a:srgbClr val="000000"/>
                </a:outerShdw>
              </a:effectLst>
              <a:latin typeface="Arial" panose="020B0604020202020204" pitchFamily="34" charset="0"/>
            </a:endParaRPr>
          </a:p>
        </p:txBody>
      </p:sp>
      <p:sp>
        <p:nvSpPr>
          <p:cNvPr id="16390" name="Text Box 1030"/>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a:t>
            </a:r>
            <a:endParaRPr lang="pt-BR" altLang="pt-BR" sz="4400" b="1" i="0">
              <a:solidFill>
                <a:srgbClr val="25006E"/>
              </a:solidFill>
              <a:latin typeface="Arial" panose="020B0604020202020204" pitchFamily="34" charset="0"/>
            </a:endParaRPr>
          </a:p>
        </p:txBody>
      </p:sp>
      <p:sp>
        <p:nvSpPr>
          <p:cNvPr id="9" name="Rectangle 1029"/>
          <p:cNvSpPr>
            <a:spLocks noChangeArrowheads="1"/>
          </p:cNvSpPr>
          <p:nvPr/>
        </p:nvSpPr>
        <p:spPr bwMode="auto">
          <a:xfrm>
            <a:off x="4295800"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0" name="Text Box 1030"/>
          <p:cNvSpPr txBox="1">
            <a:spLocks noChangeArrowheads="1"/>
          </p:cNvSpPr>
          <p:nvPr/>
        </p:nvSpPr>
        <p:spPr bwMode="auto">
          <a:xfrm>
            <a:off x="4511824"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a:t>
            </a:r>
            <a:endParaRPr lang="pt-BR" altLang="pt-BR" b="1" i="0" dirty="0">
              <a:solidFill>
                <a:srgbClr val="25006E"/>
              </a:solidFill>
              <a:latin typeface="Arial" panose="020B0604020202020204" pitchFamily="34" charset="0"/>
            </a:endParaRPr>
          </a:p>
        </p:txBody>
      </p:sp>
      <p:sp>
        <p:nvSpPr>
          <p:cNvPr id="11" name="Seta para a direita 10"/>
          <p:cNvSpPr/>
          <p:nvPr/>
        </p:nvSpPr>
        <p:spPr bwMode="auto">
          <a:xfrm>
            <a:off x="10848528" y="6165304"/>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0000"/>
              </a:solidFill>
              <a:effectLst/>
              <a:latin typeface="Times New Roman" pitchFamily="18" charset="0"/>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28578"/>
                                        </p:tgtEl>
                                        <p:attrNameLst>
                                          <p:attrName>style.visibility</p:attrName>
                                        </p:attrNameLst>
                                      </p:cBhvr>
                                      <p:to>
                                        <p:strVal val="visible"/>
                                      </p:to>
                                    </p:set>
                                    <p:animEffect transition="in" filter="blinds(horizontal)">
                                      <p:cBhvr>
                                        <p:cTn id="7" dur="500"/>
                                        <p:tgtEl>
                                          <p:spTgt spid="232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5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8578" name="Text Box 1026"/>
          <p:cNvSpPr txBox="1">
            <a:spLocks noChangeArrowheads="1"/>
          </p:cNvSpPr>
          <p:nvPr/>
        </p:nvSpPr>
        <p:spPr bwMode="auto">
          <a:xfrm>
            <a:off x="263352" y="1016144"/>
            <a:ext cx="11593288" cy="5632311"/>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000" i="0" dirty="0" smtClean="0">
                <a:latin typeface="Arial" panose="020B0604020202020204" pitchFamily="34" charset="0"/>
              </a:rPr>
              <a:t>O poder eclesiástico procurou aliança com o secular, resultando em perturbações e comoções... O </a:t>
            </a:r>
            <a:r>
              <a:rPr lang="pt-BR" sz="3000" i="0" dirty="0">
                <a:latin typeface="Arial" panose="020B0604020202020204" pitchFamily="34" charset="0"/>
              </a:rPr>
              <a:t>espírito deste período atinge o seu auge quando chegamos ao tempo de Constantino, o </a:t>
            </a:r>
            <a:r>
              <a:rPr lang="pt-BR" sz="3000" i="0" dirty="0" smtClean="0">
                <a:latin typeface="Arial" panose="020B0604020202020204" pitchFamily="34" charset="0"/>
              </a:rPr>
              <a:t>primeiro imperador </a:t>
            </a:r>
            <a:r>
              <a:rPr lang="pt-BR" sz="3000" i="0" dirty="0">
                <a:latin typeface="Arial" panose="020B0604020202020204" pitchFamily="34" charset="0"/>
              </a:rPr>
              <a:t>chamado cristão, cuja conversão ao cristianismo </a:t>
            </a:r>
            <a:r>
              <a:rPr lang="pt-BR" sz="3000" i="0" dirty="0" smtClean="0">
                <a:latin typeface="Arial" panose="020B0604020202020204" pitchFamily="34" charset="0"/>
              </a:rPr>
              <a:t>se deu em 323... </a:t>
            </a:r>
            <a:r>
              <a:rPr lang="pt-BR" sz="3000" i="0" dirty="0">
                <a:latin typeface="Arial" panose="020B0604020202020204" pitchFamily="34" charset="0"/>
              </a:rPr>
              <a:t>Semelhante estado de coisas corresponde bem às palavras do profeta, quando declara que ao </a:t>
            </a:r>
            <a:r>
              <a:rPr lang="pt-BR" sz="3000" i="0" dirty="0" smtClean="0">
                <a:latin typeface="Arial" panose="020B0604020202020204" pitchFamily="34" charset="0"/>
              </a:rPr>
              <a:t>que estava </a:t>
            </a:r>
            <a:r>
              <a:rPr lang="pt-BR" sz="3000" i="0" dirty="0">
                <a:latin typeface="Arial" panose="020B0604020202020204" pitchFamily="34" charset="0"/>
              </a:rPr>
              <a:t>assentado sobre o cavalo, "foi dado que tirasse a paz da Terra, e que se matassem uns aos outros; </a:t>
            </a:r>
            <a:r>
              <a:rPr lang="pt-BR" sz="3000" i="0" dirty="0" smtClean="0">
                <a:latin typeface="Arial" panose="020B0604020202020204" pitchFamily="34" charset="0"/>
              </a:rPr>
              <a:t>e foi-lhe </a:t>
            </a:r>
            <a:r>
              <a:rPr lang="pt-BR" sz="3000" i="0" dirty="0">
                <a:latin typeface="Arial" panose="020B0604020202020204" pitchFamily="34" charset="0"/>
              </a:rPr>
              <a:t>dada uma grande espada." O cristianismo desse tempo havia subido ao trono e empunhado o </a:t>
            </a:r>
            <a:r>
              <a:rPr lang="pt-BR" sz="3000" i="0" dirty="0" smtClean="0">
                <a:latin typeface="Arial" panose="020B0604020202020204" pitchFamily="34" charset="0"/>
              </a:rPr>
              <a:t>emblema do </a:t>
            </a:r>
            <a:r>
              <a:rPr lang="pt-BR" sz="3000" i="0" dirty="0">
                <a:latin typeface="Arial" panose="020B0604020202020204" pitchFamily="34" charset="0"/>
              </a:rPr>
              <a:t>poder civil</a:t>
            </a:r>
            <a:r>
              <a:rPr lang="pt-BR" sz="3000" i="0" dirty="0" smtClean="0">
                <a:latin typeface="Arial" panose="020B0604020202020204" pitchFamily="34" charset="0"/>
              </a:rPr>
              <a:t>.”</a:t>
            </a:r>
          </a:p>
          <a:p>
            <a:pPr algn="just"/>
            <a:endParaRPr lang="pt-BR" sz="3000" b="1" i="0" dirty="0">
              <a:effectLst>
                <a:outerShdw blurRad="38100" dist="38100" dir="2700000" algn="tl">
                  <a:srgbClr val="000000"/>
                </a:outerShdw>
              </a:effectLst>
              <a:latin typeface="Arial" panose="020B0604020202020204" pitchFamily="34" charset="0"/>
            </a:endParaRPr>
          </a:p>
          <a:p>
            <a:pPr algn="ctr"/>
            <a:r>
              <a:rPr lang="pt-BR" sz="3000" b="1" i="0" dirty="0" smtClean="0">
                <a:solidFill>
                  <a:srgbClr val="FFC000"/>
                </a:solidFill>
                <a:effectLst>
                  <a:outerShdw blurRad="38100" dist="38100" dir="2700000" algn="tl">
                    <a:srgbClr val="000000"/>
                  </a:outerShdw>
                </a:effectLst>
                <a:latin typeface="Arial" panose="020B0604020202020204" pitchFamily="34" charset="0"/>
              </a:rPr>
              <a:t>As Profecias do Apocalipse, pág. 85.</a:t>
            </a:r>
          </a:p>
        </p:txBody>
      </p:sp>
      <p:sp>
        <p:nvSpPr>
          <p:cNvPr id="16390" name="Text Box 1030"/>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a:t>
            </a:r>
            <a:endParaRPr lang="pt-BR" altLang="pt-BR" sz="4400" b="1" i="0">
              <a:solidFill>
                <a:srgbClr val="25006E"/>
              </a:solidFill>
              <a:latin typeface="Arial" panose="020B0604020202020204" pitchFamily="34" charset="0"/>
            </a:endParaRPr>
          </a:p>
        </p:txBody>
      </p:sp>
      <p:sp>
        <p:nvSpPr>
          <p:cNvPr id="9" name="Rectangle 1029"/>
          <p:cNvSpPr>
            <a:spLocks noChangeArrowheads="1"/>
          </p:cNvSpPr>
          <p:nvPr/>
        </p:nvSpPr>
        <p:spPr bwMode="auto">
          <a:xfrm>
            <a:off x="4295800"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0" name="Text Box 1030"/>
          <p:cNvSpPr txBox="1">
            <a:spLocks noChangeArrowheads="1"/>
          </p:cNvSpPr>
          <p:nvPr/>
        </p:nvSpPr>
        <p:spPr bwMode="auto">
          <a:xfrm>
            <a:off x="4511824"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40192551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28578"/>
                                        </p:tgtEl>
                                        <p:attrNameLst>
                                          <p:attrName>style.visibility</p:attrName>
                                        </p:attrNameLst>
                                      </p:cBhvr>
                                      <p:to>
                                        <p:strVal val="visible"/>
                                      </p:to>
                                    </p:set>
                                    <p:animEffect transition="in" filter="blinds(horizontal)">
                                      <p:cBhvr>
                                        <p:cTn id="7" dur="500"/>
                                        <p:tgtEl>
                                          <p:spTgt spid="232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85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971800" y="3200400"/>
            <a:ext cx="632460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Que animal é visto ao se abrir o terceiro selo, e o que o cavaleiro tinha na mão? </a:t>
            </a:r>
            <a:endParaRPr lang="pt-BR" altLang="pt-BR" b="1" i="0" dirty="0">
              <a:solidFill>
                <a:schemeClr val="bg2"/>
              </a:solidFill>
              <a:latin typeface="Arial" panose="020B0604020202020204" pitchFamily="34" charset="0"/>
            </a:endParaRPr>
          </a:p>
          <a:p>
            <a:pPr algn="r">
              <a:lnSpc>
                <a:spcPct val="90000"/>
              </a:lnSpc>
              <a:spcBef>
                <a:spcPct val="50000"/>
              </a:spcBef>
              <a:buFontTx/>
              <a:buNone/>
            </a:pPr>
            <a:r>
              <a:rPr lang="pt-BR" altLang="pt-BR" sz="2800" b="1" i="0" dirty="0">
                <a:solidFill>
                  <a:schemeClr val="bg2"/>
                </a:solidFill>
                <a:latin typeface="Arial" panose="020B0604020202020204" pitchFamily="34" charset="0"/>
              </a:rPr>
              <a:t>Apocalipse </a:t>
            </a:r>
            <a:r>
              <a:rPr lang="pt-BR" altLang="pt-BR" sz="2800" b="1" i="0" dirty="0" smtClean="0">
                <a:solidFill>
                  <a:schemeClr val="bg2"/>
                </a:solidFill>
                <a:latin typeface="Arial" panose="020B0604020202020204" pitchFamily="34" charset="0"/>
              </a:rPr>
              <a:t>6:5-6. </a:t>
            </a:r>
            <a:endParaRPr lang="pt-BR" altLang="pt-BR" sz="2800" b="1" i="0" dirty="0">
              <a:solidFill>
                <a:schemeClr val="bg2"/>
              </a:solidFill>
              <a:latin typeface="Arial" panose="020B0604020202020204" pitchFamily="34" charset="0"/>
            </a:endParaRPr>
          </a:p>
        </p:txBody>
      </p:sp>
      <p:sp>
        <p:nvSpPr>
          <p:cNvPr id="17411"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03</a:t>
            </a:r>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ext Box 1026"/>
          <p:cNvSpPr txBox="1">
            <a:spLocks noChangeArrowheads="1"/>
          </p:cNvSpPr>
          <p:nvPr/>
        </p:nvSpPr>
        <p:spPr bwMode="auto">
          <a:xfrm>
            <a:off x="479376" y="625906"/>
            <a:ext cx="7128792" cy="5755422"/>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200" i="0" dirty="0">
                <a:latin typeface="Arial" panose="020B0604020202020204" pitchFamily="34" charset="0"/>
              </a:rPr>
              <a:t>5  E, havendo aberto o terceiro selo, ouvi dizer ao terceiro animal: Vem, e vê. E olhei, e eis um cavalo preto e o que sobre ele estava assentado tinha uma balança na mão.</a:t>
            </a:r>
          </a:p>
          <a:p>
            <a:pPr algn="just"/>
            <a:r>
              <a:rPr lang="pt-BR" sz="3200" i="0" dirty="0" smtClean="0">
                <a:latin typeface="Arial" panose="020B0604020202020204" pitchFamily="34" charset="0"/>
              </a:rPr>
              <a:t>6 E </a:t>
            </a:r>
            <a:r>
              <a:rPr lang="pt-BR" sz="3200" i="0" dirty="0">
                <a:latin typeface="Arial" panose="020B0604020202020204" pitchFamily="34" charset="0"/>
              </a:rPr>
              <a:t>ouvi uma voz no meio dos quatro animais, que dizia: Uma medida de trigo por um dinheiro, e três medidas de cevada por um dinheiro; e não danifiques o azeite e o vinho</a:t>
            </a:r>
            <a:r>
              <a:rPr lang="pt-BR" sz="3200" i="0" dirty="0" smtClean="0">
                <a:latin typeface="Arial" panose="020B0604020202020204" pitchFamily="34" charset="0"/>
              </a:rPr>
              <a:t>.</a:t>
            </a:r>
          </a:p>
          <a:p>
            <a:endParaRPr lang="pt-BR" sz="1200" b="1" i="0" dirty="0">
              <a:latin typeface="Arial" charset="0"/>
              <a:cs typeface="Arial" charset="0"/>
            </a:endParaRPr>
          </a:p>
          <a:p>
            <a:pPr algn="r">
              <a:defRPr/>
            </a:pPr>
            <a:r>
              <a:rPr lang="pt-BR" sz="3200" b="1" i="0" dirty="0">
                <a:solidFill>
                  <a:schemeClr val="accent1"/>
                </a:solidFill>
                <a:effectLst>
                  <a:outerShdw blurRad="38100" dist="38100" dir="2700000" algn="tl">
                    <a:srgbClr val="000000"/>
                  </a:outerShdw>
                </a:effectLst>
                <a:latin typeface="Arial" charset="0"/>
                <a:cs typeface="Arial" charset="0"/>
              </a:rPr>
              <a:t>Apocalipse </a:t>
            </a:r>
            <a:r>
              <a:rPr lang="pt-BR" sz="3200" b="1" i="0" dirty="0" smtClean="0">
                <a:solidFill>
                  <a:schemeClr val="accent1"/>
                </a:solidFill>
                <a:effectLst>
                  <a:outerShdw blurRad="38100" dist="38100" dir="2700000" algn="tl">
                    <a:srgbClr val="000000"/>
                  </a:outerShdw>
                </a:effectLst>
                <a:latin typeface="Arial" charset="0"/>
                <a:cs typeface="Arial" charset="0"/>
              </a:rPr>
              <a:t>6:5-6</a:t>
            </a:r>
            <a:r>
              <a:rPr lang="pt-BR" sz="2600" b="1" i="0" dirty="0" smtClean="0">
                <a:latin typeface="Arial" charset="0"/>
                <a:cs typeface="Arial" charset="0"/>
              </a:rPr>
              <a:t> </a:t>
            </a:r>
            <a:endParaRPr lang="pt-BR" sz="2600" b="1" i="0" dirty="0">
              <a:latin typeface="Arial" charset="0"/>
              <a:cs typeface="Arial"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5" y="692696"/>
            <a:ext cx="3600401" cy="5472608"/>
          </a:xfrm>
          <a:prstGeom prst="rect">
            <a:avLst/>
          </a:prstGeom>
        </p:spPr>
      </p:pic>
      <p:sp>
        <p:nvSpPr>
          <p:cNvPr id="4" name="CaixaDeTexto 3"/>
          <p:cNvSpPr txBox="1"/>
          <p:nvPr/>
        </p:nvSpPr>
        <p:spPr>
          <a:xfrm>
            <a:off x="9125360" y="6237312"/>
            <a:ext cx="1507144" cy="523220"/>
          </a:xfrm>
          <a:prstGeom prst="rect">
            <a:avLst/>
          </a:prstGeom>
          <a:noFill/>
        </p:spPr>
        <p:txBody>
          <a:bodyPr wrap="none" rtlCol="0">
            <a:spAutoFit/>
          </a:bodyPr>
          <a:lstStyle/>
          <a:p>
            <a:r>
              <a:rPr lang="pt-BR" b="1" i="0" dirty="0" smtClean="0">
                <a:solidFill>
                  <a:srgbClr val="FFFF00"/>
                </a:solidFill>
                <a:latin typeface="Arial" panose="020B0604020202020204" pitchFamily="34" charset="0"/>
              </a:rPr>
              <a:t>313-538</a:t>
            </a:r>
            <a:endParaRPr lang="pt-BR" b="1" i="0" dirty="0">
              <a:solidFill>
                <a:srgbClr val="FFFF00"/>
              </a:solidFill>
              <a:latin typeface="Arial" panose="020B0604020202020204" pitchFamily="34" charset="0"/>
            </a:endParaRPr>
          </a:p>
        </p:txBody>
      </p:sp>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052736"/>
            <a:ext cx="11161240" cy="5262979"/>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i="0" dirty="0" smtClean="0">
                <a:latin typeface="Arial" panose="020B0604020202020204" pitchFamily="34" charset="0"/>
              </a:rPr>
              <a:t>“Com </a:t>
            </a:r>
            <a:r>
              <a:rPr lang="pt-BR" i="0" dirty="0">
                <a:latin typeface="Arial" panose="020B0604020202020204" pitchFamily="34" charset="0"/>
              </a:rPr>
              <a:t>que rapidez progride a obra da corrupção! Que contraste entre a cor </a:t>
            </a:r>
            <a:r>
              <a:rPr lang="pt-BR" i="0" dirty="0" smtClean="0">
                <a:latin typeface="Arial" panose="020B0604020202020204" pitchFamily="34" charset="0"/>
              </a:rPr>
              <a:t>deste símbolo </a:t>
            </a:r>
            <a:r>
              <a:rPr lang="pt-BR" i="0" dirty="0">
                <a:latin typeface="Arial" panose="020B0604020202020204" pitchFamily="34" charset="0"/>
              </a:rPr>
              <a:t>e a do primeiro! </a:t>
            </a:r>
            <a:r>
              <a:rPr lang="pt-BR" i="0" dirty="0">
                <a:solidFill>
                  <a:srgbClr val="FFFF00"/>
                </a:solidFill>
                <a:latin typeface="Arial" panose="020B0604020202020204" pitchFamily="34" charset="0"/>
              </a:rPr>
              <a:t>Um cavalo preto precisamente a oposição do branco!</a:t>
            </a:r>
            <a:r>
              <a:rPr lang="pt-BR" i="0" dirty="0">
                <a:latin typeface="Arial" panose="020B0604020202020204" pitchFamily="34" charset="0"/>
              </a:rPr>
              <a:t> Deve ser representado </a:t>
            </a:r>
            <a:r>
              <a:rPr lang="pt-BR" i="0" dirty="0" smtClean="0">
                <a:latin typeface="Arial" panose="020B0604020202020204" pitchFamily="34" charset="0"/>
              </a:rPr>
              <a:t>por este </a:t>
            </a:r>
            <a:r>
              <a:rPr lang="pt-BR" i="0" dirty="0">
                <a:latin typeface="Arial" panose="020B0604020202020204" pitchFamily="34" charset="0"/>
              </a:rPr>
              <a:t>símbolo um período de grandes trevas e corrupção moral na igreja</a:t>
            </a:r>
            <a:r>
              <a:rPr lang="pt-BR" i="0" dirty="0" smtClean="0">
                <a:latin typeface="Arial" panose="020B0604020202020204" pitchFamily="34" charset="0"/>
              </a:rPr>
              <a:t>.</a:t>
            </a:r>
          </a:p>
          <a:p>
            <a:pPr algn="just"/>
            <a:r>
              <a:rPr lang="pt-BR" i="0" dirty="0" smtClean="0">
                <a:latin typeface="Arial" panose="020B0604020202020204" pitchFamily="34" charset="0"/>
              </a:rPr>
              <a:t> </a:t>
            </a:r>
          </a:p>
          <a:p>
            <a:pPr algn="just"/>
            <a:r>
              <a:rPr lang="pt-BR" i="0" dirty="0" smtClean="0">
                <a:latin typeface="Arial" panose="020B0604020202020204" pitchFamily="34" charset="0"/>
              </a:rPr>
              <a:t>Os acontecimentos </a:t>
            </a:r>
            <a:r>
              <a:rPr lang="pt-BR" i="0" dirty="0">
                <a:latin typeface="Arial" panose="020B0604020202020204" pitchFamily="34" charset="0"/>
              </a:rPr>
              <a:t>do segundo </a:t>
            </a:r>
            <a:r>
              <a:rPr lang="pt-BR" i="0" dirty="0" smtClean="0">
                <a:latin typeface="Arial" panose="020B0604020202020204" pitchFamily="34" charset="0"/>
              </a:rPr>
              <a:t>selo prepararam </a:t>
            </a:r>
            <a:r>
              <a:rPr lang="pt-BR" i="0" dirty="0">
                <a:latin typeface="Arial" panose="020B0604020202020204" pitchFamily="34" charset="0"/>
              </a:rPr>
              <a:t>o terreno para o estado de coisas aqui apresentado. O tempo que ocorreu entre o reinado </a:t>
            </a:r>
            <a:r>
              <a:rPr lang="pt-BR" i="0" dirty="0" smtClean="0">
                <a:latin typeface="Arial" panose="020B0604020202020204" pitchFamily="34" charset="0"/>
              </a:rPr>
              <a:t>de Constantino </a:t>
            </a:r>
            <a:r>
              <a:rPr lang="pt-BR" i="0" dirty="0">
                <a:latin typeface="Arial" panose="020B0604020202020204" pitchFamily="34" charset="0"/>
              </a:rPr>
              <a:t>e o estabelecimento do papado em 538 pode ser com razão considerado o tempo em que </a:t>
            </a:r>
            <a:r>
              <a:rPr lang="pt-BR" i="0" dirty="0" smtClean="0">
                <a:latin typeface="Arial" panose="020B0604020202020204" pitchFamily="34" charset="0"/>
              </a:rPr>
              <a:t>se levantaram </a:t>
            </a:r>
            <a:r>
              <a:rPr lang="pt-BR" i="0" dirty="0">
                <a:latin typeface="Arial" panose="020B0604020202020204" pitchFamily="34" charset="0"/>
              </a:rPr>
              <a:t>na igreja os mais obscuros erros e as mais grosseiras superstições</a:t>
            </a:r>
            <a:r>
              <a:rPr lang="pt-BR" i="0" dirty="0" smtClean="0">
                <a:latin typeface="Arial" panose="020B0604020202020204" pitchFamily="34" charset="0"/>
              </a:rPr>
              <a:t>.”</a:t>
            </a:r>
          </a:p>
          <a:p>
            <a:pPr algn="just"/>
            <a:endParaRPr lang="pt-BR" b="1" i="0" dirty="0">
              <a:solidFill>
                <a:srgbClr val="FFFF00"/>
              </a:solidFill>
              <a:effectLst>
                <a:outerShdw blurRad="38100" dist="38100" dir="2700000" algn="tl">
                  <a:srgbClr val="000000"/>
                </a:outerShdw>
              </a:effectLst>
              <a:latin typeface="Arial" panose="020B0604020202020204" pitchFamily="34" charset="0"/>
            </a:endParaRPr>
          </a:p>
          <a:p>
            <a:pPr algn="ct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86.</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 – O Cavalo Preto</a:t>
            </a:r>
            <a:endParaRPr lang="pt-BR" altLang="pt-BR" b="1" i="0" dirty="0">
              <a:solidFill>
                <a:srgbClr val="25006E"/>
              </a:solidFill>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292562"/>
            <a:ext cx="11161240" cy="5016758"/>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i="0" dirty="0">
                <a:latin typeface="Arial" panose="020B0604020202020204" pitchFamily="34" charset="0"/>
              </a:rPr>
              <a:t>"A balança indicava que </a:t>
            </a:r>
            <a:r>
              <a:rPr lang="pt-BR" sz="3200" i="0" dirty="0">
                <a:solidFill>
                  <a:srgbClr val="FFFF00"/>
                </a:solidFill>
                <a:latin typeface="Arial" panose="020B0604020202020204" pitchFamily="34" charset="0"/>
              </a:rPr>
              <a:t>a religião e o poder civil se haviam de unir</a:t>
            </a:r>
            <a:r>
              <a:rPr lang="pt-BR" sz="3200" i="0" dirty="0">
                <a:latin typeface="Arial" panose="020B0604020202020204" pitchFamily="34" charset="0"/>
              </a:rPr>
              <a:t> na pessoa </a:t>
            </a:r>
            <a:r>
              <a:rPr lang="pt-BR" sz="3200" i="0" dirty="0" smtClean="0">
                <a:latin typeface="Arial" panose="020B0604020202020204" pitchFamily="34" charset="0"/>
              </a:rPr>
              <a:t>que administraria </a:t>
            </a:r>
            <a:r>
              <a:rPr lang="pt-BR" sz="3200" i="0" dirty="0">
                <a:latin typeface="Arial" panose="020B0604020202020204" pitchFamily="34" charset="0"/>
              </a:rPr>
              <a:t>o poder executivo do governo, e que pretenderia ter autoridade judicial tanto sobre a </a:t>
            </a:r>
            <a:r>
              <a:rPr lang="pt-BR" sz="3200" i="0" dirty="0" smtClean="0">
                <a:latin typeface="Arial" panose="020B0604020202020204" pitchFamily="34" charset="0"/>
              </a:rPr>
              <a:t>Igreja como </a:t>
            </a:r>
            <a:r>
              <a:rPr lang="pt-BR" sz="3200" i="0" dirty="0">
                <a:latin typeface="Arial" panose="020B0604020202020204" pitchFamily="34" charset="0"/>
              </a:rPr>
              <a:t>sobre o Estado. Assim sucedeu com os imperadores romanos desde </a:t>
            </a:r>
            <a:r>
              <a:rPr lang="pt-BR" sz="3200" i="0" dirty="0" smtClean="0">
                <a:latin typeface="Arial" panose="020B0604020202020204" pitchFamily="34" charset="0"/>
              </a:rPr>
              <a:t>Constantino </a:t>
            </a:r>
            <a:r>
              <a:rPr lang="pt-BR" sz="3200" i="0" dirty="0">
                <a:latin typeface="Arial" panose="020B0604020202020204" pitchFamily="34" charset="0"/>
              </a:rPr>
              <a:t>até Justiniano, </a:t>
            </a:r>
            <a:r>
              <a:rPr lang="pt-BR" sz="3200" i="0" dirty="0" smtClean="0">
                <a:latin typeface="Arial" panose="020B0604020202020204" pitchFamily="34" charset="0"/>
              </a:rPr>
              <a:t>que deu </a:t>
            </a:r>
            <a:r>
              <a:rPr lang="pt-BR" sz="3200" i="0" dirty="0">
                <a:latin typeface="Arial" panose="020B0604020202020204" pitchFamily="34" charset="0"/>
              </a:rPr>
              <a:t>o mesmo poder judicial ao bispo de Roma." – William Miller, </a:t>
            </a:r>
            <a:r>
              <a:rPr lang="pt-BR" sz="3200" dirty="0" err="1">
                <a:latin typeface="Arial" panose="020B0604020202020204" pitchFamily="34" charset="0"/>
              </a:rPr>
              <a:t>Evidence</a:t>
            </a:r>
            <a:r>
              <a:rPr lang="pt-BR" sz="3200" dirty="0">
                <a:latin typeface="Arial" panose="020B0604020202020204" pitchFamily="34" charset="0"/>
              </a:rPr>
              <a:t> </a:t>
            </a:r>
            <a:r>
              <a:rPr lang="pt-BR" sz="3200" dirty="0" err="1">
                <a:latin typeface="Arial" panose="020B0604020202020204" pitchFamily="34" charset="0"/>
              </a:rPr>
              <a:t>From</a:t>
            </a:r>
            <a:r>
              <a:rPr lang="pt-BR" sz="3200" dirty="0">
                <a:latin typeface="Arial" panose="020B0604020202020204" pitchFamily="34" charset="0"/>
              </a:rPr>
              <a:t> </a:t>
            </a:r>
            <a:r>
              <a:rPr lang="pt-BR" sz="3200" dirty="0" err="1">
                <a:latin typeface="Arial" panose="020B0604020202020204" pitchFamily="34" charset="0"/>
              </a:rPr>
              <a:t>Scripture</a:t>
            </a:r>
            <a:r>
              <a:rPr lang="pt-BR" sz="3200" dirty="0">
                <a:latin typeface="Arial" panose="020B0604020202020204" pitchFamily="34" charset="0"/>
              </a:rPr>
              <a:t> </a:t>
            </a:r>
            <a:r>
              <a:rPr lang="pt-BR" sz="3200" dirty="0" err="1">
                <a:latin typeface="Arial" panose="020B0604020202020204" pitchFamily="34" charset="0"/>
              </a:rPr>
              <a:t>and</a:t>
            </a:r>
            <a:r>
              <a:rPr lang="pt-BR" sz="3200" dirty="0">
                <a:latin typeface="Arial" panose="020B0604020202020204" pitchFamily="34" charset="0"/>
              </a:rPr>
              <a:t> </a:t>
            </a:r>
            <a:r>
              <a:rPr lang="pt-BR" sz="3200" dirty="0" err="1">
                <a:latin typeface="Arial" panose="020B0604020202020204" pitchFamily="34" charset="0"/>
              </a:rPr>
              <a:t>History</a:t>
            </a:r>
            <a:r>
              <a:rPr lang="pt-BR" sz="3200" dirty="0">
                <a:latin typeface="Arial" panose="020B0604020202020204" pitchFamily="34" charset="0"/>
              </a:rPr>
              <a:t> </a:t>
            </a:r>
            <a:r>
              <a:rPr lang="pt-BR" sz="3200" dirty="0" err="1" smtClean="0">
                <a:latin typeface="Arial" panose="020B0604020202020204" pitchFamily="34" charset="0"/>
              </a:rPr>
              <a:t>of</a:t>
            </a:r>
            <a:r>
              <a:rPr lang="pt-BR" sz="3200" dirty="0" smtClean="0">
                <a:latin typeface="Arial" panose="020B0604020202020204" pitchFamily="34" charset="0"/>
              </a:rPr>
              <a:t> </a:t>
            </a:r>
            <a:r>
              <a:rPr lang="en-US" sz="3200" dirty="0" smtClean="0">
                <a:latin typeface="Arial" panose="020B0604020202020204" pitchFamily="34" charset="0"/>
              </a:rPr>
              <a:t>the </a:t>
            </a:r>
            <a:r>
              <a:rPr lang="en-US" sz="3200" dirty="0">
                <a:latin typeface="Arial" panose="020B0604020202020204" pitchFamily="34" charset="0"/>
              </a:rPr>
              <a:t>Second Coming of Christ</a:t>
            </a:r>
            <a:r>
              <a:rPr lang="en-US" sz="3200" i="0" dirty="0">
                <a:latin typeface="Arial" panose="020B0604020202020204" pitchFamily="34" charset="0"/>
              </a:rPr>
              <a:t>, </a:t>
            </a:r>
            <a:r>
              <a:rPr lang="en-US" sz="3200" i="0" dirty="0" err="1">
                <a:latin typeface="Arial" panose="020B0604020202020204" pitchFamily="34" charset="0"/>
              </a:rPr>
              <a:t>pág</a:t>
            </a:r>
            <a:r>
              <a:rPr lang="en-US" sz="3200" i="0" dirty="0">
                <a:latin typeface="Arial" panose="020B0604020202020204" pitchFamily="34" charset="0"/>
              </a:rPr>
              <a:t>. 176</a:t>
            </a:r>
            <a:r>
              <a:rPr lang="en-US" sz="3200" i="0" dirty="0" smtClean="0">
                <a:latin typeface="Arial" panose="020B0604020202020204" pitchFamily="34" charset="0"/>
              </a:rPr>
              <a:t>.</a:t>
            </a:r>
          </a:p>
          <a:p>
            <a:pPr algn="just"/>
            <a:endParaRPr lang="pt-BR" sz="3200" b="1" i="0" dirty="0">
              <a:solidFill>
                <a:srgbClr val="FFFF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88.</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 – A Balança</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35776216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609630"/>
            <a:ext cx="11161240" cy="4339650"/>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i="0" dirty="0">
                <a:latin typeface="Arial" panose="020B0604020202020204" pitchFamily="34" charset="0"/>
              </a:rPr>
              <a:t>"As medidas de trigo e cevada por um dinheiro significam que os membros </a:t>
            </a:r>
            <a:r>
              <a:rPr lang="pt-BR" sz="3200" i="0" dirty="0" smtClean="0">
                <a:latin typeface="Arial" panose="020B0604020202020204" pitchFamily="34" charset="0"/>
              </a:rPr>
              <a:t>da igreja </a:t>
            </a:r>
            <a:r>
              <a:rPr lang="pt-BR" sz="3200" i="0" dirty="0">
                <a:latin typeface="Arial" panose="020B0604020202020204" pitchFamily="34" charset="0"/>
              </a:rPr>
              <a:t>procurariam avidamente os bens mundanos, e que o amor do dinheiro seria o espírito </a:t>
            </a:r>
            <a:r>
              <a:rPr lang="pt-BR" sz="3200" i="0" dirty="0" smtClean="0">
                <a:latin typeface="Arial" panose="020B0604020202020204" pitchFamily="34" charset="0"/>
              </a:rPr>
              <a:t>predominante desses </a:t>
            </a:r>
            <a:r>
              <a:rPr lang="pt-BR" sz="3200" i="0" dirty="0">
                <a:latin typeface="Arial" panose="020B0604020202020204" pitchFamily="34" charset="0"/>
              </a:rPr>
              <a:t>tempos, a ponto de se desfazerem de qualquer coisa por </a:t>
            </a:r>
            <a:r>
              <a:rPr lang="pt-BR" sz="3200" i="0" dirty="0" smtClean="0">
                <a:latin typeface="Arial" panose="020B0604020202020204" pitchFamily="34" charset="0"/>
              </a:rPr>
              <a:t>dinheiro.“ – </a:t>
            </a:r>
            <a:r>
              <a:rPr lang="pt-BR" sz="3200" i="0" dirty="0">
                <a:latin typeface="Arial" panose="020B0604020202020204" pitchFamily="34" charset="0"/>
              </a:rPr>
              <a:t>William Miller, </a:t>
            </a:r>
            <a:r>
              <a:rPr lang="pt-BR" sz="3200" dirty="0" err="1">
                <a:latin typeface="Arial" panose="020B0604020202020204" pitchFamily="34" charset="0"/>
              </a:rPr>
              <a:t>Evidence</a:t>
            </a:r>
            <a:r>
              <a:rPr lang="pt-BR" sz="3200" dirty="0">
                <a:latin typeface="Arial" panose="020B0604020202020204" pitchFamily="34" charset="0"/>
              </a:rPr>
              <a:t> </a:t>
            </a:r>
            <a:r>
              <a:rPr lang="pt-BR" sz="3200" dirty="0" err="1">
                <a:latin typeface="Arial" panose="020B0604020202020204" pitchFamily="34" charset="0"/>
              </a:rPr>
              <a:t>From</a:t>
            </a:r>
            <a:r>
              <a:rPr lang="pt-BR" sz="3200" dirty="0">
                <a:latin typeface="Arial" panose="020B0604020202020204" pitchFamily="34" charset="0"/>
              </a:rPr>
              <a:t> </a:t>
            </a:r>
            <a:r>
              <a:rPr lang="pt-BR" sz="3200" dirty="0" err="1">
                <a:latin typeface="Arial" panose="020B0604020202020204" pitchFamily="34" charset="0"/>
              </a:rPr>
              <a:t>Scripture</a:t>
            </a:r>
            <a:r>
              <a:rPr lang="pt-BR" sz="3200" dirty="0">
                <a:latin typeface="Arial" panose="020B0604020202020204" pitchFamily="34" charset="0"/>
              </a:rPr>
              <a:t> </a:t>
            </a:r>
            <a:r>
              <a:rPr lang="pt-BR" sz="3200" dirty="0" err="1">
                <a:latin typeface="Arial" panose="020B0604020202020204" pitchFamily="34" charset="0"/>
              </a:rPr>
              <a:t>and</a:t>
            </a:r>
            <a:r>
              <a:rPr lang="pt-BR" sz="3200" dirty="0">
                <a:latin typeface="Arial" panose="020B0604020202020204" pitchFamily="34" charset="0"/>
              </a:rPr>
              <a:t> </a:t>
            </a:r>
            <a:r>
              <a:rPr lang="pt-BR" sz="3200" dirty="0" err="1">
                <a:latin typeface="Arial" panose="020B0604020202020204" pitchFamily="34" charset="0"/>
              </a:rPr>
              <a:t>History</a:t>
            </a:r>
            <a:r>
              <a:rPr lang="pt-BR" sz="3200" dirty="0">
                <a:latin typeface="Arial" panose="020B0604020202020204" pitchFamily="34" charset="0"/>
              </a:rPr>
              <a:t> </a:t>
            </a:r>
            <a:r>
              <a:rPr lang="pt-BR" sz="3200" dirty="0" err="1" smtClean="0">
                <a:latin typeface="Arial" panose="020B0604020202020204" pitchFamily="34" charset="0"/>
              </a:rPr>
              <a:t>of</a:t>
            </a:r>
            <a:r>
              <a:rPr lang="pt-BR" sz="3200" dirty="0" smtClean="0">
                <a:latin typeface="Arial" panose="020B0604020202020204" pitchFamily="34" charset="0"/>
              </a:rPr>
              <a:t> </a:t>
            </a:r>
            <a:r>
              <a:rPr lang="en-US" sz="3200" dirty="0" smtClean="0">
                <a:latin typeface="Arial" panose="020B0604020202020204" pitchFamily="34" charset="0"/>
              </a:rPr>
              <a:t>the </a:t>
            </a:r>
            <a:r>
              <a:rPr lang="en-US" sz="3200" dirty="0">
                <a:latin typeface="Arial" panose="020B0604020202020204" pitchFamily="34" charset="0"/>
              </a:rPr>
              <a:t>Second Coming of Christ</a:t>
            </a:r>
            <a:r>
              <a:rPr lang="en-US" sz="3200" i="0" dirty="0">
                <a:latin typeface="Arial" panose="020B0604020202020204" pitchFamily="34" charset="0"/>
              </a:rPr>
              <a:t>, </a:t>
            </a:r>
            <a:r>
              <a:rPr lang="en-US" sz="3200" i="0" dirty="0" err="1">
                <a:latin typeface="Arial" panose="020B0604020202020204" pitchFamily="34" charset="0"/>
              </a:rPr>
              <a:t>pág</a:t>
            </a:r>
            <a:r>
              <a:rPr lang="en-US" sz="3200" i="0" dirty="0">
                <a:latin typeface="Arial" panose="020B0604020202020204" pitchFamily="34" charset="0"/>
              </a:rPr>
              <a:t>. 176</a:t>
            </a:r>
            <a:r>
              <a:rPr lang="en-US" sz="3200" i="0" dirty="0" smtClean="0">
                <a:latin typeface="Arial" panose="020B0604020202020204" pitchFamily="34" charset="0"/>
              </a:rPr>
              <a:t>.</a:t>
            </a:r>
          </a:p>
          <a:p>
            <a:pPr algn="just"/>
            <a:endParaRPr lang="pt-BR" sz="1800" b="1" i="0" dirty="0">
              <a:solidFill>
                <a:srgbClr val="FFFF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89.</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Resposta-3 – O Trigo e a Cevada</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17041064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79376" y="1124744"/>
            <a:ext cx="11161240" cy="5386090"/>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2600" i="0" dirty="0" smtClean="0">
                <a:latin typeface="Arial" panose="020B0604020202020204" pitchFamily="34" charset="0"/>
              </a:rPr>
              <a:t>“Isto representa </a:t>
            </a:r>
            <a:r>
              <a:rPr lang="pt-BR" sz="2600" i="0" dirty="0">
                <a:solidFill>
                  <a:srgbClr val="FFFF00"/>
                </a:solidFill>
                <a:latin typeface="Arial" panose="020B0604020202020204" pitchFamily="34" charset="0"/>
              </a:rPr>
              <a:t>as graças do Espírito, a fé e o amor. </a:t>
            </a:r>
            <a:r>
              <a:rPr lang="pt-BR" sz="2600" i="0" dirty="0">
                <a:latin typeface="Arial" panose="020B0604020202020204" pitchFamily="34" charset="0"/>
              </a:rPr>
              <a:t>Havia grande perigo </a:t>
            </a:r>
            <a:r>
              <a:rPr lang="pt-BR" sz="2600" i="0" dirty="0" smtClean="0">
                <a:latin typeface="Arial" panose="020B0604020202020204" pitchFamily="34" charset="0"/>
              </a:rPr>
              <a:t>de serem </a:t>
            </a:r>
            <a:r>
              <a:rPr lang="pt-BR" sz="2600" i="0" dirty="0">
                <a:latin typeface="Arial" panose="020B0604020202020204" pitchFamily="34" charset="0"/>
              </a:rPr>
              <a:t>danificados, sob a influência de tão grande espírito mundano</a:t>
            </a:r>
            <a:r>
              <a:rPr lang="pt-BR" sz="2600" i="0" dirty="0" smtClean="0">
                <a:latin typeface="Arial" panose="020B0604020202020204" pitchFamily="34" charset="0"/>
              </a:rPr>
              <a:t>.</a:t>
            </a:r>
          </a:p>
          <a:p>
            <a:pPr algn="just"/>
            <a:r>
              <a:rPr lang="pt-BR" sz="2600" i="0" dirty="0">
                <a:latin typeface="Arial" panose="020B0604020202020204" pitchFamily="34" charset="0"/>
              </a:rPr>
              <a:t>Deve observar-se que a voz que atribui à medida de trigo o preço de um dinheiro e diz: "</a:t>
            </a:r>
            <a:r>
              <a:rPr lang="pt-BR" sz="2600" i="0" dirty="0" smtClean="0">
                <a:latin typeface="Arial" panose="020B0604020202020204" pitchFamily="34" charset="0"/>
              </a:rPr>
              <a:t>Não danifiques </a:t>
            </a:r>
            <a:r>
              <a:rPr lang="pt-BR" sz="2600" i="0" dirty="0">
                <a:latin typeface="Arial" panose="020B0604020202020204" pitchFamily="34" charset="0"/>
              </a:rPr>
              <a:t>o azeite e o vinho", não é proferida por alguém na Terra, mas vem do meio dos quatro </a:t>
            </a:r>
            <a:r>
              <a:rPr lang="pt-BR" sz="2600" i="0" dirty="0" smtClean="0">
                <a:latin typeface="Arial" panose="020B0604020202020204" pitchFamily="34" charset="0"/>
              </a:rPr>
              <a:t>seres viventes</a:t>
            </a:r>
            <a:r>
              <a:rPr lang="pt-BR" sz="2600" i="0" dirty="0">
                <a:latin typeface="Arial" panose="020B0604020202020204" pitchFamily="34" charset="0"/>
              </a:rPr>
              <a:t>, significando que, apesar de os </a:t>
            </a:r>
            <a:r>
              <a:rPr lang="pt-BR" sz="2600" i="0" dirty="0" err="1" smtClean="0">
                <a:latin typeface="Arial" panose="020B0604020202020204" pitchFamily="34" charset="0"/>
              </a:rPr>
              <a:t>sub-pastores</a:t>
            </a:r>
            <a:r>
              <a:rPr lang="pt-BR" sz="2600" i="0" dirty="0">
                <a:latin typeface="Arial" panose="020B0604020202020204" pitchFamily="34" charset="0"/>
              </a:rPr>
              <a:t>, os professos ministros de Cristo não cuidarem </a:t>
            </a:r>
            <a:r>
              <a:rPr lang="pt-BR" sz="2600" i="0" dirty="0" smtClean="0">
                <a:latin typeface="Arial" panose="020B0604020202020204" pitchFamily="34" charset="0"/>
              </a:rPr>
              <a:t>do rebanho</a:t>
            </a:r>
            <a:r>
              <a:rPr lang="pt-BR" sz="2600" i="0" dirty="0">
                <a:latin typeface="Arial" panose="020B0604020202020204" pitchFamily="34" charset="0"/>
              </a:rPr>
              <a:t>, o Senhor não Se esquece dele neste período de trevas. Vem uma voz do Céu. Toma o cuidado </a:t>
            </a:r>
            <a:r>
              <a:rPr lang="pt-BR" sz="2600" i="0" dirty="0" smtClean="0">
                <a:latin typeface="Arial" panose="020B0604020202020204" pitchFamily="34" charset="0"/>
              </a:rPr>
              <a:t>de que </a:t>
            </a:r>
            <a:r>
              <a:rPr lang="pt-BR" sz="2600" i="0" dirty="0">
                <a:latin typeface="Arial" panose="020B0604020202020204" pitchFamily="34" charset="0"/>
              </a:rPr>
              <a:t>o espírito de mundanismo não prevaleça de tal modo que o cristianismo se perca inteiramente, e que </a:t>
            </a:r>
            <a:r>
              <a:rPr lang="pt-BR" sz="2600" i="0" dirty="0" smtClean="0">
                <a:latin typeface="Arial" panose="020B0604020202020204" pitchFamily="34" charset="0"/>
              </a:rPr>
              <a:t>o óleo </a:t>
            </a:r>
            <a:r>
              <a:rPr lang="pt-BR" sz="2600" i="0" dirty="0">
                <a:latin typeface="Arial" panose="020B0604020202020204" pitchFamily="34" charset="0"/>
              </a:rPr>
              <a:t>e o vinho – as graças da genuína piedade – desapareçam da Terra</a:t>
            </a:r>
            <a:r>
              <a:rPr lang="pt-BR" sz="2600" i="0" dirty="0" smtClean="0">
                <a:latin typeface="Arial" panose="020B0604020202020204" pitchFamily="34" charset="0"/>
              </a:rPr>
              <a:t>.”</a:t>
            </a:r>
          </a:p>
          <a:p>
            <a:pPr algn="just"/>
            <a:endParaRPr lang="pt-BR" sz="2600" i="0" dirty="0">
              <a:solidFill>
                <a:srgbClr val="FFFF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89.</a:t>
            </a:r>
          </a:p>
        </p:txBody>
      </p:sp>
      <p:sp>
        <p:nvSpPr>
          <p:cNvPr id="7" name="Rectangle 1029"/>
          <p:cNvSpPr>
            <a:spLocks noChangeArrowheads="1"/>
          </p:cNvSpPr>
          <p:nvPr/>
        </p:nvSpPr>
        <p:spPr bwMode="auto">
          <a:xfrm>
            <a:off x="2711624" y="89452"/>
            <a:ext cx="684076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2711624" y="116632"/>
            <a:ext cx="68407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O Azeite e o Vinho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78408738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blinds(horizontal)">
                                      <p:cBhvr>
                                        <p:cTn id="7"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895600" y="3111500"/>
            <a:ext cx="632460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Qual a cor do cavalo do quarto selo, e qual o nome do Cavaleiro?  </a:t>
            </a:r>
            <a:endParaRPr lang="pt-BR" altLang="pt-BR" b="1" i="0" dirty="0">
              <a:solidFill>
                <a:schemeClr val="bg2"/>
              </a:solidFill>
              <a:latin typeface="Arial" panose="020B0604020202020204" pitchFamily="34" charset="0"/>
            </a:endParaRPr>
          </a:p>
          <a:p>
            <a:pPr algn="r">
              <a:lnSpc>
                <a:spcPct val="90000"/>
              </a:lnSpc>
              <a:spcBef>
                <a:spcPct val="50000"/>
              </a:spcBef>
              <a:buFontTx/>
              <a:buNone/>
            </a:pPr>
            <a:r>
              <a:rPr lang="pt-BR" altLang="pt-BR" sz="2800" b="1" i="0" dirty="0" smtClean="0">
                <a:solidFill>
                  <a:schemeClr val="bg2"/>
                </a:solidFill>
                <a:latin typeface="Arial" panose="020B0604020202020204" pitchFamily="34" charset="0"/>
              </a:rPr>
              <a:t>Apocalipse 6:7-8 </a:t>
            </a:r>
            <a:endParaRPr lang="pt-BR" altLang="pt-BR" sz="2800" b="1" i="0" dirty="0">
              <a:solidFill>
                <a:schemeClr val="bg2"/>
              </a:solidFill>
              <a:latin typeface="Arial" panose="020B0604020202020204" pitchFamily="34" charset="0"/>
            </a:endParaRPr>
          </a:p>
        </p:txBody>
      </p:sp>
      <p:sp>
        <p:nvSpPr>
          <p:cNvPr id="20483"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04</a:t>
            </a:r>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13219" name="Text Box 3"/>
          <p:cNvSpPr txBox="1">
            <a:spLocks noChangeArrowheads="1"/>
          </p:cNvSpPr>
          <p:nvPr/>
        </p:nvSpPr>
        <p:spPr bwMode="auto">
          <a:xfrm>
            <a:off x="407368" y="188640"/>
            <a:ext cx="11233248" cy="6494085"/>
          </a:xfrm>
          <a:prstGeom prst="rect">
            <a:avLst/>
          </a:prstGeom>
          <a:noFill/>
          <a:ln w="9525" cap="sq">
            <a:noFill/>
            <a:miter lim="800000"/>
            <a:headEnd/>
            <a:tailEnd/>
          </a:ln>
          <a:effectLst>
            <a:outerShdw dist="35921" dir="2700000" algn="ctr" rotWithShape="0">
              <a:srgbClr val="808080"/>
            </a:outerShdw>
          </a:effectLst>
        </p:spPr>
        <p:txBody>
          <a:bodyPr wrap="square">
            <a:spAutoFit/>
          </a:bodyPr>
          <a:lstStyle/>
          <a:p>
            <a:pPr algn="ctr">
              <a:defRPr/>
            </a:pPr>
            <a:r>
              <a:rPr lang="pt-BR" sz="3200" b="1" i="0" dirty="0" smtClean="0">
                <a:solidFill>
                  <a:srgbClr val="FFFF00"/>
                </a:solidFill>
                <a:effectLst>
                  <a:outerShdw blurRad="38100" dist="38100" dir="2700000" algn="tl">
                    <a:srgbClr val="000000">
                      <a:alpha val="43137"/>
                    </a:srgbClr>
                  </a:outerShdw>
                </a:effectLst>
                <a:latin typeface="Tahoma" pitchFamily="34" charset="0"/>
                <a:cs typeface="Arial" charset="0"/>
              </a:rPr>
              <a:t>Este estudo está no livro do Apocalipse Capitulo 6, e vamos analisar os versos de 1-17.</a:t>
            </a:r>
            <a:endParaRPr lang="pt-BR" sz="3200" b="1" i="0" dirty="0">
              <a:solidFill>
                <a:srgbClr val="FFFF00"/>
              </a:solidFill>
              <a:effectLst>
                <a:outerShdw blurRad="38100" dist="38100" dir="2700000" algn="tl">
                  <a:srgbClr val="000000">
                    <a:alpha val="43137"/>
                  </a:srgbClr>
                </a:outerShdw>
              </a:effectLst>
              <a:latin typeface="Tahoma" pitchFamily="34" charset="0"/>
              <a:cs typeface="Arial" charset="0"/>
            </a:endParaRPr>
          </a:p>
          <a:p>
            <a:pPr algn="ctr">
              <a:defRPr/>
            </a:pPr>
            <a:endParaRPr lang="pt-BR" sz="3200" b="1" i="0" dirty="0">
              <a:effectLst>
                <a:outerShdw blurRad="38100" dist="38100" dir="2700000" algn="tl">
                  <a:srgbClr val="000000">
                    <a:alpha val="43137"/>
                  </a:srgbClr>
                </a:outerShdw>
              </a:effectLst>
              <a:latin typeface="Tahoma" pitchFamily="34" charset="0"/>
              <a:cs typeface="Arial" charset="0"/>
            </a:endParaRPr>
          </a:p>
          <a:p>
            <a:pPr algn="ctr">
              <a:defRPr/>
            </a:pPr>
            <a:r>
              <a:rPr lang="pt-BR" sz="3200" b="1" i="0" dirty="0">
                <a:latin typeface="Tahoma" pitchFamily="34" charset="0"/>
                <a:cs typeface="Arial" charset="0"/>
              </a:rPr>
              <a:t>A interpretação e comentários são do livro de Urias Smith, por nome ‘As Profecias de Apocalipse’,  impresso na Publicadora Atlântico, em Lisboa Portugal, edição de 1945. </a:t>
            </a:r>
          </a:p>
          <a:p>
            <a:pPr algn="ctr">
              <a:defRPr/>
            </a:pPr>
            <a:endParaRPr lang="pt-BR" sz="3200" b="1" i="0" dirty="0">
              <a:effectLst>
                <a:outerShdw blurRad="38100" dist="38100" dir="2700000" algn="tl">
                  <a:srgbClr val="000000">
                    <a:alpha val="43137"/>
                  </a:srgbClr>
                </a:outerShdw>
              </a:effectLst>
              <a:latin typeface="Tahoma" pitchFamily="34" charset="0"/>
              <a:cs typeface="Arial" charset="0"/>
            </a:endParaRPr>
          </a:p>
          <a:p>
            <a:pPr algn="ctr">
              <a:defRPr/>
            </a:pPr>
            <a:r>
              <a:rPr lang="pt-BR" sz="3200" b="1" i="0" dirty="0" smtClean="0">
                <a:solidFill>
                  <a:schemeClr val="accent1"/>
                </a:solidFill>
                <a:effectLst>
                  <a:outerShdw blurRad="38100" dist="38100" dir="2700000" algn="tl">
                    <a:srgbClr val="000000">
                      <a:alpha val="43137"/>
                    </a:srgbClr>
                  </a:outerShdw>
                </a:effectLst>
                <a:latin typeface="Tahoma" pitchFamily="34" charset="0"/>
                <a:cs typeface="Arial" charset="0"/>
              </a:rPr>
              <a:t>Vale a pena lembrar que a Irmã White recomenda a leitura deste livro, que segundo ela abrirá muitos olhos cegos. Veja o texto a seguir:</a:t>
            </a:r>
          </a:p>
          <a:p>
            <a:pPr algn="ctr">
              <a:defRPr/>
            </a:pPr>
            <a:endParaRPr lang="pt-BR" sz="3200" b="1" i="0" dirty="0" smtClean="0">
              <a:solidFill>
                <a:schemeClr val="accent1"/>
              </a:solidFill>
              <a:effectLst>
                <a:outerShdw blurRad="38100" dist="38100" dir="2700000" algn="tl">
                  <a:srgbClr val="000000">
                    <a:alpha val="43137"/>
                  </a:srgbClr>
                </a:outerShdw>
              </a:effectLst>
              <a:latin typeface="Tahoma" pitchFamily="34" charset="0"/>
              <a:cs typeface="Arial" charset="0"/>
            </a:endParaRPr>
          </a:p>
          <a:p>
            <a:pPr algn="ctr">
              <a:defRPr/>
            </a:pPr>
            <a:r>
              <a:rPr lang="pt-BR" sz="3600" b="1" i="0" dirty="0" smtClean="0">
                <a:solidFill>
                  <a:srgbClr val="FF0000"/>
                </a:solidFill>
                <a:effectLst>
                  <a:outerShdw blurRad="38100" dist="38100" dir="2700000" algn="tl">
                    <a:srgbClr val="000000">
                      <a:alpha val="43137"/>
                    </a:srgbClr>
                  </a:outerShdw>
                </a:effectLst>
                <a:latin typeface="Tahoma" pitchFamily="34" charset="0"/>
                <a:cs typeface="Arial" charset="0"/>
              </a:rPr>
              <a:t>Bom Estudo a todos!</a:t>
            </a:r>
            <a:endParaRPr lang="pt-BR" sz="3600" b="1" i="0" dirty="0">
              <a:solidFill>
                <a:srgbClr val="FF0000"/>
              </a:solidFill>
              <a:effectLst>
                <a:outerShdw blurRad="38100" dist="38100" dir="2700000" algn="tl">
                  <a:srgbClr val="000000">
                    <a:alpha val="43137"/>
                  </a:srgbClr>
                </a:outerShdw>
              </a:effectLst>
              <a:latin typeface="Tahoma" pitchFamily="34" charset="0"/>
              <a:cs typeface="Arial" charset="0"/>
            </a:endParaRPr>
          </a:p>
        </p:txBody>
      </p:sp>
    </p:spTree>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407368" y="476672"/>
            <a:ext cx="7200800" cy="600164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marL="742950" indent="-742950" algn="just">
              <a:buAutoNum type="arabicPlain" startAt="7"/>
            </a:pPr>
            <a:r>
              <a:rPr lang="pt-BR" sz="3200" i="0" dirty="0" smtClean="0">
                <a:latin typeface="Arial" panose="020B0604020202020204" pitchFamily="34" charset="0"/>
              </a:rPr>
              <a:t>E, havendo aberto o quarto selo, ouvi a voz do quarto animal, que dizia: Vem, e vê.</a:t>
            </a:r>
          </a:p>
          <a:p>
            <a:pPr marL="742950" indent="-742950" algn="just">
              <a:buAutoNum type="arabicPlain" startAt="8"/>
            </a:pPr>
            <a:r>
              <a:rPr lang="pt-BR" sz="3200" i="0" dirty="0" smtClean="0">
                <a:latin typeface="Arial" panose="020B0604020202020204" pitchFamily="34" charset="0"/>
              </a:rPr>
              <a:t>E olhei, e eis um cavalo amarelo, e o que estava assentado sobre ele tinha por nome Morte; e o inferno o seguia; e foi-lhes dado poder para matar a quarta parte da terra, com espada, e com fome, e com peste, e com as feras da terra.</a:t>
            </a:r>
            <a:endParaRPr lang="pt-BR" sz="3200" b="1" i="0" dirty="0">
              <a:latin typeface="Arial" panose="020B0604020202020204" pitchFamily="34" charset="0"/>
            </a:endParaRPr>
          </a:p>
          <a:p>
            <a:pPr algn="r">
              <a:defRPr/>
            </a:pPr>
            <a:r>
              <a:rPr lang="pt-BR" sz="3200" b="1" i="0" dirty="0" smtClean="0">
                <a:solidFill>
                  <a:schemeClr val="accent1"/>
                </a:solidFill>
                <a:effectLst>
                  <a:outerShdw blurRad="38100" dist="38100" dir="2700000" algn="tl">
                    <a:srgbClr val="000000"/>
                  </a:outerShdw>
                </a:effectLst>
                <a:latin typeface="Arial" charset="0"/>
                <a:cs typeface="Arial" charset="0"/>
              </a:rPr>
              <a:t>Apocalipse 6:7-8.</a:t>
            </a:r>
            <a:endParaRPr lang="pt-BR" sz="3200" b="1" i="0" dirty="0">
              <a:solidFill>
                <a:schemeClr val="accent1"/>
              </a:solidFill>
              <a:effectLst>
                <a:outerShdw blurRad="38100" dist="38100" dir="2700000" algn="tl">
                  <a:srgbClr val="000000"/>
                </a:outerShdw>
              </a:effectLst>
              <a:latin typeface="Arial" charset="0"/>
              <a:cs typeface="Arial"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17" y="692695"/>
            <a:ext cx="3528392" cy="5603228"/>
          </a:xfrm>
          <a:prstGeom prst="rect">
            <a:avLst/>
          </a:prstGeom>
        </p:spPr>
      </p:pic>
      <p:sp>
        <p:nvSpPr>
          <p:cNvPr id="3" name="CaixaDeTexto 2"/>
          <p:cNvSpPr txBox="1"/>
          <p:nvPr/>
        </p:nvSpPr>
        <p:spPr>
          <a:xfrm>
            <a:off x="8904312" y="6309320"/>
            <a:ext cx="1707519" cy="523220"/>
          </a:xfrm>
          <a:prstGeom prst="rect">
            <a:avLst/>
          </a:prstGeom>
          <a:noFill/>
        </p:spPr>
        <p:txBody>
          <a:bodyPr wrap="none" rtlCol="0">
            <a:spAutoFit/>
          </a:bodyPr>
          <a:lstStyle/>
          <a:p>
            <a:r>
              <a:rPr lang="pt-BR" b="1" i="0" dirty="0" smtClean="0">
                <a:latin typeface="Arial" panose="020B0604020202020204" pitchFamily="34" charset="0"/>
              </a:rPr>
              <a:t>538-1517</a:t>
            </a:r>
            <a:endParaRPr lang="pt-BR" b="1" i="0" dirty="0">
              <a:latin typeface="Arial" panose="020B0604020202020204" pitchFamily="34" charset="0"/>
            </a:endParaRPr>
          </a:p>
        </p:txBody>
      </p:sp>
    </p:spTree>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07368" y="1240299"/>
            <a:ext cx="1130525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000" i="0" dirty="0">
                <a:latin typeface="Arial" panose="020B0604020202020204" pitchFamily="34" charset="0"/>
              </a:rPr>
              <a:t>É notável a cor deste cavalo. A palavra original denota a </a:t>
            </a:r>
            <a:r>
              <a:rPr lang="pt-BR" sz="3000" b="1" i="0" dirty="0">
                <a:solidFill>
                  <a:srgbClr val="FFFF00"/>
                </a:solidFill>
                <a:latin typeface="Arial" panose="020B0604020202020204" pitchFamily="34" charset="0"/>
              </a:rPr>
              <a:t>"cor pálida ou amarelada"</a:t>
            </a:r>
            <a:r>
              <a:rPr lang="pt-BR" sz="3000" i="0" dirty="0">
                <a:latin typeface="Arial" panose="020B0604020202020204" pitchFamily="34" charset="0"/>
              </a:rPr>
              <a:t> </a:t>
            </a:r>
            <a:r>
              <a:rPr lang="pt-BR" sz="3000" i="0" dirty="0" smtClean="0">
                <a:latin typeface="Arial" panose="020B0604020202020204" pitchFamily="34" charset="0"/>
              </a:rPr>
              <a:t>que se </a:t>
            </a:r>
            <a:r>
              <a:rPr lang="pt-BR" sz="3000" i="0" dirty="0">
                <a:latin typeface="Arial" panose="020B0604020202020204" pitchFamily="34" charset="0"/>
              </a:rPr>
              <a:t>vê em plantas murchas ou doentes. Este símbolo deve representar um estranho estado de coisas </a:t>
            </a:r>
            <a:r>
              <a:rPr lang="pt-BR" sz="3000" i="0" dirty="0" smtClean="0">
                <a:latin typeface="Arial" panose="020B0604020202020204" pitchFamily="34" charset="0"/>
              </a:rPr>
              <a:t>na professa </a:t>
            </a:r>
            <a:r>
              <a:rPr lang="pt-BR" sz="3000" i="0" dirty="0">
                <a:latin typeface="Arial" panose="020B0604020202020204" pitchFamily="34" charset="0"/>
              </a:rPr>
              <a:t>igreja de Deus. </a:t>
            </a:r>
            <a:r>
              <a:rPr lang="pt-BR" sz="3000" b="1" i="0" dirty="0">
                <a:solidFill>
                  <a:srgbClr val="FFFF00"/>
                </a:solidFill>
                <a:latin typeface="Arial" panose="020B0604020202020204" pitchFamily="34" charset="0"/>
              </a:rPr>
              <a:t>O que está sentado neste cavalo tem por nome Morte,</a:t>
            </a:r>
            <a:r>
              <a:rPr lang="pt-BR" sz="3000" i="0" dirty="0">
                <a:latin typeface="Arial" panose="020B0604020202020204" pitchFamily="34" charset="0"/>
              </a:rPr>
              <a:t> e o Inferno (</a:t>
            </a:r>
            <a:r>
              <a:rPr lang="pt-BR" sz="3000" i="0" dirty="0" err="1">
                <a:latin typeface="Arial" panose="020B0604020202020204" pitchFamily="34" charset="0"/>
              </a:rPr>
              <a:t>hades</a:t>
            </a:r>
            <a:r>
              <a:rPr lang="pt-BR" sz="3000" i="0" dirty="0">
                <a:latin typeface="Arial" panose="020B0604020202020204" pitchFamily="34" charset="0"/>
              </a:rPr>
              <a:t>, sepultura</a:t>
            </a:r>
            <a:r>
              <a:rPr lang="pt-BR" sz="3000" i="0" dirty="0" smtClean="0">
                <a:latin typeface="Arial" panose="020B0604020202020204" pitchFamily="34" charset="0"/>
              </a:rPr>
              <a:t>) o </a:t>
            </a:r>
            <a:r>
              <a:rPr lang="pt-BR" sz="3000" i="0" dirty="0">
                <a:latin typeface="Arial" panose="020B0604020202020204" pitchFamily="34" charset="0"/>
              </a:rPr>
              <a:t>segue. A </a:t>
            </a:r>
            <a:r>
              <a:rPr lang="pt-BR" sz="3000" i="0" dirty="0" smtClean="0">
                <a:latin typeface="Arial" panose="020B0604020202020204" pitchFamily="34" charset="0"/>
              </a:rPr>
              <a:t>mortalidade </a:t>
            </a:r>
            <a:r>
              <a:rPr lang="pt-BR" sz="3000" i="0" dirty="0">
                <a:latin typeface="Arial" panose="020B0604020202020204" pitchFamily="34" charset="0"/>
              </a:rPr>
              <a:t>é tão grande durante este período que pareceria como se "as pálidas nações </a:t>
            </a:r>
            <a:r>
              <a:rPr lang="pt-BR" sz="3000" i="0" dirty="0" smtClean="0">
                <a:latin typeface="Arial" panose="020B0604020202020204" pitchFamily="34" charset="0"/>
              </a:rPr>
              <a:t>dos mortos</a:t>
            </a:r>
            <a:r>
              <a:rPr lang="pt-BR" sz="3000" i="0" dirty="0">
                <a:latin typeface="Arial" panose="020B0604020202020204" pitchFamily="34" charset="0"/>
              </a:rPr>
              <a:t>" teriam vindo sobre a Terra e continuaram na esteira deste poder desolador. Dificilmente </a:t>
            </a:r>
            <a:r>
              <a:rPr lang="pt-BR" sz="3000" i="0" dirty="0" smtClean="0">
                <a:latin typeface="Arial" panose="020B0604020202020204" pitchFamily="34" charset="0"/>
              </a:rPr>
              <a:t>poderemos enganar-nos </a:t>
            </a:r>
            <a:r>
              <a:rPr lang="pt-BR" sz="3000" i="0" dirty="0">
                <a:latin typeface="Arial" panose="020B0604020202020204" pitchFamily="34" charset="0"/>
              </a:rPr>
              <a:t>acerca do período a que se aplica este selo.</a:t>
            </a:r>
            <a:endParaRPr lang="pt-BR" altLang="pt-BR" sz="3000" i="0" dirty="0">
              <a:latin typeface="Arial" panose="020B0604020202020204" pitchFamily="34" charset="0"/>
            </a:endParaRPr>
          </a:p>
        </p:txBody>
      </p:sp>
      <p:sp>
        <p:nvSpPr>
          <p:cNvPr id="22534" name="Text Box 6"/>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a:t>
            </a:r>
            <a:endParaRPr lang="pt-BR" altLang="pt-BR" b="1" i="0" dirty="0">
              <a:solidFill>
                <a:srgbClr val="25006E"/>
              </a:solidFill>
              <a:latin typeface="Arial" panose="020B0604020202020204" pitchFamily="34" charset="0"/>
            </a:endParaRPr>
          </a:p>
        </p:txBody>
      </p:sp>
      <p:sp>
        <p:nvSpPr>
          <p:cNvPr id="9" name="Seta para a direita 8"/>
          <p:cNvSpPr/>
          <p:nvPr/>
        </p:nvSpPr>
        <p:spPr bwMode="auto">
          <a:xfrm>
            <a:off x="10776520" y="5589240"/>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0000"/>
              </a:solidFill>
              <a:effectLst/>
              <a:latin typeface="Times New Roman" pitchFamily="18" charset="0"/>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07368" y="1049999"/>
            <a:ext cx="11305256" cy="553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900" i="0" dirty="0">
                <a:latin typeface="Arial" panose="020B0604020202020204" pitchFamily="34" charset="0"/>
              </a:rPr>
              <a:t>Deve referir-se ao tempo em que o papado exerceu</a:t>
            </a:r>
            <a:r>
              <a:rPr lang="pt-BR" sz="2900" i="0" dirty="0" smtClean="0">
                <a:latin typeface="Arial" panose="020B0604020202020204" pitchFamily="34" charset="0"/>
              </a:rPr>
              <a:t>, sem </a:t>
            </a:r>
            <a:r>
              <a:rPr lang="pt-BR" sz="2900" i="0" dirty="0">
                <a:latin typeface="Arial" panose="020B0604020202020204" pitchFamily="34" charset="0"/>
              </a:rPr>
              <a:t>restrição, o seu domínio perseguidor, desde 538 até o tempo em que os reformadores começaram </a:t>
            </a:r>
            <a:r>
              <a:rPr lang="pt-BR" sz="2900" i="0" dirty="0" smtClean="0">
                <a:latin typeface="Arial" panose="020B0604020202020204" pitchFamily="34" charset="0"/>
              </a:rPr>
              <a:t>a expor </a:t>
            </a:r>
            <a:r>
              <a:rPr lang="pt-BR" sz="2900" i="0" dirty="0">
                <a:latin typeface="Arial" panose="020B0604020202020204" pitchFamily="34" charset="0"/>
              </a:rPr>
              <a:t>as </a:t>
            </a:r>
            <a:r>
              <a:rPr lang="pt-BR" sz="2900" i="0" dirty="0" smtClean="0">
                <a:latin typeface="Arial" panose="020B0604020202020204" pitchFamily="34" charset="0"/>
              </a:rPr>
              <a:t>corrupções </a:t>
            </a:r>
            <a:r>
              <a:rPr lang="pt-BR" sz="2900" i="0" dirty="0">
                <a:latin typeface="Arial" panose="020B0604020202020204" pitchFamily="34" charset="0"/>
              </a:rPr>
              <a:t>do sistema papal.</a:t>
            </a:r>
          </a:p>
          <a:p>
            <a:pPr algn="just">
              <a:buNone/>
            </a:pPr>
            <a:r>
              <a:rPr lang="pt-BR" sz="2900" b="1" i="0" dirty="0">
                <a:solidFill>
                  <a:srgbClr val="FFFF00"/>
                </a:solidFill>
                <a:latin typeface="Arial" panose="020B0604020202020204" pitchFamily="34" charset="0"/>
              </a:rPr>
              <a:t>“</a:t>
            </a:r>
            <a:r>
              <a:rPr lang="pt-BR" sz="2900" b="1" dirty="0">
                <a:solidFill>
                  <a:srgbClr val="FFFF00"/>
                </a:solidFill>
                <a:latin typeface="Arial" panose="020B0604020202020204" pitchFamily="34" charset="0"/>
              </a:rPr>
              <a:t>E foi-lhes dada autoridade</a:t>
            </a:r>
            <a:r>
              <a:rPr lang="pt-BR" sz="2900" b="1" i="0" dirty="0">
                <a:solidFill>
                  <a:srgbClr val="FFFF00"/>
                </a:solidFill>
                <a:latin typeface="Arial" panose="020B0604020202020204" pitchFamily="34" charset="0"/>
              </a:rPr>
              <a:t>” </a:t>
            </a:r>
            <a:r>
              <a:rPr lang="pt-BR" sz="2900" i="0" dirty="0">
                <a:latin typeface="Arial" panose="020B0604020202020204" pitchFamily="34" charset="0"/>
              </a:rPr>
              <a:t>– quer dizer, ao poder </a:t>
            </a:r>
            <a:r>
              <a:rPr lang="pt-BR" sz="2900" i="0" dirty="0" smtClean="0">
                <a:latin typeface="Arial" panose="020B0604020202020204" pitchFamily="34" charset="0"/>
              </a:rPr>
              <a:t>personificado </a:t>
            </a:r>
            <a:r>
              <a:rPr lang="pt-BR" sz="2900" i="0" dirty="0">
                <a:latin typeface="Arial" panose="020B0604020202020204" pitchFamily="34" charset="0"/>
              </a:rPr>
              <a:t>pela Morte sobre o cavalo pálido – </a:t>
            </a:r>
            <a:r>
              <a:rPr lang="pt-BR" sz="2900" i="0" dirty="0" smtClean="0">
                <a:solidFill>
                  <a:srgbClr val="FFFF00"/>
                </a:solidFill>
                <a:latin typeface="Arial" panose="020B0604020202020204" pitchFamily="34" charset="0"/>
              </a:rPr>
              <a:t>o papado</a:t>
            </a:r>
            <a:r>
              <a:rPr lang="pt-BR" sz="2900" i="0" dirty="0">
                <a:solidFill>
                  <a:srgbClr val="FFFF00"/>
                </a:solidFill>
                <a:latin typeface="Arial" panose="020B0604020202020204" pitchFamily="34" charset="0"/>
              </a:rPr>
              <a:t>. </a:t>
            </a:r>
            <a:r>
              <a:rPr lang="pt-BR" sz="2900" i="0" dirty="0">
                <a:latin typeface="Arial" panose="020B0604020202020204" pitchFamily="34" charset="0"/>
              </a:rPr>
              <a:t>Pela quarta parte da Terra é sem dúvida representado o território sobre o qual este poder </a:t>
            </a:r>
            <a:r>
              <a:rPr lang="pt-BR" sz="2900" i="0" dirty="0" smtClean="0">
                <a:latin typeface="Arial" panose="020B0604020202020204" pitchFamily="34" charset="0"/>
              </a:rPr>
              <a:t>teve jurisdição</a:t>
            </a:r>
            <a:r>
              <a:rPr lang="pt-BR" sz="2900" i="0" dirty="0">
                <a:latin typeface="Arial" panose="020B0604020202020204" pitchFamily="34" charset="0"/>
              </a:rPr>
              <a:t>. As palavras “espada”, “fome”, “mortandade” (ou quaisquer tormentos causadores da morte), </a:t>
            </a:r>
            <a:r>
              <a:rPr lang="pt-BR" sz="2900" i="0" dirty="0" smtClean="0">
                <a:latin typeface="Arial" panose="020B0604020202020204" pitchFamily="34" charset="0"/>
              </a:rPr>
              <a:t>e “</a:t>
            </a:r>
            <a:r>
              <a:rPr lang="pt-BR" sz="2900" i="0" dirty="0">
                <a:latin typeface="Arial" panose="020B0604020202020204" pitchFamily="34" charset="0"/>
              </a:rPr>
              <a:t>feras da Terra”, são figuras que representam os meios pelos quais levou à morte milhões de mártires</a:t>
            </a:r>
            <a:r>
              <a:rPr lang="pt-BR" sz="2900" i="0" dirty="0" smtClean="0">
                <a:latin typeface="Arial" panose="020B0604020202020204" pitchFamily="34" charset="0"/>
              </a:rPr>
              <a:t>.”</a:t>
            </a:r>
          </a:p>
          <a:p>
            <a:pPr algn="just">
              <a:buNone/>
            </a:pPr>
            <a:endParaRPr lang="pt-BR" altLang="pt-BR" sz="1600" i="0" dirty="0">
              <a:latin typeface="Arial" panose="020B0604020202020204" pitchFamily="34" charset="0"/>
            </a:endParaRPr>
          </a:p>
          <a:p>
            <a:pPr algn="ctr">
              <a:buNone/>
            </a:pP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90.</a:t>
            </a:r>
          </a:p>
        </p:txBody>
      </p:sp>
      <p:sp>
        <p:nvSpPr>
          <p:cNvPr id="22534" name="Text Box 6"/>
          <p:cNvSpPr txBox="1">
            <a:spLocks noChangeArrowheads="1"/>
          </p:cNvSpPr>
          <p:nvPr/>
        </p:nvSpPr>
        <p:spPr bwMode="auto">
          <a:xfrm>
            <a:off x="3352800" y="304800"/>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86375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8" name="Text Box 1030"/>
          <p:cNvSpPr txBox="1">
            <a:spLocks noChangeArrowheads="1"/>
          </p:cNvSpPr>
          <p:nvPr/>
        </p:nvSpPr>
        <p:spPr bwMode="auto">
          <a:xfrm>
            <a:off x="407977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56332223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47851" y="3157342"/>
            <a:ext cx="8532813"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Que acontecimentos ocorrem na abertura do quinto Selo?</a:t>
            </a:r>
          </a:p>
          <a:p>
            <a:pPr algn="r">
              <a:buFontTx/>
              <a:buNone/>
            </a:pPr>
            <a:r>
              <a:rPr lang="pt-BR" altLang="pt-BR" sz="2800" b="1" i="0" dirty="0" smtClean="0">
                <a:solidFill>
                  <a:schemeClr val="bg2"/>
                </a:solidFill>
                <a:latin typeface="Arial" panose="020B0604020202020204" pitchFamily="34" charset="0"/>
              </a:rPr>
              <a:t>Apocalipse 6:9-11  </a:t>
            </a:r>
            <a:endParaRPr lang="pt-BR" altLang="pt-BR" sz="2800" b="1" i="0" dirty="0">
              <a:solidFill>
                <a:schemeClr val="bg2"/>
              </a:solidFill>
              <a:latin typeface="Arial" panose="020B0604020202020204" pitchFamily="34" charset="0"/>
            </a:endParaRPr>
          </a:p>
        </p:txBody>
      </p:sp>
      <p:sp>
        <p:nvSpPr>
          <p:cNvPr id="24579"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05</a:t>
            </a:r>
          </a:p>
        </p:txBody>
      </p:sp>
    </p:spTree>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Text Box 2"/>
          <p:cNvSpPr txBox="1">
            <a:spLocks noChangeArrowheads="1"/>
          </p:cNvSpPr>
          <p:nvPr/>
        </p:nvSpPr>
        <p:spPr bwMode="auto">
          <a:xfrm>
            <a:off x="623392" y="548680"/>
            <a:ext cx="10873208" cy="600164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200" i="0" dirty="0">
                <a:latin typeface="Arial" panose="020B0604020202020204" pitchFamily="34" charset="0"/>
              </a:rPr>
              <a:t>9  E, havendo aberto o quinto selo, vi debaixo do altar as almas dos que foram mortos por amor da palavra de Deus e por amor do testemunho que deram.</a:t>
            </a:r>
          </a:p>
          <a:p>
            <a:pPr algn="just"/>
            <a:r>
              <a:rPr lang="pt-BR" sz="3200" i="0" dirty="0">
                <a:latin typeface="Arial" panose="020B0604020202020204" pitchFamily="34" charset="0"/>
              </a:rPr>
              <a:t>10  E clamavam com grande voz, dizendo: Até quando, ó verdadeiro e santo Dominador, não julgas e vingas o nosso sangue dos que habitam sobre a terra?</a:t>
            </a:r>
          </a:p>
          <a:p>
            <a:pPr algn="just"/>
            <a:r>
              <a:rPr lang="pt-BR" sz="3200" i="0" dirty="0" smtClean="0">
                <a:latin typeface="Arial" panose="020B0604020202020204" pitchFamily="34" charset="0"/>
              </a:rPr>
              <a:t>11 E </a:t>
            </a:r>
            <a:r>
              <a:rPr lang="pt-BR" sz="3200" i="0" dirty="0">
                <a:latin typeface="Arial" panose="020B0604020202020204" pitchFamily="34" charset="0"/>
              </a:rPr>
              <a:t>foram dadas a cada um compridas vestes brancas e foi-lhes dito que repousassem ainda um pouco de tempo, até que também se completasse o número de seus </a:t>
            </a:r>
            <a:r>
              <a:rPr lang="pt-BR" sz="3200" i="0" dirty="0" err="1">
                <a:latin typeface="Arial" panose="020B0604020202020204" pitchFamily="34" charset="0"/>
              </a:rPr>
              <a:t>conservos</a:t>
            </a:r>
            <a:r>
              <a:rPr lang="pt-BR" sz="3200" i="0" dirty="0">
                <a:latin typeface="Arial" panose="020B0604020202020204" pitchFamily="34" charset="0"/>
              </a:rPr>
              <a:t> e seus irmãos, que haviam de ser mortos como eles foram</a:t>
            </a:r>
            <a:r>
              <a:rPr lang="pt-BR" sz="3200" i="0" dirty="0" smtClean="0">
                <a:latin typeface="Arial" panose="020B0604020202020204" pitchFamily="34" charset="0"/>
              </a:rPr>
              <a:t>.</a:t>
            </a:r>
          </a:p>
          <a:p>
            <a:pPr algn="ctr"/>
            <a:r>
              <a:rPr lang="pt-BR" sz="3200" b="1" i="0" dirty="0" smtClean="0">
                <a:solidFill>
                  <a:schemeClr val="accent1"/>
                </a:solidFill>
                <a:effectLst>
                  <a:outerShdw blurRad="38100" dist="38100" dir="2700000" algn="tl">
                    <a:srgbClr val="000000"/>
                  </a:outerShdw>
                </a:effectLst>
                <a:latin typeface="Arial" panose="020B0604020202020204" pitchFamily="34" charset="0"/>
              </a:rPr>
              <a:t>Apocalipse 6:9-11.</a:t>
            </a:r>
            <a:endParaRPr lang="pt-BR" sz="3600" b="1" i="0" dirty="0">
              <a:solidFill>
                <a:schemeClr val="accent1"/>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07368" y="1220554"/>
            <a:ext cx="1130525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i="0" dirty="0" smtClean="0">
                <a:latin typeface="Arial" panose="020B0604020202020204" pitchFamily="34" charset="0"/>
              </a:rPr>
              <a:t>“Sob </a:t>
            </a:r>
            <a:r>
              <a:rPr lang="pt-BR" i="0" dirty="0">
                <a:latin typeface="Arial" panose="020B0604020202020204" pitchFamily="34" charset="0"/>
              </a:rPr>
              <a:t>o quinto selo os mártires clamam por vingança e recebem vestes brancas. </a:t>
            </a:r>
            <a:r>
              <a:rPr lang="pt-BR" i="0" dirty="0" smtClean="0">
                <a:latin typeface="Arial" panose="020B0604020202020204" pitchFamily="34" charset="0"/>
              </a:rPr>
              <a:t>As perguntas </a:t>
            </a:r>
            <a:r>
              <a:rPr lang="pt-BR" i="0" dirty="0">
                <a:latin typeface="Arial" panose="020B0604020202020204" pitchFamily="34" charset="0"/>
              </a:rPr>
              <a:t>que imediatamente surgem e pedem solução são: Refere-se este selo a um período, e se afirmativo</a:t>
            </a:r>
            <a:r>
              <a:rPr lang="pt-BR" i="0" dirty="0" smtClean="0">
                <a:latin typeface="Arial" panose="020B0604020202020204" pitchFamily="34" charset="0"/>
              </a:rPr>
              <a:t>, qual</a:t>
            </a:r>
            <a:r>
              <a:rPr lang="pt-BR" i="0" dirty="0">
                <a:latin typeface="Arial" panose="020B0604020202020204" pitchFamily="34" charset="0"/>
              </a:rPr>
              <a:t>? Onde está o altar sob que foram vistas as almas? Que são estas almas e qual é a sua condição? </a:t>
            </a:r>
            <a:r>
              <a:rPr lang="pt-BR" i="0" dirty="0" smtClean="0">
                <a:latin typeface="Arial" panose="020B0604020202020204" pitchFamily="34" charset="0"/>
              </a:rPr>
              <a:t>Que significa </a:t>
            </a:r>
            <a:r>
              <a:rPr lang="pt-BR" i="0" dirty="0">
                <a:latin typeface="Arial" panose="020B0604020202020204" pitchFamily="34" charset="0"/>
              </a:rPr>
              <a:t>o seu clamor de vingança? Que significam as vestes brancas que lhes são dadas? Quando </a:t>
            </a:r>
            <a:r>
              <a:rPr lang="pt-BR" i="0" dirty="0" smtClean="0">
                <a:latin typeface="Arial" panose="020B0604020202020204" pitchFamily="34" charset="0"/>
              </a:rPr>
              <a:t>repousam por </a:t>
            </a:r>
            <a:r>
              <a:rPr lang="pt-BR" i="0" dirty="0">
                <a:latin typeface="Arial" panose="020B0604020202020204" pitchFamily="34" charset="0"/>
              </a:rPr>
              <a:t>um pouco de tempo, e quem são seus irmãos que seriam mortos como eles próprios foram? Cremos </a:t>
            </a:r>
            <a:r>
              <a:rPr lang="pt-BR" i="0" dirty="0" smtClean="0">
                <a:latin typeface="Arial" panose="020B0604020202020204" pitchFamily="34" charset="0"/>
              </a:rPr>
              <a:t>que há </a:t>
            </a:r>
            <a:r>
              <a:rPr lang="pt-BR" i="0" dirty="0">
                <a:latin typeface="Arial" panose="020B0604020202020204" pitchFamily="34" charset="0"/>
              </a:rPr>
              <a:t>uma resposta satisfatória a todas estas perguntas</a:t>
            </a:r>
            <a:r>
              <a:rPr lang="pt-BR" i="0" dirty="0" smtClean="0">
                <a:latin typeface="Arial" panose="020B0604020202020204" pitchFamily="34" charset="0"/>
              </a:rPr>
              <a:t>.”</a:t>
            </a:r>
            <a:endParaRPr lang="pt-BR" altLang="pt-BR" i="0" dirty="0">
              <a:solidFill>
                <a:srgbClr val="FFFFFF"/>
              </a:solidFill>
              <a:latin typeface="Arial" panose="020B0604020202020204" pitchFamily="34" charset="0"/>
            </a:endParaRPr>
          </a:p>
        </p:txBody>
      </p:sp>
      <p:sp>
        <p:nvSpPr>
          <p:cNvPr id="22534" name="Text Box 6"/>
          <p:cNvSpPr txBox="1">
            <a:spLocks noChangeArrowheads="1"/>
          </p:cNvSpPr>
          <p:nvPr/>
        </p:nvSpPr>
        <p:spPr bwMode="auto">
          <a:xfrm>
            <a:off x="3719736" y="320407"/>
            <a:ext cx="52578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422379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443981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Perguntas:</a:t>
            </a:r>
            <a:endParaRPr lang="pt-BR" altLang="pt-BR" b="1" i="0" dirty="0">
              <a:solidFill>
                <a:srgbClr val="25006E"/>
              </a:solidFill>
              <a:latin typeface="Arial" panose="020B0604020202020204" pitchFamily="34" charset="0"/>
            </a:endParaRPr>
          </a:p>
        </p:txBody>
      </p:sp>
      <p:sp>
        <p:nvSpPr>
          <p:cNvPr id="9" name="Seta para a direita 8"/>
          <p:cNvSpPr/>
          <p:nvPr/>
        </p:nvSpPr>
        <p:spPr bwMode="auto">
          <a:xfrm>
            <a:off x="10704512" y="5805264"/>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algn="ctr"/>
            <a:endParaRPr lang="pt-BR" i="0" dirty="0">
              <a:solidFill>
                <a:srgbClr val="FF0000"/>
              </a:solidFill>
              <a:cs typeface="Arial" charset="0"/>
            </a:endParaRPr>
          </a:p>
        </p:txBody>
      </p:sp>
    </p:spTree>
    <p:extLst>
      <p:ext uri="{BB962C8B-B14F-4D97-AF65-F5344CB8AC3E}">
        <p14:creationId xmlns:p14="http://schemas.microsoft.com/office/powerpoint/2010/main" val="197530086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695400" y="1220554"/>
            <a:ext cx="10801200" cy="527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400" i="0" dirty="0" smtClean="0">
                <a:latin typeface="Arial" panose="020B0604020202020204" pitchFamily="34" charset="0"/>
              </a:rPr>
              <a:t>“É </a:t>
            </a:r>
            <a:r>
              <a:rPr lang="pt-BR" sz="3400" i="0" dirty="0">
                <a:latin typeface="Arial" panose="020B0604020202020204" pitchFamily="34" charset="0"/>
              </a:rPr>
              <a:t>razoável que este selo, como todos os outros, se refira a um período de tempo, e que a data de </a:t>
            </a:r>
            <a:r>
              <a:rPr lang="pt-BR" sz="3400" i="0" dirty="0" smtClean="0">
                <a:latin typeface="Arial" panose="020B0604020202020204" pitchFamily="34" charset="0"/>
              </a:rPr>
              <a:t>sua aplicação </a:t>
            </a:r>
            <a:r>
              <a:rPr lang="pt-BR" sz="3400" i="0" dirty="0">
                <a:latin typeface="Arial" panose="020B0604020202020204" pitchFamily="34" charset="0"/>
              </a:rPr>
              <a:t>é inconfundível, no caso de termos localizado bem os selos precedentes. Vindo a seguir ao </a:t>
            </a:r>
            <a:r>
              <a:rPr lang="pt-BR" sz="3400" i="0" dirty="0" smtClean="0">
                <a:latin typeface="Arial" panose="020B0604020202020204" pitchFamily="34" charset="0"/>
              </a:rPr>
              <a:t>período de </a:t>
            </a:r>
            <a:r>
              <a:rPr lang="pt-BR" sz="3400" i="0" dirty="0">
                <a:latin typeface="Arial" panose="020B0604020202020204" pitchFamily="34" charset="0"/>
              </a:rPr>
              <a:t>perseguição papal, o tempo compreendido por este selo deve iniciar-se </a:t>
            </a:r>
            <a:r>
              <a:rPr lang="pt-BR" sz="3400" i="0" dirty="0">
                <a:solidFill>
                  <a:srgbClr val="FFFF00"/>
                </a:solidFill>
                <a:latin typeface="Arial" panose="020B0604020202020204" pitchFamily="34" charset="0"/>
              </a:rPr>
              <a:t>quando a Reforma começasse </a:t>
            </a:r>
            <a:r>
              <a:rPr lang="pt-BR" sz="3400" i="0" dirty="0" smtClean="0">
                <a:solidFill>
                  <a:srgbClr val="FFFF00"/>
                </a:solidFill>
                <a:latin typeface="Arial" panose="020B0604020202020204" pitchFamily="34" charset="0"/>
              </a:rPr>
              <a:t>a minar </a:t>
            </a:r>
            <a:r>
              <a:rPr lang="pt-BR" sz="3400" i="0" dirty="0">
                <a:solidFill>
                  <a:srgbClr val="FFFF00"/>
                </a:solidFill>
                <a:latin typeface="Arial" panose="020B0604020202020204" pitchFamily="34" charset="0"/>
              </a:rPr>
              <a:t>a estrutura papal </a:t>
            </a:r>
            <a:r>
              <a:rPr lang="pt-BR" sz="3400" i="0" dirty="0">
                <a:latin typeface="Arial" panose="020B0604020202020204" pitchFamily="34" charset="0"/>
              </a:rPr>
              <a:t>e a restringir o poder perseguidor da Igreja Romana</a:t>
            </a:r>
            <a:r>
              <a:rPr lang="pt-BR" sz="3400" i="0" dirty="0" smtClean="0">
                <a:latin typeface="Arial" panose="020B0604020202020204" pitchFamily="34" charset="0"/>
              </a:rPr>
              <a:t>.”</a:t>
            </a:r>
          </a:p>
          <a:p>
            <a:pPr algn="just">
              <a:buNone/>
            </a:pPr>
            <a:endParaRPr lang="pt-BR" sz="1800" i="0" dirty="0">
              <a:solidFill>
                <a:srgbClr val="FFFFFF"/>
              </a:solidFill>
              <a:latin typeface="Arial" panose="020B0604020202020204" pitchFamily="34" charset="0"/>
            </a:endParaRPr>
          </a:p>
          <a:p>
            <a:pPr algn="ctr">
              <a:buNone/>
            </a:pPr>
            <a:r>
              <a:rPr lang="pt-BR" sz="34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91.</a:t>
            </a:r>
          </a:p>
        </p:txBody>
      </p:sp>
      <p:sp>
        <p:nvSpPr>
          <p:cNvPr id="22534" name="Text Box 6"/>
          <p:cNvSpPr txBox="1">
            <a:spLocks noChangeArrowheads="1"/>
          </p:cNvSpPr>
          <p:nvPr/>
        </p:nvSpPr>
        <p:spPr bwMode="auto">
          <a:xfrm>
            <a:off x="3287688"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503712" y="89452"/>
            <a:ext cx="53937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3215680" y="116632"/>
            <a:ext cx="597666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Resposta-1 - Qual Período?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83353911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836712"/>
            <a:ext cx="1116124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i="0" dirty="0" smtClean="0">
                <a:latin typeface="Arial" panose="020B0604020202020204" pitchFamily="34" charset="0"/>
              </a:rPr>
              <a:t>“Não </a:t>
            </a:r>
            <a:r>
              <a:rPr lang="pt-BR" i="0" dirty="0">
                <a:latin typeface="Arial" panose="020B0604020202020204" pitchFamily="34" charset="0"/>
              </a:rPr>
              <a:t>pode ser nenhum altar no Céu, antes é, evidentemente, o lugar onde estas vítimas </a:t>
            </a:r>
            <a:r>
              <a:rPr lang="pt-BR" i="0" dirty="0" smtClean="0">
                <a:latin typeface="Arial" panose="020B0604020202020204" pitchFamily="34" charset="0"/>
              </a:rPr>
              <a:t>foram mortas </a:t>
            </a:r>
            <a:r>
              <a:rPr lang="pt-BR" i="0" dirty="0">
                <a:latin typeface="Arial" panose="020B0604020202020204" pitchFamily="34" charset="0"/>
              </a:rPr>
              <a:t>– </a:t>
            </a:r>
            <a:r>
              <a:rPr lang="pt-BR" i="0" dirty="0">
                <a:solidFill>
                  <a:srgbClr val="FFFF00"/>
                </a:solidFill>
                <a:latin typeface="Arial" panose="020B0604020202020204" pitchFamily="34" charset="0"/>
              </a:rPr>
              <a:t>o altar do sacrifício. </a:t>
            </a:r>
            <a:r>
              <a:rPr lang="pt-BR" i="0" dirty="0">
                <a:latin typeface="Arial" panose="020B0604020202020204" pitchFamily="34" charset="0"/>
              </a:rPr>
              <a:t>Sobre este ponto diz Adão Clarke</a:t>
            </a:r>
            <a:r>
              <a:rPr lang="pt-BR" i="0" dirty="0" smtClean="0">
                <a:latin typeface="Arial" panose="020B0604020202020204" pitchFamily="34" charset="0"/>
              </a:rPr>
              <a:t>: "</a:t>
            </a:r>
            <a:r>
              <a:rPr lang="pt-BR" i="0" dirty="0">
                <a:latin typeface="Arial" panose="020B0604020202020204" pitchFamily="34" charset="0"/>
              </a:rPr>
              <a:t>Foi-lhe mostrada uma visão simbólica em que ele viu um altar; e debaixo dele as almas </a:t>
            </a:r>
            <a:r>
              <a:rPr lang="pt-BR" i="0" dirty="0" smtClean="0">
                <a:latin typeface="Arial" panose="020B0604020202020204" pitchFamily="34" charset="0"/>
              </a:rPr>
              <a:t>dos que </a:t>
            </a:r>
            <a:r>
              <a:rPr lang="pt-BR" i="0" dirty="0">
                <a:latin typeface="Arial" panose="020B0604020202020204" pitchFamily="34" charset="0"/>
              </a:rPr>
              <a:t>tinham sido mortos pela palavra de Deus – martirizados por sua dedicação à Palavra de </a:t>
            </a:r>
            <a:r>
              <a:rPr lang="pt-BR" i="0" dirty="0" smtClean="0">
                <a:latin typeface="Arial" panose="020B0604020202020204" pitchFamily="34" charset="0"/>
              </a:rPr>
              <a:t>Deus e </a:t>
            </a:r>
            <a:r>
              <a:rPr lang="pt-BR" i="0" dirty="0">
                <a:latin typeface="Arial" panose="020B0604020202020204" pitchFamily="34" charset="0"/>
              </a:rPr>
              <a:t>seu testemunho – são representadas como mortas, vítimas da idolatria e superstição. O </a:t>
            </a:r>
            <a:r>
              <a:rPr lang="pt-BR" i="0" dirty="0" smtClean="0">
                <a:latin typeface="Arial" panose="020B0604020202020204" pitchFamily="34" charset="0"/>
              </a:rPr>
              <a:t>altar está </a:t>
            </a:r>
            <a:r>
              <a:rPr lang="pt-BR" i="0" dirty="0">
                <a:latin typeface="Arial" panose="020B0604020202020204" pitchFamily="34" charset="0"/>
              </a:rPr>
              <a:t>na Terra e não no Céu." – Adam Clarke, </a:t>
            </a:r>
            <a:r>
              <a:rPr lang="pt-BR" dirty="0" err="1">
                <a:latin typeface="Arial" panose="020B0604020202020204" pitchFamily="34" charset="0"/>
              </a:rPr>
              <a:t>Commentary</a:t>
            </a:r>
            <a:r>
              <a:rPr lang="pt-BR" dirty="0">
                <a:latin typeface="Arial" panose="020B0604020202020204" pitchFamily="34" charset="0"/>
              </a:rPr>
              <a:t> </a:t>
            </a:r>
            <a:r>
              <a:rPr lang="pt-BR" dirty="0" err="1">
                <a:latin typeface="Arial" panose="020B0604020202020204" pitchFamily="34" charset="0"/>
              </a:rPr>
              <a:t>on</a:t>
            </a:r>
            <a:r>
              <a:rPr lang="pt-BR" dirty="0">
                <a:latin typeface="Arial" panose="020B0604020202020204" pitchFamily="34" charset="0"/>
              </a:rPr>
              <a:t> </a:t>
            </a:r>
            <a:r>
              <a:rPr lang="pt-BR" dirty="0" err="1">
                <a:latin typeface="Arial" panose="020B0604020202020204" pitchFamily="34" charset="0"/>
              </a:rPr>
              <a:t>the</a:t>
            </a:r>
            <a:r>
              <a:rPr lang="pt-BR" dirty="0">
                <a:latin typeface="Arial" panose="020B0604020202020204" pitchFamily="34" charset="0"/>
              </a:rPr>
              <a:t> New </a:t>
            </a:r>
            <a:r>
              <a:rPr lang="pt-BR" dirty="0" err="1">
                <a:latin typeface="Arial" panose="020B0604020202020204" pitchFamily="34" charset="0"/>
              </a:rPr>
              <a:t>Testament</a:t>
            </a:r>
            <a:r>
              <a:rPr lang="pt-BR" i="0" dirty="0">
                <a:latin typeface="Arial" panose="020B0604020202020204" pitchFamily="34" charset="0"/>
              </a:rPr>
              <a:t>, vol. I, pág. 994</a:t>
            </a:r>
            <a:r>
              <a:rPr lang="pt-BR" i="0" dirty="0" smtClean="0">
                <a:latin typeface="Arial" panose="020B0604020202020204" pitchFamily="34" charset="0"/>
              </a:rPr>
              <a:t>, Note </a:t>
            </a:r>
            <a:r>
              <a:rPr lang="pt-BR" i="0" dirty="0" err="1">
                <a:latin typeface="Arial" panose="020B0604020202020204" pitchFamily="34" charset="0"/>
              </a:rPr>
              <a:t>on</a:t>
            </a:r>
            <a:r>
              <a:rPr lang="pt-BR" i="0" dirty="0">
                <a:latin typeface="Arial" panose="020B0604020202020204" pitchFamily="34" charset="0"/>
              </a:rPr>
              <a:t> </a:t>
            </a:r>
            <a:r>
              <a:rPr lang="pt-BR" i="0" dirty="0" err="1">
                <a:latin typeface="Arial" panose="020B0604020202020204" pitchFamily="34" charset="0"/>
              </a:rPr>
              <a:t>Revelation</a:t>
            </a:r>
            <a:r>
              <a:rPr lang="pt-BR" i="0" dirty="0">
                <a:latin typeface="Arial" panose="020B0604020202020204" pitchFamily="34" charset="0"/>
              </a:rPr>
              <a:t> 6:9</a:t>
            </a:r>
            <a:r>
              <a:rPr lang="pt-BR" i="0" dirty="0" smtClean="0">
                <a:latin typeface="Arial" panose="020B0604020202020204" pitchFamily="34" charset="0"/>
              </a:rPr>
              <a:t>.</a:t>
            </a:r>
          </a:p>
          <a:p>
            <a:pPr algn="just">
              <a:buNone/>
            </a:pPr>
            <a:endParaRPr lang="pt-BR" altLang="pt-BR" sz="1000" i="0" dirty="0">
              <a:solidFill>
                <a:srgbClr val="FFFFFF"/>
              </a:solidFill>
              <a:latin typeface="Arial" panose="020B0604020202020204" pitchFamily="34" charset="0"/>
            </a:endParaRPr>
          </a:p>
          <a:p>
            <a:pPr algn="ctr">
              <a:buNone/>
            </a:pPr>
            <a:r>
              <a:rPr lang="pt-BR"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91.</a:t>
            </a:r>
          </a:p>
        </p:txBody>
      </p:sp>
      <p:sp>
        <p:nvSpPr>
          <p:cNvPr id="22534" name="Text Box 6"/>
          <p:cNvSpPr txBox="1">
            <a:spLocks noChangeArrowheads="1"/>
          </p:cNvSpPr>
          <p:nvPr/>
        </p:nvSpPr>
        <p:spPr bwMode="auto">
          <a:xfrm>
            <a:off x="2999656"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3215680" y="89452"/>
            <a:ext cx="53937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927648" y="116632"/>
            <a:ext cx="597666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 – O Altar</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1440551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908720"/>
            <a:ext cx="11161240" cy="55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600" i="0" dirty="0" smtClean="0">
                <a:latin typeface="Arial" panose="020B0604020202020204" pitchFamily="34" charset="0"/>
              </a:rPr>
              <a:t>“A palavra </a:t>
            </a:r>
            <a:r>
              <a:rPr lang="pt-BR" sz="2600" i="0" dirty="0">
                <a:latin typeface="Arial" panose="020B0604020202020204" pitchFamily="34" charset="0"/>
              </a:rPr>
              <a:t>“almas” pode considerar-se como simples significado de mártires, os que foram mortos, e </a:t>
            </a:r>
            <a:r>
              <a:rPr lang="pt-BR" sz="2600" i="0" dirty="0" smtClean="0">
                <a:latin typeface="Arial" panose="020B0604020202020204" pitchFamily="34" charset="0"/>
              </a:rPr>
              <a:t>a expressão </a:t>
            </a:r>
            <a:r>
              <a:rPr lang="pt-BR" sz="2600" i="0" dirty="0">
                <a:solidFill>
                  <a:srgbClr val="FFFF00"/>
                </a:solidFill>
                <a:latin typeface="Arial" panose="020B0604020202020204" pitchFamily="34" charset="0"/>
              </a:rPr>
              <a:t>“almas dos que foram mortos” uma perífrase para referir-se à pessoa completa</a:t>
            </a:r>
            <a:r>
              <a:rPr lang="pt-BR" sz="2600" i="0" dirty="0" smtClean="0">
                <a:solidFill>
                  <a:srgbClr val="FFFF00"/>
                </a:solidFill>
                <a:latin typeface="Arial" panose="020B0604020202020204" pitchFamily="34" charset="0"/>
              </a:rPr>
              <a:t>. </a:t>
            </a:r>
            <a:r>
              <a:rPr lang="pt-BR" sz="2600" i="0" dirty="0" smtClean="0">
                <a:latin typeface="Arial" panose="020B0604020202020204" pitchFamily="34" charset="0"/>
              </a:rPr>
              <a:t>Estes </a:t>
            </a:r>
            <a:r>
              <a:rPr lang="pt-BR" sz="2600" i="0" dirty="0">
                <a:latin typeface="Arial" panose="020B0604020202020204" pitchFamily="34" charset="0"/>
              </a:rPr>
              <a:t>seres humanos foram apresentados a João como tendo sido mortos sobre o altar do </a:t>
            </a:r>
            <a:r>
              <a:rPr lang="pt-BR" sz="2600" i="0" dirty="0" smtClean="0">
                <a:latin typeface="Arial" panose="020B0604020202020204" pitchFamily="34" charset="0"/>
              </a:rPr>
              <a:t>sacrifício papal</a:t>
            </a:r>
            <a:r>
              <a:rPr lang="pt-BR" sz="2600" i="0" dirty="0">
                <a:latin typeface="Arial" panose="020B0604020202020204" pitchFamily="34" charset="0"/>
              </a:rPr>
              <a:t>, nesta Terra, e estão mortos debaixo dele. Certamente não estavam vivos quando João os viu durante </a:t>
            </a:r>
            <a:r>
              <a:rPr lang="pt-BR" sz="2600" i="0" dirty="0" smtClean="0">
                <a:latin typeface="Arial" panose="020B0604020202020204" pitchFamily="34" charset="0"/>
              </a:rPr>
              <a:t>o quinto </a:t>
            </a:r>
            <a:r>
              <a:rPr lang="pt-BR" sz="2600" i="0" dirty="0">
                <a:latin typeface="Arial" panose="020B0604020202020204" pitchFamily="34" charset="0"/>
              </a:rPr>
              <a:t>selo, porque mais tarde volta a apresentá-los, quase na mesma linguagem, e nos assegura que </a:t>
            </a:r>
            <a:r>
              <a:rPr lang="pt-BR" sz="2600" i="0" dirty="0" smtClean="0">
                <a:latin typeface="Arial" panose="020B0604020202020204" pitchFamily="34" charset="0"/>
              </a:rPr>
              <a:t>a primeira </a:t>
            </a:r>
            <a:r>
              <a:rPr lang="pt-BR" sz="2600" i="0" dirty="0">
                <a:latin typeface="Arial" panose="020B0604020202020204" pitchFamily="34" charset="0"/>
              </a:rPr>
              <a:t>vez que recobram a vida depois do seu martírio é na ressurreição dos justos (Apocalipse 20:4-6</a:t>
            </a:r>
            <a:r>
              <a:rPr lang="pt-BR" sz="2600" i="0" dirty="0" smtClean="0">
                <a:latin typeface="Arial" panose="020B0604020202020204" pitchFamily="34" charset="0"/>
              </a:rPr>
              <a:t>). Enquanto </a:t>
            </a:r>
            <a:r>
              <a:rPr lang="pt-BR" sz="2600" i="0" dirty="0">
                <a:latin typeface="Arial" panose="020B0604020202020204" pitchFamily="34" charset="0"/>
              </a:rPr>
              <a:t>ali permanecem, vítimas da sede de sangue e opressão papal, clamaram a Deus por vingança, </a:t>
            </a:r>
            <a:r>
              <a:rPr lang="pt-BR" sz="2600" i="0" dirty="0" smtClean="0">
                <a:latin typeface="Arial" panose="020B0604020202020204" pitchFamily="34" charset="0"/>
              </a:rPr>
              <a:t>da mesma </a:t>
            </a:r>
            <a:r>
              <a:rPr lang="pt-BR" sz="2600" i="0" dirty="0">
                <a:latin typeface="Arial" panose="020B0604020202020204" pitchFamily="34" charset="0"/>
              </a:rPr>
              <a:t>forma que o sangue de Abel clamou a Ele desde a Terra (Gênesis 4:10</a:t>
            </a:r>
            <a:r>
              <a:rPr lang="pt-BR" sz="2600" i="0" dirty="0" smtClean="0">
                <a:latin typeface="Arial" panose="020B0604020202020204" pitchFamily="34" charset="0"/>
              </a:rPr>
              <a:t>).”</a:t>
            </a:r>
          </a:p>
          <a:p>
            <a:pPr algn="just">
              <a:buNone/>
            </a:pPr>
            <a:endParaRPr lang="pt-BR" sz="1100" b="1" i="0" dirty="0">
              <a:solidFill>
                <a:schemeClr val="tx2">
                  <a:lumMod val="75000"/>
                </a:schemeClr>
              </a:solidFill>
              <a:effectLst>
                <a:outerShdw blurRad="38100" dist="38100" dir="2700000" algn="tl">
                  <a:srgbClr val="000000"/>
                </a:outerShdw>
              </a:effectLst>
              <a:latin typeface="Arial" panose="020B0604020202020204" pitchFamily="34" charset="0"/>
            </a:endParaRPr>
          </a:p>
          <a:p>
            <a:pPr algn="ctr">
              <a:buNone/>
            </a:pPr>
            <a:r>
              <a:rPr lang="pt-BR" sz="26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94.</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Resposta-3 – As Almas Debaixo do Altar</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23986388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1138674"/>
            <a:ext cx="1116124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000" i="0" dirty="0" smtClean="0">
                <a:latin typeface="Arial" panose="020B0604020202020204" pitchFamily="34" charset="0"/>
              </a:rPr>
              <a:t>“Estas </a:t>
            </a:r>
            <a:r>
              <a:rPr lang="pt-BR" sz="3000" i="0" dirty="0">
                <a:latin typeface="Arial" panose="020B0604020202020204" pitchFamily="34" charset="0"/>
              </a:rPr>
              <a:t>foram dadas como uma resposta parcial ao seu clamor. "Até quando, </a:t>
            </a:r>
            <a:r>
              <a:rPr lang="pt-BR" sz="3000" i="0" dirty="0" smtClean="0">
                <a:latin typeface="Arial" panose="020B0604020202020204" pitchFamily="34" charset="0"/>
              </a:rPr>
              <a:t>ó Soberano </a:t>
            </a:r>
            <a:r>
              <a:rPr lang="pt-BR" sz="3000" i="0" dirty="0">
                <a:latin typeface="Arial" panose="020B0604020202020204" pitchFamily="34" charset="0"/>
              </a:rPr>
              <a:t>Senhor, santo e </a:t>
            </a:r>
            <a:r>
              <a:rPr lang="pt-BR" sz="3000" i="0" dirty="0" smtClean="0">
                <a:latin typeface="Arial" panose="020B0604020202020204" pitchFamily="34" charset="0"/>
              </a:rPr>
              <a:t>verdadeiro</a:t>
            </a:r>
            <a:r>
              <a:rPr lang="pt-BR" sz="3000" i="0" dirty="0">
                <a:latin typeface="Arial" panose="020B0604020202020204" pitchFamily="34" charset="0"/>
              </a:rPr>
              <a:t>, não julgas, nem vingas o nosso sangue?" Desceram à sepultura </a:t>
            </a:r>
            <a:r>
              <a:rPr lang="pt-BR" sz="3000" i="0" dirty="0" smtClean="0">
                <a:latin typeface="Arial" panose="020B0604020202020204" pitchFamily="34" charset="0"/>
              </a:rPr>
              <a:t>do modo </a:t>
            </a:r>
            <a:r>
              <a:rPr lang="pt-BR" sz="3000" i="0" dirty="0">
                <a:latin typeface="Arial" panose="020B0604020202020204" pitchFamily="34" charset="0"/>
              </a:rPr>
              <a:t>mais ignominioso. Os motivos de suas vidas foram falsificados, suas reputações denegridas, </a:t>
            </a:r>
            <a:r>
              <a:rPr lang="pt-BR" sz="3000" i="0" dirty="0" smtClean="0">
                <a:latin typeface="Arial" panose="020B0604020202020204" pitchFamily="34" charset="0"/>
              </a:rPr>
              <a:t>difamados os </a:t>
            </a:r>
            <a:r>
              <a:rPr lang="pt-BR" sz="3000" i="0" dirty="0">
                <a:latin typeface="Arial" panose="020B0604020202020204" pitchFamily="34" charset="0"/>
              </a:rPr>
              <a:t>seus nomes, e suas sepulturas cobertas de vergonha e opróbrio, como se encerrassem as desonradas </a:t>
            </a:r>
            <a:r>
              <a:rPr lang="pt-BR" sz="3000" i="0" dirty="0" smtClean="0">
                <a:latin typeface="Arial" panose="020B0604020202020204" pitchFamily="34" charset="0"/>
              </a:rPr>
              <a:t>cinzas das </a:t>
            </a:r>
            <a:r>
              <a:rPr lang="pt-BR" sz="3000" i="0" dirty="0">
                <a:latin typeface="Arial" panose="020B0604020202020204" pitchFamily="34" charset="0"/>
              </a:rPr>
              <a:t>pessoas mais vis e desprezíveis. Assim, a Igreja de Roma, que então moldava o sentimento das </a:t>
            </a:r>
            <a:r>
              <a:rPr lang="pt-BR" sz="3000" i="0" dirty="0" smtClean="0">
                <a:latin typeface="Arial" panose="020B0604020202020204" pitchFamily="34" charset="0"/>
              </a:rPr>
              <a:t>principais nações </a:t>
            </a:r>
            <a:r>
              <a:rPr lang="pt-BR" sz="3000" i="0" dirty="0">
                <a:latin typeface="Arial" panose="020B0604020202020204" pitchFamily="34" charset="0"/>
              </a:rPr>
              <a:t>da Terra, não poupava esforços para tornar as suas vítimas um objeto de aversão para todos</a:t>
            </a:r>
            <a:r>
              <a:rPr lang="pt-BR" sz="3000" i="0" dirty="0" smtClean="0">
                <a:latin typeface="Arial" panose="020B0604020202020204" pitchFamily="34" charset="0"/>
              </a:rPr>
              <a:t>. </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As Vestes Brancas</a:t>
            </a:r>
            <a:endParaRPr lang="pt-BR" altLang="pt-BR" b="1" i="0" dirty="0">
              <a:solidFill>
                <a:srgbClr val="25006E"/>
              </a:solidFill>
              <a:latin typeface="Arial" panose="020B0604020202020204" pitchFamily="34" charset="0"/>
            </a:endParaRPr>
          </a:p>
        </p:txBody>
      </p:sp>
      <p:sp>
        <p:nvSpPr>
          <p:cNvPr id="5" name="Seta para a direita 4"/>
          <p:cNvSpPr/>
          <p:nvPr/>
        </p:nvSpPr>
        <p:spPr bwMode="auto">
          <a:xfrm>
            <a:off x="10704512" y="5920819"/>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algn="ctr"/>
            <a:endParaRPr lang="pt-BR" i="0" dirty="0">
              <a:solidFill>
                <a:srgbClr val="FF0000"/>
              </a:solidFill>
              <a:cs typeface="Arial" charset="0"/>
            </a:endParaRPr>
          </a:p>
        </p:txBody>
      </p:sp>
    </p:spTree>
    <p:extLst>
      <p:ext uri="{BB962C8B-B14F-4D97-AF65-F5344CB8AC3E}">
        <p14:creationId xmlns:p14="http://schemas.microsoft.com/office/powerpoint/2010/main" val="235095407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70564" name="Text Box 4"/>
          <p:cNvSpPr txBox="1">
            <a:spLocks noChangeArrowheads="1"/>
          </p:cNvSpPr>
          <p:nvPr/>
        </p:nvSpPr>
        <p:spPr bwMode="auto">
          <a:xfrm>
            <a:off x="407368" y="645651"/>
            <a:ext cx="11377264" cy="5940088"/>
          </a:xfrm>
          <a:prstGeom prst="rect">
            <a:avLst/>
          </a:prstGeom>
          <a:noFill/>
          <a:ln w="9525" cap="sq">
            <a:noFill/>
            <a:miter lim="800000"/>
            <a:headEnd/>
            <a:tailEnd/>
          </a:ln>
          <a:effectLst>
            <a:outerShdw dist="35921" dir="2700000" algn="ctr" rotWithShape="0">
              <a:schemeClr val="bg2"/>
            </a:outerShdw>
          </a:effectLst>
        </p:spPr>
        <p:txBody>
          <a:bodyPr wrap="square">
            <a:spAutoFit/>
          </a:bodyPr>
          <a:lstStyle/>
          <a:p>
            <a:pPr algn="just"/>
            <a:r>
              <a:rPr lang="pt-BR" altLang="pt-BR" sz="3200" i="0" dirty="0">
                <a:solidFill>
                  <a:srgbClr val="FFFFFF"/>
                </a:solidFill>
                <a:latin typeface="Arial" panose="020B0604020202020204" pitchFamily="34" charset="0"/>
              </a:rPr>
              <a:t>“Fui instruída de que os importantes livros que contêm a luz dada por Deus com respeito à apostasia de Satanás no Céu, deveriam ter vasta circulação justamente agora; porque por meio deles a verdade atingirá muitas mentes. Patriarcas e Profetas, </a:t>
            </a:r>
            <a:r>
              <a:rPr lang="pt-BR" altLang="pt-BR" sz="3200" b="1" i="0" u="sng" dirty="0" smtClean="0">
                <a:solidFill>
                  <a:srgbClr val="FFFF00"/>
                </a:solidFill>
                <a:latin typeface="Arial" panose="020B0604020202020204" pitchFamily="34" charset="0"/>
              </a:rPr>
              <a:t>Daniel e Apocalipse</a:t>
            </a:r>
            <a:r>
              <a:rPr lang="pt-BR" altLang="pt-BR" sz="3200" i="0" dirty="0">
                <a:solidFill>
                  <a:srgbClr val="FFFFFF"/>
                </a:solidFill>
                <a:latin typeface="Arial" panose="020B0604020202020204" pitchFamily="34" charset="0"/>
              </a:rPr>
              <a:t> e O Grande Conflito são agora mais necessários do que nunca antes. Deveriam circular amplamente, porque as verdades a que dão ênfase, </a:t>
            </a:r>
            <a:r>
              <a:rPr lang="pt-BR" altLang="pt-BR" sz="3200" b="1" i="0" u="sng" dirty="0">
                <a:solidFill>
                  <a:srgbClr val="FFFF00"/>
                </a:solidFill>
                <a:latin typeface="Arial" panose="020B0604020202020204" pitchFamily="34" charset="0"/>
              </a:rPr>
              <a:t>abrirão muitos olhos cegos</a:t>
            </a:r>
            <a:r>
              <a:rPr lang="pt-BR" altLang="pt-BR" sz="3200" b="1" i="0" dirty="0">
                <a:solidFill>
                  <a:srgbClr val="FFFF00"/>
                </a:solidFill>
                <a:latin typeface="Arial" panose="020B0604020202020204" pitchFamily="34" charset="0"/>
              </a:rPr>
              <a:t>.</a:t>
            </a:r>
            <a:r>
              <a:rPr lang="pt-BR" altLang="pt-BR" sz="3200" i="0" dirty="0">
                <a:solidFill>
                  <a:srgbClr val="FFFFFF"/>
                </a:solidFill>
                <a:latin typeface="Arial" panose="020B0604020202020204" pitchFamily="34" charset="0"/>
              </a:rPr>
              <a:t> ... Muitos dentre nosso povo têm estado cegos quanto à importância dos livros mais necessários.”</a:t>
            </a:r>
          </a:p>
          <a:p>
            <a:pPr algn="ctr"/>
            <a:endParaRPr lang="pt-BR" altLang="pt-BR" sz="3200" i="0" dirty="0">
              <a:solidFill>
                <a:srgbClr val="FFFFFF"/>
              </a:solidFill>
              <a:latin typeface="Arial" panose="020B0604020202020204" pitchFamily="34" charset="0"/>
            </a:endParaRPr>
          </a:p>
          <a:p>
            <a:pPr algn="ctr"/>
            <a:r>
              <a:rPr lang="pt-BR" altLang="pt-BR" b="1" i="0" dirty="0" err="1" smtClean="0">
                <a:solidFill>
                  <a:srgbClr val="FF9900"/>
                </a:solidFill>
                <a:latin typeface="Arial" panose="020B0604020202020204" pitchFamily="34" charset="0"/>
              </a:rPr>
              <a:t>Review</a:t>
            </a:r>
            <a:r>
              <a:rPr lang="pt-BR" altLang="pt-BR" b="1" i="0" dirty="0" smtClean="0">
                <a:solidFill>
                  <a:srgbClr val="FF9900"/>
                </a:solidFill>
                <a:latin typeface="Arial" panose="020B0604020202020204" pitchFamily="34" charset="0"/>
              </a:rPr>
              <a:t> </a:t>
            </a:r>
            <a:r>
              <a:rPr lang="pt-BR" altLang="pt-BR" b="1" i="0" dirty="0" err="1" smtClean="0">
                <a:solidFill>
                  <a:srgbClr val="FF9900"/>
                </a:solidFill>
                <a:latin typeface="Arial" panose="020B0604020202020204" pitchFamily="34" charset="0"/>
              </a:rPr>
              <a:t>and</a:t>
            </a:r>
            <a:r>
              <a:rPr lang="pt-BR" altLang="pt-BR" b="1" i="0" dirty="0" smtClean="0">
                <a:solidFill>
                  <a:srgbClr val="FF9900"/>
                </a:solidFill>
                <a:latin typeface="Arial" panose="020B0604020202020204" pitchFamily="34" charset="0"/>
              </a:rPr>
              <a:t> Herald, de 16 de fevereiro de 1905.</a:t>
            </a:r>
            <a:endParaRPr lang="pt-BR" altLang="pt-BR" b="1" i="0" dirty="0">
              <a:solidFill>
                <a:srgbClr val="FF99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1052736"/>
            <a:ext cx="1116124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400" i="0" dirty="0" smtClean="0">
                <a:latin typeface="Arial" panose="020B0604020202020204" pitchFamily="34" charset="0"/>
              </a:rPr>
              <a:t>Mas </a:t>
            </a:r>
            <a:r>
              <a:rPr lang="pt-BR" sz="2400" i="0" dirty="0">
                <a:latin typeface="Arial" panose="020B0604020202020204" pitchFamily="34" charset="0"/>
              </a:rPr>
              <a:t>a Reforma protestante começou a sua obra. Começou a ver-se que a Igreja era corrupta </a:t>
            </a:r>
            <a:r>
              <a:rPr lang="pt-BR" sz="2400" i="0" dirty="0" smtClean="0">
                <a:latin typeface="Arial" panose="020B0604020202020204" pitchFamily="34" charset="0"/>
              </a:rPr>
              <a:t>e desprezível</a:t>
            </a:r>
            <a:r>
              <a:rPr lang="pt-BR" sz="2400" i="0" dirty="0">
                <a:latin typeface="Arial" panose="020B0604020202020204" pitchFamily="34" charset="0"/>
              </a:rPr>
              <a:t>, e aqueles contra quem desabafara a sua ira eram os bons, os puros e os verdadeiros. A </a:t>
            </a:r>
            <a:r>
              <a:rPr lang="pt-BR" sz="2400" i="0" dirty="0" smtClean="0">
                <a:latin typeface="Arial" panose="020B0604020202020204" pitchFamily="34" charset="0"/>
              </a:rPr>
              <a:t>obra continuou </a:t>
            </a:r>
            <a:r>
              <a:rPr lang="pt-BR" sz="2400" i="0" dirty="0">
                <a:latin typeface="Arial" panose="020B0604020202020204" pitchFamily="34" charset="0"/>
              </a:rPr>
              <a:t>entre as mais ilustradas nações da Terra, e a reputação da Igreja foi caindo enquanto a fé </a:t>
            </a:r>
            <a:r>
              <a:rPr lang="pt-BR" sz="2400" i="0" dirty="0" smtClean="0">
                <a:latin typeface="Arial" panose="020B0604020202020204" pitchFamily="34" charset="0"/>
              </a:rPr>
              <a:t>dos mártires </a:t>
            </a:r>
            <a:r>
              <a:rPr lang="pt-BR" sz="2400" i="0" dirty="0">
                <a:latin typeface="Arial" panose="020B0604020202020204" pitchFamily="34" charset="0"/>
              </a:rPr>
              <a:t>foi subindo, até que ficaram plenamente expostas todas as corrupções e abominações papais. </a:t>
            </a:r>
            <a:r>
              <a:rPr lang="pt-BR" sz="2400" i="0" dirty="0" smtClean="0">
                <a:latin typeface="Arial" panose="020B0604020202020204" pitchFamily="34" charset="0"/>
              </a:rPr>
              <a:t>Então foi </a:t>
            </a:r>
            <a:r>
              <a:rPr lang="pt-BR" sz="2400" i="0" dirty="0">
                <a:latin typeface="Arial" panose="020B0604020202020204" pitchFamily="34" charset="0"/>
              </a:rPr>
              <a:t>realçado este gigantesco sistema de </a:t>
            </a:r>
            <a:r>
              <a:rPr lang="pt-BR" sz="2400" i="0" dirty="0" smtClean="0">
                <a:latin typeface="Arial" panose="020B0604020202020204" pitchFamily="34" charset="0"/>
              </a:rPr>
              <a:t>iniquidade </a:t>
            </a:r>
            <a:r>
              <a:rPr lang="pt-BR" sz="2400" i="0" dirty="0">
                <a:latin typeface="Arial" panose="020B0604020202020204" pitchFamily="34" charset="0"/>
              </a:rPr>
              <a:t>perante o mundo em toda a sua deformidade, </a:t>
            </a:r>
            <a:r>
              <a:rPr lang="pt-BR" sz="2400" i="0" dirty="0" smtClean="0">
                <a:latin typeface="Arial" panose="020B0604020202020204" pitchFamily="34" charset="0"/>
              </a:rPr>
              <a:t>enquanto que </a:t>
            </a:r>
            <a:r>
              <a:rPr lang="pt-BR" sz="2400" i="0" dirty="0">
                <a:latin typeface="Arial" panose="020B0604020202020204" pitchFamily="34" charset="0"/>
              </a:rPr>
              <a:t>os mártires foram vindicados de todas as calúnias sob as quais a Igreja perseguidora procurou </a:t>
            </a:r>
            <a:r>
              <a:rPr lang="pt-BR" sz="2400" i="0" dirty="0" smtClean="0">
                <a:latin typeface="Arial" panose="020B0604020202020204" pitchFamily="34" charset="0"/>
              </a:rPr>
              <a:t>sepultá-los. Viu-se </a:t>
            </a:r>
            <a:r>
              <a:rPr lang="pt-BR" sz="2400" i="0" dirty="0">
                <a:latin typeface="Arial" panose="020B0604020202020204" pitchFamily="34" charset="0"/>
              </a:rPr>
              <a:t>então que sofreram, não por ser vis e criminosos, mas "por causa da palavra de Deus e por </a:t>
            </a:r>
            <a:r>
              <a:rPr lang="pt-BR" sz="2400" i="0" dirty="0" smtClean="0">
                <a:latin typeface="Arial" panose="020B0604020202020204" pitchFamily="34" charset="0"/>
              </a:rPr>
              <a:t>causa do </a:t>
            </a:r>
            <a:r>
              <a:rPr lang="pt-BR" sz="2400" i="0" dirty="0">
                <a:latin typeface="Arial" panose="020B0604020202020204" pitchFamily="34" charset="0"/>
              </a:rPr>
              <a:t>testemunho que sustentaram." Então seus louvores foram cantados, admiradas suas virtudes, sua </a:t>
            </a:r>
            <a:r>
              <a:rPr lang="pt-BR" sz="2400" i="0" dirty="0" smtClean="0">
                <a:latin typeface="Arial" panose="020B0604020202020204" pitchFamily="34" charset="0"/>
              </a:rPr>
              <a:t>fortaleza aplaudida</a:t>
            </a:r>
            <a:r>
              <a:rPr lang="pt-BR" sz="2400" i="0" dirty="0">
                <a:latin typeface="Arial" panose="020B0604020202020204" pitchFamily="34" charset="0"/>
              </a:rPr>
              <a:t>, seus nomes honrados, e respeitadas suas memórias. </a:t>
            </a:r>
            <a:r>
              <a:rPr lang="pt-BR" sz="2400" i="0" dirty="0">
                <a:solidFill>
                  <a:srgbClr val="FFFF00"/>
                </a:solidFill>
                <a:latin typeface="Arial" panose="020B0604020202020204" pitchFamily="34" charset="0"/>
              </a:rPr>
              <a:t>Foram assim dadas vestes brancas a cada </a:t>
            </a:r>
            <a:r>
              <a:rPr lang="pt-BR" sz="2400" i="0" dirty="0" smtClean="0">
                <a:solidFill>
                  <a:srgbClr val="FFFF00"/>
                </a:solidFill>
                <a:latin typeface="Arial" panose="020B0604020202020204" pitchFamily="34" charset="0"/>
              </a:rPr>
              <a:t>um deles.”</a:t>
            </a:r>
          </a:p>
          <a:p>
            <a:pPr algn="just">
              <a:buNone/>
            </a:pPr>
            <a:endParaRPr lang="pt-BR" sz="900" i="0" dirty="0" smtClean="0">
              <a:latin typeface="Arial" panose="020B0604020202020204" pitchFamily="34" charset="0"/>
            </a:endParaRPr>
          </a:p>
          <a:p>
            <a:pPr algn="ctr">
              <a:buNone/>
            </a:pPr>
            <a:r>
              <a:rPr lang="pt-BR" sz="28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95.</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As Vestes Brancas</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75003961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479376" y="1052736"/>
            <a:ext cx="1116124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3000" i="0" dirty="0" smtClean="0">
                <a:latin typeface="Arial" panose="020B0604020202020204" pitchFamily="34" charset="0"/>
              </a:rPr>
              <a:t>“A </a:t>
            </a:r>
            <a:r>
              <a:rPr lang="pt-BR" sz="3000" i="0" dirty="0">
                <a:latin typeface="Arial" panose="020B0604020202020204" pitchFamily="34" charset="0"/>
              </a:rPr>
              <a:t>cruel obra do catolicismo romano não cessou completamente, mesmo </a:t>
            </a:r>
            <a:r>
              <a:rPr lang="pt-BR" sz="3000" i="0" dirty="0" smtClean="0">
                <a:latin typeface="Arial" panose="020B0604020202020204" pitchFamily="34" charset="0"/>
              </a:rPr>
              <a:t>depois de </a:t>
            </a:r>
            <a:r>
              <a:rPr lang="pt-BR" sz="3000" i="0" dirty="0">
                <a:latin typeface="Arial" panose="020B0604020202020204" pitchFamily="34" charset="0"/>
              </a:rPr>
              <a:t>se espalhar e estabelecer bem a Reforma. A igreja verdadeira experimentaria ainda não poucas </a:t>
            </a:r>
            <a:r>
              <a:rPr lang="pt-BR" sz="3000" i="0" dirty="0" smtClean="0">
                <a:latin typeface="Arial" panose="020B0604020202020204" pitchFamily="34" charset="0"/>
              </a:rPr>
              <a:t>explosões terríveis </a:t>
            </a:r>
            <a:r>
              <a:rPr lang="pt-BR" sz="3000" i="0" dirty="0">
                <a:latin typeface="Arial" panose="020B0604020202020204" pitchFamily="34" charset="0"/>
              </a:rPr>
              <a:t>do ódio e perseguição. Multidões seriam punidas ainda como hereges e avolumariam o </a:t>
            </a:r>
            <a:r>
              <a:rPr lang="pt-BR" sz="3000" i="0" dirty="0" smtClean="0">
                <a:latin typeface="Arial" panose="020B0604020202020204" pitchFamily="34" charset="0"/>
              </a:rPr>
              <a:t>grande exército </a:t>
            </a:r>
            <a:r>
              <a:rPr lang="pt-BR" sz="3000" i="0" dirty="0">
                <a:latin typeface="Arial" panose="020B0604020202020204" pitchFamily="34" charset="0"/>
              </a:rPr>
              <a:t>de mártires. A vingança completa da sua causa seria retardada por um pouco de tempo. </a:t>
            </a:r>
            <a:r>
              <a:rPr lang="pt-BR" sz="3000" i="0" dirty="0" smtClean="0">
                <a:latin typeface="Arial" panose="020B0604020202020204" pitchFamily="34" charset="0"/>
              </a:rPr>
              <a:t>Roma acrescentou </a:t>
            </a:r>
            <a:r>
              <a:rPr lang="pt-BR" sz="3000" i="0" dirty="0">
                <a:latin typeface="Arial" panose="020B0604020202020204" pitchFamily="34" charset="0"/>
              </a:rPr>
              <a:t>centenas de milhares à vasta multidão cujo sangue já tinha derramado. Mas o espírito </a:t>
            </a:r>
            <a:r>
              <a:rPr lang="pt-BR" sz="3000" i="0" dirty="0" smtClean="0">
                <a:latin typeface="Arial" panose="020B0604020202020204" pitchFamily="34" charset="0"/>
              </a:rPr>
              <a:t>de perseguição </a:t>
            </a:r>
            <a:r>
              <a:rPr lang="pt-BR" sz="3000" i="0" dirty="0">
                <a:latin typeface="Arial" panose="020B0604020202020204" pitchFamily="34" charset="0"/>
              </a:rPr>
              <a:t>foi finalmente restringido, </a:t>
            </a:r>
            <a:r>
              <a:rPr lang="pt-BR" sz="3000" i="0" dirty="0">
                <a:solidFill>
                  <a:srgbClr val="FFFF00"/>
                </a:solidFill>
                <a:latin typeface="Arial" panose="020B0604020202020204" pitchFamily="34" charset="0"/>
              </a:rPr>
              <a:t>a causa dos mártires vingada, e chegou ao fim o "pouco de tempo" </a:t>
            </a:r>
            <a:r>
              <a:rPr lang="pt-BR" sz="3000" i="0" dirty="0" smtClean="0">
                <a:solidFill>
                  <a:srgbClr val="FFFF00"/>
                </a:solidFill>
                <a:latin typeface="Arial" panose="020B0604020202020204" pitchFamily="34" charset="0"/>
              </a:rPr>
              <a:t>do quinto </a:t>
            </a:r>
            <a:r>
              <a:rPr lang="pt-BR" sz="3000" i="0" dirty="0">
                <a:solidFill>
                  <a:srgbClr val="FFFF00"/>
                </a:solidFill>
                <a:latin typeface="Arial" panose="020B0604020202020204" pitchFamily="34" charset="0"/>
              </a:rPr>
              <a:t>selo</a:t>
            </a:r>
            <a:r>
              <a:rPr lang="pt-BR" sz="3000" i="0" dirty="0" smtClean="0">
                <a:solidFill>
                  <a:srgbClr val="FFFF00"/>
                </a:solidFill>
                <a:latin typeface="Arial" panose="020B0604020202020204" pitchFamily="34" charset="0"/>
              </a:rPr>
              <a:t>.”</a:t>
            </a:r>
          </a:p>
          <a:p>
            <a:pPr algn="ctr">
              <a:buNone/>
            </a:pPr>
            <a:endParaRPr lang="pt-BR" sz="1000" i="0" dirty="0">
              <a:latin typeface="Arial" panose="020B0604020202020204" pitchFamily="34" charset="0"/>
            </a:endParaRPr>
          </a:p>
          <a:p>
            <a:pPr algn="ctr">
              <a:buNone/>
            </a:pPr>
            <a:r>
              <a:rPr lang="pt-BR" sz="30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95.</a:t>
            </a:r>
          </a:p>
        </p:txBody>
      </p:sp>
      <p:sp>
        <p:nvSpPr>
          <p:cNvPr id="7" name="Rectangle 1029"/>
          <p:cNvSpPr>
            <a:spLocks noChangeArrowheads="1"/>
          </p:cNvSpPr>
          <p:nvPr/>
        </p:nvSpPr>
        <p:spPr bwMode="auto">
          <a:xfrm>
            <a:off x="2135560" y="89452"/>
            <a:ext cx="8136904"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135560" y="116632"/>
            <a:ext cx="813690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Resposta-5 – Um Pouco de Tempo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290064700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23592" y="3060460"/>
            <a:ext cx="7128792" cy="18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Na abertura do sexto Selo, que grandes acontecimentos abalaram a Terra?</a:t>
            </a:r>
            <a:endParaRPr lang="pt-BR" altLang="pt-BR" b="1" i="0" dirty="0">
              <a:solidFill>
                <a:schemeClr val="bg2"/>
              </a:solidFill>
              <a:latin typeface="Arial" panose="020B0604020202020204" pitchFamily="34" charset="0"/>
            </a:endParaRPr>
          </a:p>
          <a:p>
            <a:pPr algn="r">
              <a:lnSpc>
                <a:spcPct val="50000"/>
              </a:lnSpc>
              <a:spcBef>
                <a:spcPct val="50000"/>
              </a:spcBef>
              <a:buFontTx/>
              <a:buNone/>
            </a:pPr>
            <a:r>
              <a:rPr lang="pt-BR" altLang="pt-BR" sz="2800" b="1" i="0" dirty="0" smtClean="0">
                <a:solidFill>
                  <a:schemeClr val="bg2"/>
                </a:solidFill>
                <a:latin typeface="Arial" panose="020B0604020202020204" pitchFamily="34" charset="0"/>
              </a:rPr>
              <a:t>Apocalipse 6:12-17.</a:t>
            </a:r>
            <a:endParaRPr lang="pt-BR" altLang="pt-BR" sz="2800" b="1" i="0" dirty="0">
              <a:solidFill>
                <a:schemeClr val="bg2"/>
              </a:solidFill>
              <a:latin typeface="Arial" panose="020B0604020202020204" pitchFamily="34" charset="0"/>
            </a:endParaRPr>
          </a:p>
        </p:txBody>
      </p:sp>
      <p:sp>
        <p:nvSpPr>
          <p:cNvPr id="31747"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06</a:t>
            </a:r>
          </a:p>
        </p:txBody>
      </p:sp>
    </p:spTree>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1650" name="Text Box 3074"/>
          <p:cNvSpPr txBox="1">
            <a:spLocks noChangeArrowheads="1"/>
          </p:cNvSpPr>
          <p:nvPr/>
        </p:nvSpPr>
        <p:spPr bwMode="auto">
          <a:xfrm>
            <a:off x="551384" y="404664"/>
            <a:ext cx="11089232" cy="618496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i="0" dirty="0" smtClean="0">
                <a:latin typeface="Arial" panose="020B0604020202020204" pitchFamily="34" charset="0"/>
              </a:rPr>
              <a:t>“12  E</a:t>
            </a:r>
            <a:r>
              <a:rPr lang="pt-BR" i="0" dirty="0">
                <a:latin typeface="Arial" panose="020B0604020202020204" pitchFamily="34" charset="0"/>
              </a:rPr>
              <a:t>, havendo aberto o sexto selo, olhei, e eis que houve um grande tremor de terra; e o sol tornou-se negro como saco de cilício, e a lua tornou-se como sangue</a:t>
            </a:r>
            <a:r>
              <a:rPr lang="pt-BR" i="0" dirty="0" smtClean="0">
                <a:latin typeface="Arial" panose="020B0604020202020204" pitchFamily="34" charset="0"/>
              </a:rPr>
              <a:t>; 13  </a:t>
            </a:r>
            <a:r>
              <a:rPr lang="pt-BR" i="0" dirty="0">
                <a:latin typeface="Arial" panose="020B0604020202020204" pitchFamily="34" charset="0"/>
              </a:rPr>
              <a:t>E as estrelas do céu caíram sobre a terra, como quando a figueira lança de si os seus figos verdes, abalada por um vento forte</a:t>
            </a:r>
            <a:r>
              <a:rPr lang="pt-BR" i="0" dirty="0" smtClean="0">
                <a:latin typeface="Arial" panose="020B0604020202020204" pitchFamily="34" charset="0"/>
              </a:rPr>
              <a:t>. 14  </a:t>
            </a:r>
            <a:r>
              <a:rPr lang="pt-BR" i="0" dirty="0">
                <a:latin typeface="Arial" panose="020B0604020202020204" pitchFamily="34" charset="0"/>
              </a:rPr>
              <a:t>E o céu retirou-se como um livro que se enrola; e todos os montes e ilhas foram removidos dos seus lugares</a:t>
            </a:r>
            <a:r>
              <a:rPr lang="pt-BR" i="0" dirty="0" smtClean="0">
                <a:latin typeface="Arial" panose="020B0604020202020204" pitchFamily="34" charset="0"/>
              </a:rPr>
              <a:t>. </a:t>
            </a:r>
            <a:r>
              <a:rPr lang="pt-BR" i="0" dirty="0">
                <a:latin typeface="Arial" panose="020B0604020202020204" pitchFamily="34" charset="0"/>
              </a:rPr>
              <a:t>15 </a:t>
            </a:r>
            <a:r>
              <a:rPr lang="pt-BR" i="0" dirty="0" smtClean="0">
                <a:latin typeface="Arial" panose="020B0604020202020204" pitchFamily="34" charset="0"/>
              </a:rPr>
              <a:t> E </a:t>
            </a:r>
            <a:r>
              <a:rPr lang="pt-BR" i="0" dirty="0">
                <a:latin typeface="Arial" panose="020B0604020202020204" pitchFamily="34" charset="0"/>
              </a:rPr>
              <a:t>os reis da terra, e os grandes, e os ricos, e os tribunos, e os poderosos, e todo o servo, e todo o livre, se esconderam nas cavernas e nas rochas das montanhas</a:t>
            </a:r>
            <a:r>
              <a:rPr lang="pt-BR" i="0" dirty="0" smtClean="0">
                <a:latin typeface="Arial" panose="020B0604020202020204" pitchFamily="34" charset="0"/>
              </a:rPr>
              <a:t>; 16  </a:t>
            </a:r>
            <a:r>
              <a:rPr lang="pt-BR" i="0" dirty="0">
                <a:latin typeface="Arial" panose="020B0604020202020204" pitchFamily="34" charset="0"/>
              </a:rPr>
              <a:t>E diziam aos montes e aos rochedos: Caí sobre nós, e escondei-nos do rosto daquele que está assentado sobre o trono, e da ira do Cordeiro</a:t>
            </a:r>
            <a:r>
              <a:rPr lang="pt-BR" i="0" dirty="0" smtClean="0">
                <a:latin typeface="Arial" panose="020B0604020202020204" pitchFamily="34" charset="0"/>
              </a:rPr>
              <a:t>; 17  </a:t>
            </a:r>
            <a:r>
              <a:rPr lang="pt-BR" i="0" dirty="0">
                <a:latin typeface="Arial" panose="020B0604020202020204" pitchFamily="34" charset="0"/>
              </a:rPr>
              <a:t>Porque é vindo o grande dia da sua ira; e quem poderá subsistir</a:t>
            </a:r>
            <a:r>
              <a:rPr lang="pt-BR" i="0" dirty="0" smtClean="0">
                <a:latin typeface="Arial" panose="020B0604020202020204" pitchFamily="34" charset="0"/>
              </a:rPr>
              <a:t>?”</a:t>
            </a:r>
            <a:endParaRPr lang="pt-BR" i="0" dirty="0">
              <a:latin typeface="Arial" panose="020B0604020202020204" pitchFamily="34" charset="0"/>
            </a:endParaRPr>
          </a:p>
          <a:p>
            <a:pPr algn="ctr">
              <a:lnSpc>
                <a:spcPct val="60000"/>
              </a:lnSpc>
              <a:spcBef>
                <a:spcPct val="50000"/>
              </a:spcBef>
              <a:defRPr/>
            </a:pPr>
            <a:r>
              <a:rPr lang="pt-BR" sz="3000" b="1" i="0" dirty="0" smtClean="0">
                <a:solidFill>
                  <a:schemeClr val="accent1"/>
                </a:solidFill>
                <a:effectLst>
                  <a:outerShdw blurRad="38100" dist="38100" dir="2700000" algn="tl">
                    <a:srgbClr val="000000"/>
                  </a:outerShdw>
                </a:effectLst>
                <a:latin typeface="Arial" panose="020B0604020202020204" pitchFamily="34" charset="0"/>
              </a:rPr>
              <a:t>Apocalipse 6:12-17.</a:t>
            </a:r>
            <a:r>
              <a:rPr lang="pt-BR" sz="3000" b="1" i="0" dirty="0" smtClean="0">
                <a:latin typeface="Arial" panose="020B0604020202020204" pitchFamily="34" charset="0"/>
              </a:rPr>
              <a:t> </a:t>
            </a:r>
            <a:endParaRPr lang="pt-BR" sz="3000" b="1" i="0" dirty="0">
              <a:latin typeface="Arial" panose="020B0604020202020204" pitchFamily="34" charset="0"/>
            </a:endParaRPr>
          </a:p>
        </p:txBody>
      </p:sp>
    </p:spTree>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404664"/>
            <a:ext cx="11521280" cy="621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600" i="0" dirty="0" smtClean="0">
                <a:latin typeface="Arial" panose="020B0604020202020204" pitchFamily="34" charset="0"/>
              </a:rPr>
              <a:t>“Entre </a:t>
            </a:r>
            <a:r>
              <a:rPr lang="pt-BR" sz="2600" i="0" dirty="0">
                <a:latin typeface="Arial" panose="020B0604020202020204" pitchFamily="34" charset="0"/>
              </a:rPr>
              <a:t>o quinto e sexto selos parece haver uma súbita e completa mudança de linguagem ao passar </a:t>
            </a:r>
            <a:r>
              <a:rPr lang="pt-BR" sz="2600" i="0" dirty="0" smtClean="0">
                <a:latin typeface="Arial" panose="020B0604020202020204" pitchFamily="34" charset="0"/>
              </a:rPr>
              <a:t>de eminentemente </a:t>
            </a:r>
            <a:r>
              <a:rPr lang="pt-BR" sz="2600" i="0" dirty="0">
                <a:latin typeface="Arial" panose="020B0604020202020204" pitchFamily="34" charset="0"/>
              </a:rPr>
              <a:t>figurada ao estritamente literal. Seja qual for a causa, a mudança é inegável. </a:t>
            </a:r>
            <a:r>
              <a:rPr lang="pt-BR" sz="2600" i="0" dirty="0" smtClean="0">
                <a:latin typeface="Arial" panose="020B0604020202020204" pitchFamily="34" charset="0"/>
              </a:rPr>
              <a:t>Nenhum princípio </a:t>
            </a:r>
            <a:r>
              <a:rPr lang="pt-BR" sz="2600" i="0" dirty="0">
                <a:latin typeface="Arial" panose="020B0604020202020204" pitchFamily="34" charset="0"/>
              </a:rPr>
              <a:t>de interpretação pode tornar literal a linguagem dos selos anteriores, nem pode fazer que </a:t>
            </a:r>
            <a:r>
              <a:rPr lang="pt-BR" sz="2600" i="0" dirty="0" smtClean="0">
                <a:latin typeface="Arial" panose="020B0604020202020204" pitchFamily="34" charset="0"/>
              </a:rPr>
              <a:t>a linguagem </a:t>
            </a:r>
            <a:r>
              <a:rPr lang="pt-BR" sz="2600" i="0" dirty="0">
                <a:latin typeface="Arial" panose="020B0604020202020204" pitchFamily="34" charset="0"/>
              </a:rPr>
              <a:t>deste selo seja figurada. Temos, portanto, de aceitar a mudança embora não possamos explicá-la</a:t>
            </a:r>
            <a:r>
              <a:rPr lang="pt-BR" sz="2600" i="0" dirty="0" smtClean="0">
                <a:latin typeface="Arial" panose="020B0604020202020204" pitchFamily="34" charset="0"/>
              </a:rPr>
              <a:t>. Há </a:t>
            </a:r>
            <a:r>
              <a:rPr lang="pt-BR" sz="2600" i="0" dirty="0">
                <a:latin typeface="Arial" panose="020B0604020202020204" pitchFamily="34" charset="0"/>
              </a:rPr>
              <a:t>um grande fato, porém, para o qual desejamos chamar aqui a atenção. No período abrangido por este </a:t>
            </a:r>
            <a:r>
              <a:rPr lang="pt-BR" sz="2600" i="0" dirty="0" smtClean="0">
                <a:latin typeface="Arial" panose="020B0604020202020204" pitchFamily="34" charset="0"/>
              </a:rPr>
              <a:t>selo é </a:t>
            </a:r>
            <a:r>
              <a:rPr lang="pt-BR" sz="2600" i="0" dirty="0">
                <a:latin typeface="Arial" panose="020B0604020202020204" pitchFamily="34" charset="0"/>
              </a:rPr>
              <a:t>que as porções proféticas da Palavra de Deus deviam ser abertas, e muitos dariam cuidadosa atenção </a:t>
            </a:r>
            <a:r>
              <a:rPr lang="pt-BR" sz="2600" i="0" dirty="0" smtClean="0">
                <a:latin typeface="Arial" panose="020B0604020202020204" pitchFamily="34" charset="0"/>
              </a:rPr>
              <a:t>ao conhecimento </a:t>
            </a:r>
            <a:r>
              <a:rPr lang="pt-BR" sz="2600" i="0" dirty="0">
                <a:latin typeface="Arial" panose="020B0604020202020204" pitchFamily="34" charset="0"/>
              </a:rPr>
              <a:t>destas coisas, e, portanto assim </a:t>
            </a:r>
            <a:r>
              <a:rPr lang="pt-BR" sz="2600" i="0" dirty="0" smtClean="0">
                <a:latin typeface="Arial" panose="020B0604020202020204" pitchFamily="34" charset="0"/>
              </a:rPr>
              <a:t>aumentaria </a:t>
            </a:r>
            <a:r>
              <a:rPr lang="pt-BR" sz="2600" i="0" dirty="0">
                <a:latin typeface="Arial" panose="020B0604020202020204" pitchFamily="34" charset="0"/>
              </a:rPr>
              <a:t>muito o conhecimento desta parte da Palavra </a:t>
            </a:r>
            <a:r>
              <a:rPr lang="pt-BR" sz="2600" i="0" dirty="0" smtClean="0">
                <a:latin typeface="Arial" panose="020B0604020202020204" pitchFamily="34" charset="0"/>
              </a:rPr>
              <a:t>de Deus</a:t>
            </a:r>
            <a:r>
              <a:rPr lang="pt-BR" sz="2600" i="0" dirty="0">
                <a:latin typeface="Arial" panose="020B0604020202020204" pitchFamily="34" charset="0"/>
              </a:rPr>
              <a:t>. Sugerimos que talvez por este motivo é que se dá a mudança na linguagem, e que os </a:t>
            </a:r>
            <a:r>
              <a:rPr lang="pt-BR" sz="2600" i="0" dirty="0" smtClean="0">
                <a:latin typeface="Arial" panose="020B0604020202020204" pitchFamily="34" charset="0"/>
              </a:rPr>
              <a:t>acontecimentos deste </a:t>
            </a:r>
            <a:r>
              <a:rPr lang="pt-BR" sz="2600" i="0" dirty="0">
                <a:latin typeface="Arial" panose="020B0604020202020204" pitchFamily="34" charset="0"/>
              </a:rPr>
              <a:t>selo, por ocorrer num tempo em que estas coisas deviam ser plenamente compreendidas, já não </a:t>
            </a:r>
            <a:r>
              <a:rPr lang="pt-BR" sz="2600" i="0" dirty="0" smtClean="0">
                <a:latin typeface="Arial" panose="020B0604020202020204" pitchFamily="34" charset="0"/>
              </a:rPr>
              <a:t>estão em </a:t>
            </a:r>
            <a:r>
              <a:rPr lang="pt-BR" sz="2600" i="0" dirty="0">
                <a:latin typeface="Arial" panose="020B0604020202020204" pitchFamily="34" charset="0"/>
              </a:rPr>
              <a:t>figuras, e sim em linguagem clara e inequívoca</a:t>
            </a:r>
            <a:r>
              <a:rPr lang="pt-BR" sz="2600" i="0" dirty="0" smtClean="0">
                <a:latin typeface="Arial" panose="020B0604020202020204" pitchFamily="34" charset="0"/>
              </a:rPr>
              <a:t>.”</a:t>
            </a:r>
            <a:endParaRPr lang="pt-BR" altLang="pt-BR" sz="2600" i="0" dirty="0">
              <a:solidFill>
                <a:srgbClr val="FFFFFF"/>
              </a:solidFill>
              <a:latin typeface="Arial" panose="020B0604020202020204" pitchFamily="34" charset="0"/>
            </a:endParaRPr>
          </a:p>
          <a:p>
            <a:pPr algn="ctr">
              <a:buFontTx/>
              <a:buNone/>
            </a:pP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As Profecias do Apocalipse, pág.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96.</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44030204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1000116"/>
            <a:ext cx="11521280" cy="56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600" i="0" dirty="0" smtClean="0">
                <a:latin typeface="Arial" panose="020B0604020202020204" pitchFamily="34" charset="0"/>
              </a:rPr>
              <a:t>“O </a:t>
            </a:r>
            <a:r>
              <a:rPr lang="pt-BR" sz="2600" i="0" dirty="0">
                <a:latin typeface="Arial" panose="020B0604020202020204" pitchFamily="34" charset="0"/>
              </a:rPr>
              <a:t>primeiro acontecimento deste selo, talvez o que assinala a sua abertura, é </a:t>
            </a:r>
            <a:r>
              <a:rPr lang="pt-BR" sz="2600" i="0" dirty="0" smtClean="0">
                <a:latin typeface="Arial" panose="020B0604020202020204" pitchFamily="34" charset="0"/>
              </a:rPr>
              <a:t>um grande </a:t>
            </a:r>
            <a:r>
              <a:rPr lang="pt-BR" sz="2600" i="0" dirty="0">
                <a:latin typeface="Arial" panose="020B0604020202020204" pitchFamily="34" charset="0"/>
              </a:rPr>
              <a:t>terremoto. Como cumprimento desta predição, referimo-nos </a:t>
            </a:r>
            <a:r>
              <a:rPr lang="pt-BR" sz="2600" i="0" dirty="0">
                <a:solidFill>
                  <a:srgbClr val="FFFF00"/>
                </a:solidFill>
                <a:latin typeface="Arial" panose="020B0604020202020204" pitchFamily="34" charset="0"/>
              </a:rPr>
              <a:t>ao grande terremoto de 1° de </a:t>
            </a:r>
            <a:r>
              <a:rPr lang="pt-BR" sz="2600" i="0" dirty="0" smtClean="0">
                <a:solidFill>
                  <a:srgbClr val="FFFF00"/>
                </a:solidFill>
                <a:latin typeface="Arial" panose="020B0604020202020204" pitchFamily="34" charset="0"/>
              </a:rPr>
              <a:t>novembro de </a:t>
            </a:r>
            <a:r>
              <a:rPr lang="pt-BR" sz="2600" i="0" dirty="0">
                <a:solidFill>
                  <a:srgbClr val="FFFF00"/>
                </a:solidFill>
                <a:latin typeface="Arial" panose="020B0604020202020204" pitchFamily="34" charset="0"/>
              </a:rPr>
              <a:t>1755, conhecido por terremoto de Lisboa</a:t>
            </a:r>
            <a:r>
              <a:rPr lang="pt-BR" sz="2600" i="0" dirty="0" smtClean="0">
                <a:solidFill>
                  <a:srgbClr val="FFFF00"/>
                </a:solidFill>
                <a:latin typeface="Arial" panose="020B0604020202020204" pitchFamily="34" charset="0"/>
              </a:rPr>
              <a:t>.</a:t>
            </a:r>
            <a:r>
              <a:rPr lang="pt-BR" sz="2600" i="0" dirty="0" smtClean="0">
                <a:latin typeface="Arial" panose="020B0604020202020204" pitchFamily="34" charset="0"/>
              </a:rPr>
              <a:t> </a:t>
            </a:r>
            <a:r>
              <a:rPr lang="pt-BR" sz="2600" i="0" dirty="0">
                <a:latin typeface="Arial" panose="020B0604020202020204" pitchFamily="34" charset="0"/>
              </a:rPr>
              <a:t>O grande terremoto </a:t>
            </a:r>
            <a:r>
              <a:rPr lang="pt-BR" sz="2600" i="0" dirty="0" smtClean="0">
                <a:latin typeface="Arial" panose="020B0604020202020204" pitchFamily="34" charset="0"/>
              </a:rPr>
              <a:t>de </a:t>
            </a:r>
            <a:r>
              <a:rPr lang="pt-BR" sz="2600" i="0" dirty="0">
                <a:latin typeface="Arial" panose="020B0604020202020204" pitchFamily="34" charset="0"/>
              </a:rPr>
              <a:t>1755 abrangeu uma extensão de, pelo menos</a:t>
            </a:r>
            <a:r>
              <a:rPr lang="pt-BR" sz="2600" i="0" dirty="0" smtClean="0">
                <a:latin typeface="Arial" panose="020B0604020202020204" pitchFamily="34" charset="0"/>
              </a:rPr>
              <a:t>, onze </a:t>
            </a:r>
            <a:r>
              <a:rPr lang="pt-BR" sz="2600" i="0" dirty="0">
                <a:latin typeface="Arial" panose="020B0604020202020204" pitchFamily="34" charset="0"/>
              </a:rPr>
              <a:t>milhões de quilômetros quadrados. Seus efeitos estenderam-se até às águas em </a:t>
            </a:r>
            <a:r>
              <a:rPr lang="pt-BR" sz="2600" i="0" dirty="0" smtClean="0">
                <a:latin typeface="Arial" panose="020B0604020202020204" pitchFamily="34" charset="0"/>
              </a:rPr>
              <a:t>muitos lugares </a:t>
            </a:r>
            <a:r>
              <a:rPr lang="pt-BR" sz="2600" i="0" dirty="0">
                <a:latin typeface="Arial" panose="020B0604020202020204" pitchFamily="34" charset="0"/>
              </a:rPr>
              <a:t>onde o abalo não foi perceptível. Fez-se sentir na maior parte da Europa, África </a:t>
            </a:r>
            <a:r>
              <a:rPr lang="pt-BR" sz="2600" i="0" dirty="0" smtClean="0">
                <a:latin typeface="Arial" panose="020B0604020202020204" pitchFamily="34" charset="0"/>
              </a:rPr>
              <a:t>e América</a:t>
            </a:r>
            <a:r>
              <a:rPr lang="pt-BR" sz="2600" i="0" dirty="0">
                <a:latin typeface="Arial" panose="020B0604020202020204" pitchFamily="34" charset="0"/>
              </a:rPr>
              <a:t>, </a:t>
            </a:r>
            <a:r>
              <a:rPr lang="pt-BR" sz="2600" i="0" dirty="0" smtClean="0">
                <a:latin typeface="Arial" panose="020B0604020202020204" pitchFamily="34" charset="0"/>
              </a:rPr>
              <a:t>mas sua maior violência exerceu-se na parte sudoeste da Europa. ... Se o leitor procurar num Atlas os países acima mencionados, verá quão grande parte da superfície da Terra foi agitada por esta terrível convulsão. Outros terremotos podem ter sido tão violentos em localidades particulares, mas nenhum outro reúne todas as condições apropriadas para assinalar a abertura do sexto selo.”</a:t>
            </a:r>
          </a:p>
          <a:p>
            <a:pPr algn="just">
              <a:buNone/>
            </a:pPr>
            <a:endParaRPr lang="pt-BR" altLang="pt-BR" sz="700" i="0" dirty="0">
              <a:solidFill>
                <a:srgbClr val="FFFFFF"/>
              </a:solidFill>
              <a:latin typeface="Arial" panose="020B0604020202020204" pitchFamily="34" charset="0"/>
            </a:endParaRPr>
          </a:p>
          <a:p>
            <a:pPr algn="ctr">
              <a:buNone/>
            </a:pP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30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96-97.</a:t>
            </a:r>
            <a:endParaRPr lang="pt-BR" sz="30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22534" name="Text Box 6"/>
          <p:cNvSpPr txBox="1">
            <a:spLocks noChangeArrowheads="1"/>
          </p:cNvSpPr>
          <p:nvPr/>
        </p:nvSpPr>
        <p:spPr bwMode="auto">
          <a:xfrm>
            <a:off x="3287688"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2567608" y="89452"/>
            <a:ext cx="7128792"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567608" y="116632"/>
            <a:ext cx="7272808"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a:solidFill>
                  <a:srgbClr val="1D0058"/>
                </a:solidFill>
                <a:latin typeface="Arial" panose="020B0604020202020204" pitchFamily="34" charset="0"/>
              </a:rPr>
              <a:t>Resposta-1 </a:t>
            </a:r>
            <a:r>
              <a:rPr lang="pt-BR" altLang="pt-BR" b="1" i="0" dirty="0" smtClean="0">
                <a:solidFill>
                  <a:srgbClr val="1D0058"/>
                </a:solidFill>
                <a:latin typeface="Arial" panose="020B0604020202020204" pitchFamily="34" charset="0"/>
              </a:rPr>
              <a:t>– O Grande Terremoto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94653959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1052736"/>
            <a:ext cx="11521280" cy="558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800" i="0" dirty="0" smtClean="0">
                <a:latin typeface="Arial" panose="020B0604020202020204" pitchFamily="34" charset="0"/>
              </a:rPr>
              <a:t>“Esta </a:t>
            </a:r>
            <a:r>
              <a:rPr lang="pt-BR" sz="2800" i="0" dirty="0">
                <a:latin typeface="Arial" panose="020B0604020202020204" pitchFamily="34" charset="0"/>
              </a:rPr>
              <a:t>parte da predição também já se cumpriu. Não precisamos entrar aqui </a:t>
            </a:r>
            <a:r>
              <a:rPr lang="pt-BR" sz="2800" i="0" dirty="0" smtClean="0">
                <a:latin typeface="Arial" panose="020B0604020202020204" pitchFamily="34" charset="0"/>
              </a:rPr>
              <a:t>numa descrição </a:t>
            </a:r>
            <a:r>
              <a:rPr lang="pt-BR" sz="2800" i="0" dirty="0">
                <a:latin typeface="Arial" panose="020B0604020202020204" pitchFamily="34" charset="0"/>
              </a:rPr>
              <a:t>pormenorizada do maravilhoso </a:t>
            </a:r>
            <a:r>
              <a:rPr lang="pt-BR" sz="2800" i="0" dirty="0">
                <a:solidFill>
                  <a:srgbClr val="FFFF00"/>
                </a:solidFill>
                <a:latin typeface="Arial" panose="020B0604020202020204" pitchFamily="34" charset="0"/>
              </a:rPr>
              <a:t>escurecimento do Sol, em 19 de maio de 1780.</a:t>
            </a:r>
            <a:r>
              <a:rPr lang="pt-BR" sz="2800" i="0" dirty="0">
                <a:latin typeface="Arial" panose="020B0604020202020204" pitchFamily="34" charset="0"/>
              </a:rPr>
              <a:t> A maioria </a:t>
            </a:r>
            <a:r>
              <a:rPr lang="pt-BR" sz="2800" i="0" dirty="0" smtClean="0">
                <a:latin typeface="Arial" panose="020B0604020202020204" pitchFamily="34" charset="0"/>
              </a:rPr>
              <a:t>dos leitores </a:t>
            </a:r>
            <a:r>
              <a:rPr lang="pt-BR" sz="2800" i="0" dirty="0">
                <a:latin typeface="Arial" panose="020B0604020202020204" pitchFamily="34" charset="0"/>
              </a:rPr>
              <a:t>já leram alguma descrição dele</a:t>
            </a:r>
            <a:r>
              <a:rPr lang="pt-BR" sz="2800" i="0" dirty="0" smtClean="0">
                <a:latin typeface="Arial" panose="020B0604020202020204" pitchFamily="34" charset="0"/>
              </a:rPr>
              <a:t>.” ... “O </a:t>
            </a:r>
            <a:r>
              <a:rPr lang="pt-BR" sz="2800" i="0" dirty="0">
                <a:latin typeface="Arial" panose="020B0604020202020204" pitchFamily="34" charset="0"/>
              </a:rPr>
              <a:t>aspecto</a:t>
            </a:r>
            <a:r>
              <a:rPr lang="pt-BR" sz="2800" dirty="0">
                <a:latin typeface="Arial" panose="020B0604020202020204" pitchFamily="34" charset="0"/>
              </a:rPr>
              <a:t> </a:t>
            </a:r>
            <a:r>
              <a:rPr lang="pt-BR" sz="2800" i="0" dirty="0">
                <a:latin typeface="Arial" panose="020B0604020202020204" pitchFamily="34" charset="0"/>
              </a:rPr>
              <a:t>e os </a:t>
            </a:r>
            <a:r>
              <a:rPr lang="pt-BR" sz="2800" dirty="0">
                <a:latin typeface="Arial" panose="020B0604020202020204" pitchFamily="34" charset="0"/>
              </a:rPr>
              <a:t>efeitos </a:t>
            </a:r>
            <a:r>
              <a:rPr lang="pt-BR" sz="2800" i="0" dirty="0">
                <a:latin typeface="Arial" panose="020B0604020202020204" pitchFamily="34" charset="0"/>
              </a:rPr>
              <a:t>foram tais que davam uma perspectiva extremamente lúgubre </a:t>
            </a:r>
            <a:r>
              <a:rPr lang="pt-BR" sz="2800" i="0" dirty="0" smtClean="0">
                <a:latin typeface="Arial" panose="020B0604020202020204" pitchFamily="34" charset="0"/>
              </a:rPr>
              <a:t>e apagada</a:t>
            </a:r>
            <a:r>
              <a:rPr lang="pt-BR" sz="2800" i="0" dirty="0">
                <a:latin typeface="Arial" panose="020B0604020202020204" pitchFamily="34" charset="0"/>
              </a:rPr>
              <a:t>. Acenderam-se velas nas casas; os pássaros, tendo feito ouvir seus cantos vespertinos</a:t>
            </a:r>
            <a:r>
              <a:rPr lang="pt-BR" sz="2800" i="0" dirty="0" smtClean="0">
                <a:latin typeface="Arial" panose="020B0604020202020204" pitchFamily="34" charset="0"/>
              </a:rPr>
              <a:t>, desapareceram </a:t>
            </a:r>
            <a:r>
              <a:rPr lang="pt-BR" sz="2800" i="0" dirty="0">
                <a:latin typeface="Arial" panose="020B0604020202020204" pitchFamily="34" charset="0"/>
              </a:rPr>
              <a:t>e se calaram; as aves domésticas se retiraram aos galinheiros; os galos </a:t>
            </a:r>
            <a:r>
              <a:rPr lang="pt-BR" sz="2800" i="0" dirty="0" smtClean="0">
                <a:latin typeface="Arial" panose="020B0604020202020204" pitchFamily="34" charset="0"/>
              </a:rPr>
              <a:t>cantaram ao </a:t>
            </a:r>
            <a:r>
              <a:rPr lang="pt-BR" sz="2800" i="0" dirty="0">
                <a:latin typeface="Arial" panose="020B0604020202020204" pitchFamily="34" charset="0"/>
              </a:rPr>
              <a:t>redor, como ao amanhecer; não se podiam distinguir objetos numa distância muito curta; </a:t>
            </a:r>
            <a:r>
              <a:rPr lang="pt-BR" sz="2800" i="0" dirty="0" smtClean="0">
                <a:latin typeface="Arial" panose="020B0604020202020204" pitchFamily="34" charset="0"/>
              </a:rPr>
              <a:t>e tudo </a:t>
            </a:r>
            <a:r>
              <a:rPr lang="pt-BR" sz="2800" i="0" dirty="0">
                <a:latin typeface="Arial" panose="020B0604020202020204" pitchFamily="34" charset="0"/>
              </a:rPr>
              <a:t>tinha o aspecto e a escuridão da noite.” – Samuel Williams, </a:t>
            </a:r>
            <a:r>
              <a:rPr lang="pt-BR" sz="2800" dirty="0" smtClean="0">
                <a:latin typeface="Arial" panose="020B0604020202020204" pitchFamily="34" charset="0"/>
              </a:rPr>
              <a:t>Memories </a:t>
            </a:r>
            <a:r>
              <a:rPr lang="pt-BR" sz="2800" dirty="0" err="1">
                <a:latin typeface="Arial" panose="020B0604020202020204" pitchFamily="34" charset="0"/>
              </a:rPr>
              <a:t>of</a:t>
            </a:r>
            <a:r>
              <a:rPr lang="pt-BR" sz="2800" dirty="0">
                <a:latin typeface="Arial" panose="020B0604020202020204" pitchFamily="34" charset="0"/>
              </a:rPr>
              <a:t> </a:t>
            </a:r>
            <a:r>
              <a:rPr lang="pt-BR" sz="2800" dirty="0" err="1">
                <a:latin typeface="Arial" panose="020B0604020202020204" pitchFamily="34" charset="0"/>
              </a:rPr>
              <a:t>the</a:t>
            </a:r>
            <a:r>
              <a:rPr lang="pt-BR" sz="2800" dirty="0">
                <a:latin typeface="Arial" panose="020B0604020202020204" pitchFamily="34" charset="0"/>
              </a:rPr>
              <a:t> </a:t>
            </a:r>
            <a:r>
              <a:rPr lang="pt-BR" sz="2800" dirty="0" smtClean="0">
                <a:latin typeface="Arial" panose="020B0604020202020204" pitchFamily="34" charset="0"/>
              </a:rPr>
              <a:t>American </a:t>
            </a:r>
            <a:r>
              <a:rPr lang="en-US" sz="2800" dirty="0" smtClean="0">
                <a:latin typeface="Arial" panose="020B0604020202020204" pitchFamily="34" charset="0"/>
              </a:rPr>
              <a:t>Academy </a:t>
            </a:r>
            <a:r>
              <a:rPr lang="en-US" sz="2800" dirty="0">
                <a:latin typeface="Arial" panose="020B0604020202020204" pitchFamily="34" charset="0"/>
              </a:rPr>
              <a:t>of Arts and Sciences</a:t>
            </a:r>
            <a:r>
              <a:rPr lang="en-US" sz="2800" i="0" dirty="0">
                <a:latin typeface="Arial" panose="020B0604020202020204" pitchFamily="34" charset="0"/>
              </a:rPr>
              <a:t>, vol. 1, </a:t>
            </a:r>
            <a:r>
              <a:rPr lang="en-US" sz="2800" i="0" dirty="0" err="1">
                <a:latin typeface="Arial" panose="020B0604020202020204" pitchFamily="34" charset="0"/>
              </a:rPr>
              <a:t>págs</a:t>
            </a:r>
            <a:r>
              <a:rPr lang="en-US" sz="2800" i="0" dirty="0">
                <a:latin typeface="Arial" panose="020B0604020202020204" pitchFamily="34" charset="0"/>
              </a:rPr>
              <a:t>. 234, 235</a:t>
            </a:r>
            <a:r>
              <a:rPr lang="en-US" sz="2800" i="0" dirty="0" smtClean="0">
                <a:latin typeface="Arial" panose="020B0604020202020204" pitchFamily="34" charset="0"/>
              </a:rPr>
              <a:t>.</a:t>
            </a:r>
          </a:p>
          <a:p>
            <a:pPr>
              <a:buNone/>
            </a:pPr>
            <a:endParaRPr lang="pt-BR" altLang="pt-BR" sz="1100" i="0" dirty="0">
              <a:solidFill>
                <a:srgbClr val="FFFFFF"/>
              </a:solidFill>
              <a:latin typeface="Arial" panose="020B0604020202020204" pitchFamily="34" charset="0"/>
            </a:endParaRPr>
          </a:p>
          <a:p>
            <a:pPr algn="ctr">
              <a:buNone/>
            </a:pP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30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3000" b="1" i="0" dirty="0" smtClean="0">
                <a:solidFill>
                  <a:srgbClr val="FFCC66">
                    <a:lumMod val="75000"/>
                  </a:srgbClr>
                </a:solidFill>
                <a:effectLst>
                  <a:outerShdw blurRad="38100" dist="38100" dir="2700000" algn="tl">
                    <a:srgbClr val="000000"/>
                  </a:outerShdw>
                </a:effectLst>
                <a:latin typeface="Arial" panose="020B0604020202020204" pitchFamily="34" charset="0"/>
              </a:rPr>
              <a:t>99-100.</a:t>
            </a:r>
            <a:endParaRPr lang="pt-BR" sz="30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22534" name="Text Box 6"/>
          <p:cNvSpPr txBox="1">
            <a:spLocks noChangeArrowheads="1"/>
          </p:cNvSpPr>
          <p:nvPr/>
        </p:nvSpPr>
        <p:spPr bwMode="auto">
          <a:xfrm>
            <a:off x="3287688" y="44624"/>
            <a:ext cx="6264696"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solidFill>
                  <a:srgbClr val="1D0058"/>
                </a:solidFill>
                <a:latin typeface="Arial" panose="020B0604020202020204" pitchFamily="34" charset="0"/>
              </a:rPr>
              <a:t>Resposta - 1</a:t>
            </a:r>
            <a:endParaRPr lang="pt-BR" altLang="pt-BR" sz="4400" b="1" i="0">
              <a:solidFill>
                <a:srgbClr val="25006E"/>
              </a:solidFill>
              <a:latin typeface="Arial" panose="020B0604020202020204" pitchFamily="34" charset="0"/>
            </a:endParaRPr>
          </a:p>
        </p:txBody>
      </p:sp>
      <p:sp>
        <p:nvSpPr>
          <p:cNvPr id="7" name="Rectangle 1029"/>
          <p:cNvSpPr>
            <a:spLocks noChangeArrowheads="1"/>
          </p:cNvSpPr>
          <p:nvPr/>
        </p:nvSpPr>
        <p:spPr bwMode="auto">
          <a:xfrm>
            <a:off x="2207568" y="89452"/>
            <a:ext cx="792088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2279576" y="116632"/>
            <a:ext cx="777686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 – O Escurecimento do Sol</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1217580012"/>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980728"/>
            <a:ext cx="11521280" cy="582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500" i="0" dirty="0" smtClean="0">
                <a:latin typeface="Arial" panose="020B0604020202020204" pitchFamily="34" charset="0"/>
              </a:rPr>
              <a:t>“A </a:t>
            </a:r>
            <a:r>
              <a:rPr lang="pt-BR" sz="2500" i="0" dirty="0">
                <a:latin typeface="Arial" panose="020B0604020202020204" pitchFamily="34" charset="0"/>
              </a:rPr>
              <a:t>escuridão da noite seguinte a 19 de maio de 1780 </a:t>
            </a:r>
            <a:r>
              <a:rPr lang="pt-BR" sz="2500" i="0" dirty="0" smtClean="0">
                <a:latin typeface="Arial" panose="020B0604020202020204" pitchFamily="34" charset="0"/>
              </a:rPr>
              <a:t>foi tão </a:t>
            </a:r>
            <a:r>
              <a:rPr lang="pt-BR" sz="2500" i="0" dirty="0">
                <a:latin typeface="Arial" panose="020B0604020202020204" pitchFamily="34" charset="0"/>
              </a:rPr>
              <a:t>invulgar como tinha sido a do dia</a:t>
            </a:r>
            <a:r>
              <a:rPr lang="pt-BR" sz="2500" i="0" dirty="0" smtClean="0">
                <a:latin typeface="Arial" panose="020B0604020202020204" pitchFamily="34" charset="0"/>
              </a:rPr>
              <a:t>.” ... “A </a:t>
            </a:r>
            <a:r>
              <a:rPr lang="pt-BR" sz="2500" i="0" dirty="0">
                <a:latin typeface="Arial" panose="020B0604020202020204" pitchFamily="34" charset="0"/>
              </a:rPr>
              <a:t>escuridão foi tão densa como talvez não se tenha </a:t>
            </a:r>
            <a:r>
              <a:rPr lang="pt-BR" sz="2500" i="0" dirty="0" smtClean="0">
                <a:latin typeface="Arial" panose="020B0604020202020204" pitchFamily="34" charset="0"/>
              </a:rPr>
              <a:t>ainda observado </a:t>
            </a:r>
            <a:r>
              <a:rPr lang="pt-BR" sz="2500" i="0" dirty="0">
                <a:latin typeface="Arial" panose="020B0604020202020204" pitchFamily="34" charset="0"/>
              </a:rPr>
              <a:t>desde que a ordem do Todo-Poderoso deu origem à luz. Não pude resistir à </a:t>
            </a:r>
            <a:r>
              <a:rPr lang="pt-BR" sz="2500" i="0" dirty="0" smtClean="0">
                <a:latin typeface="Arial" panose="020B0604020202020204" pitchFamily="34" charset="0"/>
              </a:rPr>
              <a:t>ideia de que </a:t>
            </a:r>
            <a:r>
              <a:rPr lang="pt-BR" sz="2500" i="0" dirty="0">
                <a:latin typeface="Arial" panose="020B0604020202020204" pitchFamily="34" charset="0"/>
              </a:rPr>
              <a:t>se todos os corpos luminosos do Universo estivessem envoltos em trevas espessas </a:t>
            </a:r>
            <a:r>
              <a:rPr lang="pt-BR" sz="2500" i="0" dirty="0" smtClean="0">
                <a:latin typeface="Arial" panose="020B0604020202020204" pitchFamily="34" charset="0"/>
              </a:rPr>
              <a:t>ou tivessem </a:t>
            </a:r>
            <a:r>
              <a:rPr lang="pt-BR" sz="2500" i="0" dirty="0">
                <a:latin typeface="Arial" panose="020B0604020202020204" pitchFamily="34" charset="0"/>
              </a:rPr>
              <a:t>desaparecido totalmente, a escuridão não podia ter sido mais completa. Uma folha </a:t>
            </a:r>
            <a:r>
              <a:rPr lang="pt-BR" sz="2500" i="0" dirty="0" smtClean="0">
                <a:latin typeface="Arial" panose="020B0604020202020204" pitchFamily="34" charset="0"/>
              </a:rPr>
              <a:t>de papel </a:t>
            </a:r>
            <a:r>
              <a:rPr lang="pt-BR" sz="2500" i="0" dirty="0">
                <a:latin typeface="Arial" panose="020B0604020202020204" pitchFamily="34" charset="0"/>
              </a:rPr>
              <a:t>branco a poucos centímetros dos olhos era tão invisível como o mais negro veludo</a:t>
            </a:r>
            <a:r>
              <a:rPr lang="pt-BR" sz="2500" i="0" dirty="0" smtClean="0">
                <a:latin typeface="Arial" panose="020B0604020202020204" pitchFamily="34" charset="0"/>
              </a:rPr>
              <a:t>. – </a:t>
            </a:r>
            <a:r>
              <a:rPr lang="en-US" sz="2500" i="0" dirty="0" smtClean="0">
                <a:latin typeface="Arial" panose="020B0604020202020204" pitchFamily="34" charset="0"/>
              </a:rPr>
              <a:t>Samuel </a:t>
            </a:r>
            <a:r>
              <a:rPr lang="en-US" sz="2500" i="0" dirty="0" err="1">
                <a:latin typeface="Arial" panose="020B0604020202020204" pitchFamily="34" charset="0"/>
              </a:rPr>
              <a:t>Tenny</a:t>
            </a:r>
            <a:r>
              <a:rPr lang="en-US" sz="2500" i="0" dirty="0">
                <a:latin typeface="Arial" panose="020B0604020202020204" pitchFamily="34" charset="0"/>
              </a:rPr>
              <a:t>, in </a:t>
            </a:r>
            <a:r>
              <a:rPr lang="en-US" sz="2500" i="0" dirty="0" smtClean="0">
                <a:latin typeface="Arial" panose="020B0604020202020204" pitchFamily="34" charset="0"/>
              </a:rPr>
              <a:t>C</a:t>
            </a:r>
            <a:r>
              <a:rPr lang="en-US" sz="2500" dirty="0" smtClean="0">
                <a:latin typeface="Arial" panose="020B0604020202020204" pitchFamily="34" charset="0"/>
              </a:rPr>
              <a:t>ollections </a:t>
            </a:r>
            <a:r>
              <a:rPr lang="en-US" sz="2500" dirty="0">
                <a:latin typeface="Arial" panose="020B0604020202020204" pitchFamily="34" charset="0"/>
              </a:rPr>
              <a:t>of Massachusetts Historical Society for the Year 1792</a:t>
            </a:r>
            <a:r>
              <a:rPr lang="en-US" sz="2500" i="0" dirty="0">
                <a:latin typeface="Arial" panose="020B0604020202020204" pitchFamily="34" charset="0"/>
              </a:rPr>
              <a:t>, vol. I, </a:t>
            </a:r>
            <a:r>
              <a:rPr lang="en-US" sz="2500" i="0" dirty="0" err="1">
                <a:latin typeface="Arial" panose="020B0604020202020204" pitchFamily="34" charset="0"/>
              </a:rPr>
              <a:t>págs</a:t>
            </a:r>
            <a:r>
              <a:rPr lang="en-US" sz="2500" i="0" dirty="0" smtClean="0">
                <a:latin typeface="Arial" panose="020B0604020202020204" pitchFamily="34" charset="0"/>
              </a:rPr>
              <a:t>. </a:t>
            </a:r>
            <a:r>
              <a:rPr lang="pt-BR" sz="2500" i="0" dirty="0" smtClean="0">
                <a:latin typeface="Arial" panose="020B0604020202020204" pitchFamily="34" charset="0"/>
              </a:rPr>
              <a:t>97</a:t>
            </a:r>
            <a:r>
              <a:rPr lang="pt-BR" sz="2500" i="0" dirty="0">
                <a:latin typeface="Arial" panose="020B0604020202020204" pitchFamily="34" charset="0"/>
              </a:rPr>
              <a:t>, 98</a:t>
            </a:r>
            <a:r>
              <a:rPr lang="pt-BR" sz="2500" i="0" dirty="0" smtClean="0">
                <a:latin typeface="Arial" panose="020B0604020202020204" pitchFamily="34" charset="0"/>
              </a:rPr>
              <a:t>.“</a:t>
            </a:r>
          </a:p>
          <a:p>
            <a:pPr algn="just">
              <a:buNone/>
            </a:pPr>
            <a:r>
              <a:rPr lang="pt-BR" sz="2500" i="0" dirty="0" smtClean="0">
                <a:latin typeface="Arial" panose="020B0604020202020204" pitchFamily="34" charset="0"/>
              </a:rPr>
              <a:t>“Esta </a:t>
            </a:r>
            <a:r>
              <a:rPr lang="pt-BR" sz="2500" i="0" dirty="0">
                <a:latin typeface="Arial" panose="020B0604020202020204" pitchFamily="34" charset="0"/>
              </a:rPr>
              <a:t>declaração sobre a fase da Lua prova a impossibilidade de um eclipse do Sol nessa altura. </a:t>
            </a:r>
            <a:r>
              <a:rPr lang="pt-BR" sz="2500" i="0" dirty="0" smtClean="0">
                <a:latin typeface="Arial" panose="020B0604020202020204" pitchFamily="34" charset="0"/>
              </a:rPr>
              <a:t>E sempre </a:t>
            </a:r>
            <a:r>
              <a:rPr lang="pt-BR" sz="2500" i="0" dirty="0">
                <a:latin typeface="Arial" panose="020B0604020202020204" pitchFamily="34" charset="0"/>
              </a:rPr>
              <a:t>que nesta memorável noite a Lua apareceu, como sucedeu algumas vezes, </a:t>
            </a:r>
            <a:r>
              <a:rPr lang="pt-BR" sz="2500" i="0" dirty="0">
                <a:solidFill>
                  <a:srgbClr val="FFFF00"/>
                </a:solidFill>
                <a:latin typeface="Arial" panose="020B0604020202020204" pitchFamily="34" charset="0"/>
              </a:rPr>
              <a:t>tinha, segundo </a:t>
            </a:r>
            <a:r>
              <a:rPr lang="pt-BR" sz="2500" i="0" dirty="0" smtClean="0">
                <a:solidFill>
                  <a:srgbClr val="FFFF00"/>
                </a:solidFill>
                <a:latin typeface="Arial" panose="020B0604020202020204" pitchFamily="34" charset="0"/>
              </a:rPr>
              <a:t>o testemunho </a:t>
            </a:r>
            <a:r>
              <a:rPr lang="pt-BR" sz="2500" i="0" dirty="0">
                <a:solidFill>
                  <a:srgbClr val="FFFF00"/>
                </a:solidFill>
                <a:latin typeface="Arial" panose="020B0604020202020204" pitchFamily="34" charset="0"/>
              </a:rPr>
              <a:t>desta profecia, a aparência de sangue</a:t>
            </a:r>
            <a:r>
              <a:rPr lang="pt-BR" sz="2500" i="0" dirty="0" smtClean="0">
                <a:solidFill>
                  <a:srgbClr val="FFFF00"/>
                </a:solidFill>
                <a:latin typeface="Arial" panose="020B0604020202020204" pitchFamily="34" charset="0"/>
              </a:rPr>
              <a:t>.”</a:t>
            </a:r>
          </a:p>
          <a:p>
            <a:pPr algn="ctr">
              <a:buNone/>
            </a:pP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101.</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1559496" y="89452"/>
            <a:ext cx="9145016"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1559496" y="116632"/>
            <a:ext cx="921702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Resposta-3 – A Lua Tornou-se Como Sangue</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65023736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908720"/>
            <a:ext cx="11521280"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400" i="0" dirty="0" smtClean="0">
                <a:latin typeface="Arial" panose="020B0604020202020204" pitchFamily="34" charset="0"/>
              </a:rPr>
              <a:t>“A </a:t>
            </a:r>
            <a:r>
              <a:rPr lang="pt-BR" sz="2400" i="0" dirty="0">
                <a:latin typeface="Arial" panose="020B0604020202020204" pitchFamily="34" charset="0"/>
              </a:rPr>
              <a:t>história mais uma vez diz: Cumpriu-se! Referimo-nos à </a:t>
            </a:r>
            <a:r>
              <a:rPr lang="pt-BR" sz="2400" i="0" dirty="0" smtClean="0">
                <a:latin typeface="Arial" panose="020B0604020202020204" pitchFamily="34" charset="0"/>
              </a:rPr>
              <a:t>grande chuva </a:t>
            </a:r>
            <a:r>
              <a:rPr lang="pt-BR" sz="2400" i="0" dirty="0">
                <a:latin typeface="Arial" panose="020B0604020202020204" pitchFamily="34" charset="0"/>
              </a:rPr>
              <a:t>meteórica de 13 de novembro de 1833</a:t>
            </a:r>
            <a:r>
              <a:rPr lang="pt-BR" sz="2400" i="0" dirty="0" smtClean="0">
                <a:latin typeface="Arial" panose="020B0604020202020204" pitchFamily="34" charset="0"/>
              </a:rPr>
              <a:t>.”</a:t>
            </a:r>
          </a:p>
          <a:p>
            <a:pPr algn="just">
              <a:buNone/>
            </a:pPr>
            <a:r>
              <a:rPr lang="pt-BR" sz="2400" i="0" dirty="0">
                <a:latin typeface="Arial" panose="020B0604020202020204" pitchFamily="34" charset="0"/>
              </a:rPr>
              <a:t>“Depois de ajuntar e coligir os relatos apresentados em todos os jornais do país, e </a:t>
            </a:r>
            <a:r>
              <a:rPr lang="pt-BR" sz="2400" i="0" dirty="0" smtClean="0">
                <a:latin typeface="Arial" panose="020B0604020202020204" pitchFamily="34" charset="0"/>
              </a:rPr>
              <a:t>também por </a:t>
            </a:r>
            <a:r>
              <a:rPr lang="pt-BR" sz="2400" i="0" dirty="0">
                <a:latin typeface="Arial" panose="020B0604020202020204" pitchFamily="34" charset="0"/>
              </a:rPr>
              <a:t>inúmeras cartas dirigidas a mim ou a homens de ciência amigos meus, os seguintes </a:t>
            </a:r>
            <a:r>
              <a:rPr lang="pt-BR" sz="2400" i="0" dirty="0" smtClean="0">
                <a:latin typeface="Arial" panose="020B0604020202020204" pitchFamily="34" charset="0"/>
              </a:rPr>
              <a:t>parecem ser </a:t>
            </a:r>
            <a:r>
              <a:rPr lang="pt-BR" sz="2400" i="0" dirty="0">
                <a:latin typeface="Arial" panose="020B0604020202020204" pitchFamily="34" charset="0"/>
              </a:rPr>
              <a:t>os principais fatos com relação ao fenômeno. </a:t>
            </a:r>
            <a:r>
              <a:rPr lang="pt-BR" sz="2400" b="1" i="0" dirty="0">
                <a:solidFill>
                  <a:srgbClr val="FFFF00"/>
                </a:solidFill>
                <a:latin typeface="Arial" panose="020B0604020202020204" pitchFamily="34" charset="0"/>
              </a:rPr>
              <a:t>A chuva de meteoros cobriu quase todo </a:t>
            </a:r>
            <a:r>
              <a:rPr lang="pt-BR" sz="2400" b="1" i="0" dirty="0" smtClean="0">
                <a:solidFill>
                  <a:srgbClr val="FFFF00"/>
                </a:solidFill>
                <a:latin typeface="Arial" panose="020B0604020202020204" pitchFamily="34" charset="0"/>
              </a:rPr>
              <a:t>o território </a:t>
            </a:r>
            <a:r>
              <a:rPr lang="pt-BR" sz="2400" b="1" i="0" dirty="0">
                <a:solidFill>
                  <a:srgbClr val="FFFF00"/>
                </a:solidFill>
                <a:latin typeface="Arial" panose="020B0604020202020204" pitchFamily="34" charset="0"/>
              </a:rPr>
              <a:t>norte-americano,</a:t>
            </a:r>
            <a:r>
              <a:rPr lang="pt-BR" sz="2400" i="0" dirty="0">
                <a:latin typeface="Arial" panose="020B0604020202020204" pitchFamily="34" charset="0"/>
              </a:rPr>
              <a:t> tendo-se apresentado com esplendor quase igual desde as </a:t>
            </a:r>
            <a:r>
              <a:rPr lang="pt-BR" sz="2400" i="0" dirty="0" smtClean="0">
                <a:latin typeface="Arial" panose="020B0604020202020204" pitchFamily="34" charset="0"/>
              </a:rPr>
              <a:t>posições britânicas </a:t>
            </a:r>
            <a:r>
              <a:rPr lang="pt-BR" sz="2400" i="0" dirty="0">
                <a:latin typeface="Arial" panose="020B0604020202020204" pitchFamily="34" charset="0"/>
              </a:rPr>
              <a:t>ao norte das Antilhas e México ao sul, e ao grau 61 de longitude a lesta da </a:t>
            </a:r>
            <a:r>
              <a:rPr lang="pt-BR" sz="2400" i="0" dirty="0" smtClean="0">
                <a:latin typeface="Arial" panose="020B0604020202020204" pitchFamily="34" charset="0"/>
              </a:rPr>
              <a:t>costa americana </a:t>
            </a:r>
            <a:r>
              <a:rPr lang="pt-BR" sz="2400" i="0" dirty="0">
                <a:latin typeface="Arial" panose="020B0604020202020204" pitchFamily="34" charset="0"/>
              </a:rPr>
              <a:t>até o oceano Pacífico ao oeste. Através desta imensa região, a duração foi mais </a:t>
            </a:r>
            <a:r>
              <a:rPr lang="pt-BR" sz="2400" i="0" dirty="0" smtClean="0">
                <a:latin typeface="Arial" panose="020B0604020202020204" pitchFamily="34" charset="0"/>
              </a:rPr>
              <a:t>ou menos </a:t>
            </a:r>
            <a:r>
              <a:rPr lang="pt-BR" sz="2400" i="0" dirty="0">
                <a:latin typeface="Arial" panose="020B0604020202020204" pitchFamily="34" charset="0"/>
              </a:rPr>
              <a:t>a mesma. Os meteoros começaram a chamar a atenção por sua </a:t>
            </a:r>
            <a:r>
              <a:rPr lang="pt-BR" sz="2400" i="0" dirty="0" smtClean="0">
                <a:latin typeface="Arial" panose="020B0604020202020204" pitchFamily="34" charset="0"/>
              </a:rPr>
              <a:t>frequência </a:t>
            </a:r>
            <a:r>
              <a:rPr lang="pt-BR" sz="2400" i="0" dirty="0">
                <a:latin typeface="Arial" panose="020B0604020202020204" pitchFamily="34" charset="0"/>
              </a:rPr>
              <a:t>e </a:t>
            </a:r>
            <a:r>
              <a:rPr lang="pt-BR" sz="2400" i="0" dirty="0" smtClean="0">
                <a:latin typeface="Arial" panose="020B0604020202020204" pitchFamily="34" charset="0"/>
              </a:rPr>
              <a:t>brilho inusitados </a:t>
            </a:r>
            <a:r>
              <a:rPr lang="pt-BR" sz="2400" i="0" dirty="0">
                <a:latin typeface="Arial" panose="020B0604020202020204" pitchFamily="34" charset="0"/>
              </a:rPr>
              <a:t>desde as nove às doze da noite; sua aparência foi mais surpreendente das duas </a:t>
            </a:r>
            <a:r>
              <a:rPr lang="pt-BR" sz="2400" i="0" dirty="0" smtClean="0">
                <a:latin typeface="Arial" panose="020B0604020202020204" pitchFamily="34" charset="0"/>
              </a:rPr>
              <a:t>às cinco</a:t>
            </a:r>
            <a:r>
              <a:rPr lang="pt-BR" sz="2400" i="0" dirty="0">
                <a:latin typeface="Arial" panose="020B0604020202020204" pitchFamily="34" charset="0"/>
              </a:rPr>
              <a:t>; chegaram no máximo em muitos lugares por volta das quatro; e continuaram até que a </a:t>
            </a:r>
            <a:r>
              <a:rPr lang="pt-BR" sz="2400" i="0" dirty="0" smtClean="0">
                <a:latin typeface="Arial" panose="020B0604020202020204" pitchFamily="34" charset="0"/>
              </a:rPr>
              <a:t>luz </a:t>
            </a:r>
            <a:r>
              <a:rPr lang="en-US" sz="2400" i="0" dirty="0" smtClean="0">
                <a:latin typeface="Arial" panose="020B0604020202020204" pitchFamily="34" charset="0"/>
              </a:rPr>
              <a:t>do </a:t>
            </a:r>
            <a:r>
              <a:rPr lang="en-US" sz="2400" i="0" dirty="0" err="1">
                <a:latin typeface="Arial" panose="020B0604020202020204" pitchFamily="34" charset="0"/>
              </a:rPr>
              <a:t>dia</a:t>
            </a:r>
            <a:r>
              <a:rPr lang="en-US" sz="2400" i="0" dirty="0">
                <a:latin typeface="Arial" panose="020B0604020202020204" pitchFamily="34" charset="0"/>
              </a:rPr>
              <a:t> </a:t>
            </a:r>
            <a:r>
              <a:rPr lang="en-US" sz="2400" i="0" dirty="0" err="1">
                <a:latin typeface="Arial" panose="020B0604020202020204" pitchFamily="34" charset="0"/>
              </a:rPr>
              <a:t>os</a:t>
            </a:r>
            <a:r>
              <a:rPr lang="en-US" sz="2400" i="0" dirty="0">
                <a:latin typeface="Arial" panose="020B0604020202020204" pitchFamily="34" charset="0"/>
              </a:rPr>
              <a:t> </a:t>
            </a:r>
            <a:r>
              <a:rPr lang="en-US" sz="2400" i="0" dirty="0" err="1">
                <a:latin typeface="Arial" panose="020B0604020202020204" pitchFamily="34" charset="0"/>
              </a:rPr>
              <a:t>tornou</a:t>
            </a:r>
            <a:r>
              <a:rPr lang="en-US" sz="2400" i="0" dirty="0">
                <a:latin typeface="Arial" panose="020B0604020202020204" pitchFamily="34" charset="0"/>
              </a:rPr>
              <a:t> </a:t>
            </a:r>
            <a:r>
              <a:rPr lang="en-US" sz="2400" i="0" dirty="0" err="1">
                <a:latin typeface="Arial" panose="020B0604020202020204" pitchFamily="34" charset="0"/>
              </a:rPr>
              <a:t>invisíveis</a:t>
            </a:r>
            <a:r>
              <a:rPr lang="en-US" sz="2400" i="0" dirty="0">
                <a:latin typeface="Arial" panose="020B0604020202020204" pitchFamily="34" charset="0"/>
              </a:rPr>
              <a:t>.” – Denison Olmstead, The Mechanism of the Heaven, </a:t>
            </a:r>
            <a:r>
              <a:rPr lang="en-US" sz="2400" i="0" dirty="0" err="1">
                <a:latin typeface="Arial" panose="020B0604020202020204" pitchFamily="34" charset="0"/>
              </a:rPr>
              <a:t>pág</a:t>
            </a:r>
            <a:r>
              <a:rPr lang="en-US" sz="2400" i="0" dirty="0">
                <a:latin typeface="Arial" panose="020B0604020202020204" pitchFamily="34" charset="0"/>
              </a:rPr>
              <a:t>. 328.</a:t>
            </a:r>
            <a:endParaRPr lang="pt-BR" sz="2400" i="0" dirty="0" smtClean="0">
              <a:latin typeface="Arial" panose="020B0604020202020204" pitchFamily="34" charset="0"/>
            </a:endParaRPr>
          </a:p>
          <a:p>
            <a:pPr algn="ctr">
              <a:buNone/>
            </a:pPr>
            <a:r>
              <a:rPr lang="pt-BR" sz="24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4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2400" b="1" i="0" dirty="0" smtClean="0">
                <a:solidFill>
                  <a:srgbClr val="FFCC66">
                    <a:lumMod val="75000"/>
                  </a:srgbClr>
                </a:solidFill>
                <a:effectLst>
                  <a:outerShdw blurRad="38100" dist="38100" dir="2700000" algn="tl">
                    <a:srgbClr val="000000"/>
                  </a:outerShdw>
                </a:effectLst>
                <a:latin typeface="Arial" panose="020B0604020202020204" pitchFamily="34" charset="0"/>
              </a:rPr>
              <a:t>101-102.</a:t>
            </a:r>
            <a:endParaRPr lang="pt-BR" sz="24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1559496" y="89452"/>
            <a:ext cx="9145016"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1559496" y="116632"/>
            <a:ext cx="9217024"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Resposta-4 – E as Estreias do Céu Caíram</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400021595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908720"/>
            <a:ext cx="11521280" cy="58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r>
              <a:rPr lang="pt-BR" sz="2400" i="0" dirty="0" smtClean="0">
                <a:latin typeface="Arial" panose="020B0604020202020204" pitchFamily="34" charset="0"/>
              </a:rPr>
              <a:t>“Com </a:t>
            </a:r>
            <a:r>
              <a:rPr lang="pt-BR" sz="2400" i="0" dirty="0">
                <a:latin typeface="Arial" panose="020B0604020202020204" pitchFamily="34" charset="0"/>
              </a:rPr>
              <a:t>este acontecimento as nossas mentes são levadas para </a:t>
            </a:r>
            <a:r>
              <a:rPr lang="pt-BR" sz="2400" i="0" dirty="0" smtClean="0">
                <a:latin typeface="Arial" panose="020B0604020202020204" pitchFamily="34" charset="0"/>
              </a:rPr>
              <a:t>o futuro</a:t>
            </a:r>
            <a:r>
              <a:rPr lang="pt-BR" sz="2400" i="0" dirty="0">
                <a:latin typeface="Arial" panose="020B0604020202020204" pitchFamily="34" charset="0"/>
              </a:rPr>
              <a:t>. Depois de olharmos para o passado e vermos a Palavra de Deus cumprida, somos agora convidados </a:t>
            </a:r>
            <a:r>
              <a:rPr lang="pt-BR" sz="2400" i="0" dirty="0" smtClean="0">
                <a:latin typeface="Arial" panose="020B0604020202020204" pitchFamily="34" charset="0"/>
              </a:rPr>
              <a:t>a olhar </a:t>
            </a:r>
            <a:r>
              <a:rPr lang="pt-BR" sz="2400" i="0" dirty="0">
                <a:latin typeface="Arial" panose="020B0604020202020204" pitchFamily="34" charset="0"/>
              </a:rPr>
              <a:t>para acontecimentos ainda no futuro, cujo cumprimento não é menos certo. Aqui está a nossa </a:t>
            </a:r>
            <a:r>
              <a:rPr lang="pt-BR" sz="2400" i="0" dirty="0" smtClean="0">
                <a:latin typeface="Arial" panose="020B0604020202020204" pitchFamily="34" charset="0"/>
              </a:rPr>
              <a:t>posição inequivocamente </a:t>
            </a:r>
            <a:r>
              <a:rPr lang="pt-BR" sz="2400" i="0" dirty="0">
                <a:latin typeface="Arial" panose="020B0604020202020204" pitchFamily="34" charset="0"/>
              </a:rPr>
              <a:t>definida. Encontramo-nos entre os versículos 13 e 14 deste capítulo. Aguardamos que </a:t>
            </a:r>
            <a:r>
              <a:rPr lang="pt-BR" sz="2400" i="0" dirty="0" smtClean="0">
                <a:latin typeface="Arial" panose="020B0604020202020204" pitchFamily="34" charset="0"/>
              </a:rPr>
              <a:t>o céu </a:t>
            </a:r>
            <a:r>
              <a:rPr lang="pt-BR" sz="2400" i="0" dirty="0">
                <a:latin typeface="Arial" panose="020B0604020202020204" pitchFamily="34" charset="0"/>
              </a:rPr>
              <a:t>se retire como um livro que se enrola. Estamos em tempos de solenidade e importância sem par, </a:t>
            </a:r>
            <a:r>
              <a:rPr lang="pt-BR" sz="2400" i="0" dirty="0" smtClean="0">
                <a:latin typeface="Arial" panose="020B0604020202020204" pitchFamily="34" charset="0"/>
              </a:rPr>
              <a:t>porque não </a:t>
            </a:r>
            <a:r>
              <a:rPr lang="pt-BR" sz="2400" i="0" dirty="0">
                <a:latin typeface="Arial" panose="020B0604020202020204" pitchFamily="34" charset="0"/>
              </a:rPr>
              <a:t>sabemos quão perto podemos estar do cumprimento destas coisas</a:t>
            </a:r>
            <a:r>
              <a:rPr lang="pt-BR" sz="2400" i="0" dirty="0" smtClean="0">
                <a:latin typeface="Arial" panose="020B0604020202020204" pitchFamily="34" charset="0"/>
              </a:rPr>
              <a:t>. </a:t>
            </a:r>
          </a:p>
          <a:p>
            <a:pPr algn="just">
              <a:buNone/>
            </a:pPr>
            <a:r>
              <a:rPr lang="pt-BR" sz="2400" i="0" dirty="0" smtClean="0">
                <a:latin typeface="Arial" panose="020B0604020202020204" pitchFamily="34" charset="0"/>
              </a:rPr>
              <a:t>Esta </a:t>
            </a:r>
            <a:r>
              <a:rPr lang="pt-BR" sz="2400" i="0" dirty="0">
                <a:latin typeface="Arial" panose="020B0604020202020204" pitchFamily="34" charset="0"/>
              </a:rPr>
              <a:t>retirada do céu está incluída no que os evangelistas chamam, na mesma série de acontecimentos</a:t>
            </a:r>
            <a:r>
              <a:rPr lang="pt-BR" sz="2400" i="0" dirty="0" smtClean="0">
                <a:latin typeface="Arial" panose="020B0604020202020204" pitchFamily="34" charset="0"/>
              </a:rPr>
              <a:t>, o </a:t>
            </a:r>
            <a:r>
              <a:rPr lang="pt-BR" sz="2400" i="0" dirty="0">
                <a:latin typeface="Arial" panose="020B0604020202020204" pitchFamily="34" charset="0"/>
              </a:rPr>
              <a:t>abalo das potências do céu. Outras passagens apresentam-nos mais pormenores acerca desta predição. </a:t>
            </a:r>
            <a:r>
              <a:rPr lang="pt-BR" sz="2400" i="0" dirty="0" smtClean="0">
                <a:latin typeface="Arial" panose="020B0604020202020204" pitchFamily="34" charset="0"/>
              </a:rPr>
              <a:t>Por Hebreus </a:t>
            </a:r>
            <a:r>
              <a:rPr lang="pt-BR" sz="2400" i="0" dirty="0">
                <a:latin typeface="Arial" panose="020B0604020202020204" pitchFamily="34" charset="0"/>
              </a:rPr>
              <a:t>12:25-27; Joel 3:16; Jeremias 25:30-33; Apocalipse 16:17, sabemos que é a voz de Deus, </a:t>
            </a:r>
            <a:r>
              <a:rPr lang="pt-BR" sz="2400" i="0" dirty="0" smtClean="0">
                <a:latin typeface="Arial" panose="020B0604020202020204" pitchFamily="34" charset="0"/>
              </a:rPr>
              <a:t>falando com </a:t>
            </a:r>
            <a:r>
              <a:rPr lang="pt-BR" sz="2400" i="0" dirty="0">
                <a:latin typeface="Arial" panose="020B0604020202020204" pitchFamily="34" charset="0"/>
              </a:rPr>
              <a:t>terrível majestade desde os céus que causa esta formidável comoção da Terra e do céu</a:t>
            </a:r>
            <a:r>
              <a:rPr lang="pt-BR" sz="2400" i="0" dirty="0" smtClean="0">
                <a:latin typeface="Arial" panose="020B0604020202020204" pitchFamily="34" charset="0"/>
              </a:rPr>
              <a:t>.” </a:t>
            </a:r>
          </a:p>
          <a:p>
            <a:pPr algn="ctr">
              <a:buNone/>
            </a:pP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pág.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103.</a:t>
            </a:r>
            <a:endParaRPr lang="pt-BR" sz="28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1199456" y="89452"/>
            <a:ext cx="9865096"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solidFill>
                <a:srgbClr val="FFFFFF"/>
              </a:solidFill>
            </a:endParaRPr>
          </a:p>
        </p:txBody>
      </p:sp>
      <p:sp>
        <p:nvSpPr>
          <p:cNvPr id="8" name="Text Box 1030"/>
          <p:cNvSpPr txBox="1">
            <a:spLocks noChangeArrowheads="1"/>
          </p:cNvSpPr>
          <p:nvPr/>
        </p:nvSpPr>
        <p:spPr bwMode="auto">
          <a:xfrm>
            <a:off x="1199456" y="116632"/>
            <a:ext cx="9865096"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Resposta-5 – E o Céu Retirou-se como um Livro</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88288879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54"/>
            <a:ext cx="12158218" cy="6824946"/>
          </a:xfrm>
          <a:prstGeom prst="rect">
            <a:avLst/>
          </a:prstGeom>
        </p:spPr>
      </p:pic>
      <p:sp>
        <p:nvSpPr>
          <p:cNvPr id="4" name="Text Box 2"/>
          <p:cNvSpPr txBox="1">
            <a:spLocks noChangeArrowheads="1"/>
          </p:cNvSpPr>
          <p:nvPr/>
        </p:nvSpPr>
        <p:spPr bwMode="auto">
          <a:xfrm>
            <a:off x="1487488" y="5354515"/>
            <a:ext cx="8784976" cy="159582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40000"/>
              </a:lnSpc>
              <a:spcBef>
                <a:spcPct val="50000"/>
              </a:spcBef>
              <a:spcAft>
                <a:spcPct val="20000"/>
              </a:spcAft>
              <a:buFontTx/>
              <a:buNone/>
            </a:pPr>
            <a:endParaRPr lang="pt-BR" altLang="pt-BR" sz="1600" b="1" dirty="0">
              <a:solidFill>
                <a:schemeClr val="tx2">
                  <a:lumMod val="75000"/>
                </a:schemeClr>
              </a:solidFill>
              <a:latin typeface="Algerian" panose="04020705040A02060702" pitchFamily="82" charset="0"/>
            </a:endParaRPr>
          </a:p>
          <a:p>
            <a:pPr algn="ctr">
              <a:lnSpc>
                <a:spcPct val="40000"/>
              </a:lnSpc>
              <a:spcBef>
                <a:spcPct val="50000"/>
              </a:spcBef>
              <a:spcAft>
                <a:spcPct val="20000"/>
              </a:spcAft>
              <a:buFontTx/>
              <a:buNone/>
            </a:pPr>
            <a:r>
              <a:rPr lang="pt-BR" altLang="pt-BR" sz="8800" b="1" dirty="0" smtClean="0">
                <a:solidFill>
                  <a:schemeClr val="tx2">
                    <a:lumMod val="75000"/>
                  </a:schemeClr>
                </a:solidFill>
                <a:latin typeface="Algerian" panose="04020705040A02060702" pitchFamily="82" charset="0"/>
              </a:rPr>
              <a:t>Os Sete Selos</a:t>
            </a:r>
            <a:endParaRPr lang="pt-BR" altLang="pt-BR" sz="8800" b="1" dirty="0">
              <a:solidFill>
                <a:schemeClr val="tx2">
                  <a:lumMod val="75000"/>
                </a:schemeClr>
              </a:solidFill>
              <a:latin typeface="Algerian" panose="04020705040A02060702" pitchFamily="82"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23592" y="3243519"/>
            <a:ext cx="7128792" cy="140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rgbClr val="000000"/>
                </a:solidFill>
                <a:latin typeface="Arial" panose="020B0604020202020204" pitchFamily="34" charset="0"/>
              </a:rPr>
              <a:t>Na abertura do sétimo Selo, o que  acontece no céu?</a:t>
            </a:r>
            <a:endParaRPr lang="pt-BR" altLang="pt-BR" b="1" i="0" dirty="0">
              <a:solidFill>
                <a:srgbClr val="000000"/>
              </a:solidFill>
              <a:latin typeface="Arial" panose="020B0604020202020204" pitchFamily="34" charset="0"/>
            </a:endParaRPr>
          </a:p>
          <a:p>
            <a:pPr algn="r">
              <a:lnSpc>
                <a:spcPct val="50000"/>
              </a:lnSpc>
              <a:spcBef>
                <a:spcPct val="50000"/>
              </a:spcBef>
              <a:buFontTx/>
              <a:buNone/>
            </a:pPr>
            <a:r>
              <a:rPr lang="pt-BR" altLang="pt-BR" sz="2800" b="1" i="0" dirty="0" smtClean="0">
                <a:solidFill>
                  <a:srgbClr val="000000"/>
                </a:solidFill>
                <a:latin typeface="Arial" panose="020B0604020202020204" pitchFamily="34" charset="0"/>
              </a:rPr>
              <a:t>Apocalipse 8:1.</a:t>
            </a:r>
            <a:endParaRPr lang="pt-BR" altLang="pt-BR" sz="2800" b="1" i="0" dirty="0">
              <a:solidFill>
                <a:srgbClr val="000000"/>
              </a:solidFill>
              <a:latin typeface="Arial" panose="020B0604020202020204" pitchFamily="34" charset="0"/>
            </a:endParaRPr>
          </a:p>
        </p:txBody>
      </p:sp>
      <p:sp>
        <p:nvSpPr>
          <p:cNvPr id="31747"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dirty="0">
                <a:solidFill>
                  <a:srgbClr val="FFFFFF"/>
                </a:solidFill>
                <a:latin typeface="Arial" panose="020B0604020202020204" pitchFamily="34" charset="0"/>
              </a:rPr>
              <a:t>Pergunta </a:t>
            </a:r>
            <a:r>
              <a:rPr lang="pt-BR" altLang="pt-BR" sz="4400" b="1" i="0" dirty="0" smtClean="0">
                <a:solidFill>
                  <a:srgbClr val="FFFFFF"/>
                </a:solidFill>
                <a:latin typeface="Arial" panose="020B0604020202020204" pitchFamily="34" charset="0"/>
              </a:rPr>
              <a:t>07</a:t>
            </a:r>
            <a:endParaRPr lang="pt-BR" altLang="pt-BR" sz="4400" b="1" i="0" dirty="0">
              <a:solidFill>
                <a:srgbClr val="FFFFFF"/>
              </a:solidFill>
              <a:latin typeface="Arial" panose="020B0604020202020204" pitchFamily="34" charset="0"/>
            </a:endParaRPr>
          </a:p>
        </p:txBody>
      </p:sp>
    </p:spTree>
    <p:extLst>
      <p:ext uri="{BB962C8B-B14F-4D97-AF65-F5344CB8AC3E}">
        <p14:creationId xmlns:p14="http://schemas.microsoft.com/office/powerpoint/2010/main" val="164956778"/>
      </p:ext>
    </p:extLst>
  </p:cSld>
  <p:clrMapOvr>
    <a:masterClrMapping/>
  </p:clrMapOvr>
  <p:transition>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1650" name="Text Box 3074"/>
          <p:cNvSpPr txBox="1">
            <a:spLocks noChangeArrowheads="1"/>
          </p:cNvSpPr>
          <p:nvPr/>
        </p:nvSpPr>
        <p:spPr bwMode="auto">
          <a:xfrm>
            <a:off x="1559496" y="2323906"/>
            <a:ext cx="9001000" cy="2185214"/>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r>
              <a:rPr lang="pt-BR" sz="3600" i="0" dirty="0" smtClean="0">
                <a:latin typeface="Arial" panose="020B0604020202020204" pitchFamily="34" charset="0"/>
              </a:rPr>
              <a:t>“E</a:t>
            </a:r>
            <a:r>
              <a:rPr lang="pt-BR" sz="3600" i="0" dirty="0">
                <a:latin typeface="Arial" panose="020B0604020202020204" pitchFamily="34" charset="0"/>
              </a:rPr>
              <a:t>, </a:t>
            </a:r>
            <a:r>
              <a:rPr lang="pt-BR" sz="3600" i="0" dirty="0" smtClean="0">
                <a:latin typeface="Arial" panose="020B0604020202020204" pitchFamily="34" charset="0"/>
              </a:rPr>
              <a:t>havendo </a:t>
            </a:r>
            <a:r>
              <a:rPr lang="pt-BR" sz="3600" i="0" dirty="0">
                <a:latin typeface="Arial" panose="020B0604020202020204" pitchFamily="34" charset="0"/>
              </a:rPr>
              <a:t>aberto o sétimo selo, fez-se silêncio no céu quase por meia hora</a:t>
            </a:r>
            <a:r>
              <a:rPr lang="pt-BR" sz="3600" i="0" dirty="0" smtClean="0">
                <a:latin typeface="Arial" panose="020B0604020202020204" pitchFamily="34" charset="0"/>
              </a:rPr>
              <a:t>.”</a:t>
            </a:r>
          </a:p>
          <a:p>
            <a:pPr algn="just"/>
            <a:endParaRPr lang="pt-BR" sz="3200" b="1" i="0" dirty="0">
              <a:solidFill>
                <a:srgbClr val="FF9900"/>
              </a:solidFill>
              <a:effectLst>
                <a:outerShdw blurRad="38100" dist="38100" dir="2700000" algn="tl">
                  <a:srgbClr val="000000"/>
                </a:outerShdw>
              </a:effectLst>
              <a:latin typeface="Arial" panose="020B0604020202020204" pitchFamily="34" charset="0"/>
            </a:endParaRPr>
          </a:p>
          <a:p>
            <a:pPr algn="ctr"/>
            <a:r>
              <a:rPr lang="pt-BR" sz="3200" b="1" i="0" dirty="0" smtClean="0">
                <a:solidFill>
                  <a:srgbClr val="FF9900"/>
                </a:solidFill>
                <a:effectLst>
                  <a:outerShdw blurRad="38100" dist="38100" dir="2700000" algn="tl">
                    <a:srgbClr val="000000"/>
                  </a:outerShdw>
                </a:effectLst>
                <a:latin typeface="Arial" panose="020B0604020202020204" pitchFamily="34" charset="0"/>
              </a:rPr>
              <a:t>Apocalipse 8:1.</a:t>
            </a:r>
            <a:r>
              <a:rPr lang="pt-BR" sz="3200" b="1" i="0" dirty="0" smtClean="0">
                <a:solidFill>
                  <a:srgbClr val="FFFFFF"/>
                </a:solidFill>
                <a:latin typeface="Arial" panose="020B0604020202020204" pitchFamily="34" charset="0"/>
              </a:rPr>
              <a:t> </a:t>
            </a:r>
            <a:endParaRPr lang="pt-BR" sz="3200" b="1" i="0" dirty="0">
              <a:solidFill>
                <a:srgbClr val="FFFFFF"/>
              </a:solidFill>
              <a:latin typeface="Arial" panose="020B0604020202020204" pitchFamily="34" charset="0"/>
            </a:endParaRPr>
          </a:p>
        </p:txBody>
      </p:sp>
    </p:spTree>
    <p:extLst>
      <p:ext uri="{BB962C8B-B14F-4D97-AF65-F5344CB8AC3E}">
        <p14:creationId xmlns:p14="http://schemas.microsoft.com/office/powerpoint/2010/main" val="4278566249"/>
      </p:ext>
    </p:extLst>
  </p:cSld>
  <p:clrMapOvr>
    <a:masterClrMapping/>
  </p:clrMapOvr>
  <p:transition>
    <p:strip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623392" y="1052736"/>
            <a:ext cx="10873208"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i="0" dirty="0" smtClean="0">
                <a:latin typeface="Arial" panose="020B0604020202020204" pitchFamily="34" charset="0"/>
              </a:rPr>
              <a:t>“O </a:t>
            </a:r>
            <a:r>
              <a:rPr lang="pt-BR" i="0" dirty="0">
                <a:latin typeface="Arial" panose="020B0604020202020204" pitchFamily="34" charset="0"/>
              </a:rPr>
              <a:t>primeiro versículo deste capítulo refere-se a acontecimentos dos capítulos precedentes e, portanto</a:t>
            </a:r>
            <a:r>
              <a:rPr lang="pt-BR" i="0" dirty="0" smtClean="0">
                <a:latin typeface="Arial" panose="020B0604020202020204" pitchFamily="34" charset="0"/>
              </a:rPr>
              <a:t>, não </a:t>
            </a:r>
            <a:r>
              <a:rPr lang="pt-BR" i="0" dirty="0">
                <a:latin typeface="Arial" panose="020B0604020202020204" pitchFamily="34" charset="0"/>
              </a:rPr>
              <a:t>devia ser separado deles pela divisão do capítulo. Aqui é reatada e concluída a série dos sete selos. </a:t>
            </a:r>
            <a:r>
              <a:rPr lang="pt-BR" i="0" dirty="0" smtClean="0">
                <a:latin typeface="Arial" panose="020B0604020202020204" pitchFamily="34" charset="0"/>
              </a:rPr>
              <a:t>O capítulo </a:t>
            </a:r>
            <a:r>
              <a:rPr lang="pt-BR" i="0" dirty="0">
                <a:latin typeface="Arial" panose="020B0604020202020204" pitchFamily="34" charset="0"/>
              </a:rPr>
              <a:t>sexto terminou com os acontecimentos do sexto selo, e o oitavo começa com a abertura do </a:t>
            </a:r>
            <a:r>
              <a:rPr lang="pt-BR" i="0" dirty="0" smtClean="0">
                <a:latin typeface="Arial" panose="020B0604020202020204" pitchFamily="34" charset="0"/>
              </a:rPr>
              <a:t>sétimo selo</a:t>
            </a:r>
            <a:r>
              <a:rPr lang="pt-BR" i="0" dirty="0">
                <a:latin typeface="Arial" panose="020B0604020202020204" pitchFamily="34" charset="0"/>
              </a:rPr>
              <a:t>. Daí que o capítulo sete está como que entre parênteses entre o sexto e o sétimo selos, e é lógico que </a:t>
            </a:r>
            <a:r>
              <a:rPr lang="pt-BR" i="0" dirty="0" smtClean="0">
                <a:latin typeface="Arial" panose="020B0604020202020204" pitchFamily="34" charset="0"/>
              </a:rPr>
              <a:t>a obra </a:t>
            </a:r>
            <a:r>
              <a:rPr lang="pt-BR" i="0" dirty="0">
                <a:latin typeface="Arial" panose="020B0604020202020204" pitchFamily="34" charset="0"/>
              </a:rPr>
              <a:t>de selamento de Apocalipse 7 pertence ao sexto selo</a:t>
            </a:r>
            <a:r>
              <a:rPr lang="pt-BR" i="0" dirty="0" smtClean="0">
                <a:latin typeface="Arial" panose="020B0604020202020204" pitchFamily="34" charset="0"/>
              </a:rPr>
              <a:t>.”</a:t>
            </a:r>
          </a:p>
          <a:p>
            <a:pPr>
              <a:buNone/>
            </a:pPr>
            <a:endParaRPr lang="pt-BR" sz="1200" b="1" i="0" dirty="0">
              <a:solidFill>
                <a:srgbClr val="FFCC66">
                  <a:lumMod val="75000"/>
                </a:srgbClr>
              </a:solidFill>
              <a:effectLst>
                <a:outerShdw blurRad="38100" dist="38100" dir="2700000" algn="tl">
                  <a:srgbClr val="000000"/>
                </a:outerShdw>
              </a:effectLst>
              <a:latin typeface="Arial" panose="020B0604020202020204" pitchFamily="34" charset="0"/>
            </a:endParaRPr>
          </a:p>
          <a:p>
            <a:pPr algn="ctr">
              <a:buNone/>
            </a:pPr>
            <a:r>
              <a:rPr lang="pt-BR"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a:t>
            </a:r>
            <a:r>
              <a:rPr lang="pt-BR" b="1" i="0" dirty="0" smtClean="0">
                <a:solidFill>
                  <a:srgbClr val="FFCC66">
                    <a:lumMod val="75000"/>
                  </a:srgbClr>
                </a:solidFill>
                <a:effectLst>
                  <a:outerShdw blurRad="38100" dist="38100" dir="2700000" algn="tl">
                    <a:srgbClr val="000000"/>
                  </a:outerShdw>
                </a:effectLst>
                <a:latin typeface="Arial" panose="020B0604020202020204" pitchFamily="34" charset="0"/>
              </a:rPr>
              <a:t>pág. 123.</a:t>
            </a:r>
            <a:endParaRPr lang="pt-BR"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4727848" y="89452"/>
            <a:ext cx="3024336" cy="53123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000">
              <a:solidFill>
                <a:srgbClr val="FFFFFF"/>
              </a:solidFill>
            </a:endParaRPr>
          </a:p>
        </p:txBody>
      </p:sp>
      <p:sp>
        <p:nvSpPr>
          <p:cNvPr id="8" name="Text Box 1030"/>
          <p:cNvSpPr txBox="1">
            <a:spLocks noChangeArrowheads="1"/>
          </p:cNvSpPr>
          <p:nvPr/>
        </p:nvSpPr>
        <p:spPr bwMode="auto">
          <a:xfrm>
            <a:off x="4655840" y="116632"/>
            <a:ext cx="3168352" cy="52322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2800" b="1" i="0" dirty="0" smtClean="0">
                <a:solidFill>
                  <a:srgbClr val="1D0058"/>
                </a:solidFill>
                <a:latin typeface="Arial" panose="020B0604020202020204" pitchFamily="34" charset="0"/>
              </a:rPr>
              <a:t>RESPOSTA-1</a:t>
            </a:r>
            <a:endParaRPr lang="pt-BR" altLang="pt-BR" sz="2800"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29972773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335360" y="764704"/>
            <a:ext cx="11521280" cy="59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700" b="1" dirty="0" smtClean="0">
                <a:solidFill>
                  <a:srgbClr val="FFFF00"/>
                </a:solidFill>
                <a:latin typeface="Arial" panose="020B0604020202020204" pitchFamily="34" charset="0"/>
              </a:rPr>
              <a:t>“Silêncio </a:t>
            </a:r>
            <a:r>
              <a:rPr lang="pt-BR" sz="2700" b="1" dirty="0">
                <a:solidFill>
                  <a:srgbClr val="FFFF00"/>
                </a:solidFill>
                <a:latin typeface="Arial" panose="020B0604020202020204" pitchFamily="34" charset="0"/>
              </a:rPr>
              <a:t>no Céu</a:t>
            </a:r>
            <a:r>
              <a:rPr lang="pt-BR" sz="2700" b="1" i="0" dirty="0">
                <a:solidFill>
                  <a:srgbClr val="FFFF00"/>
                </a:solidFill>
                <a:latin typeface="Arial" panose="020B0604020202020204" pitchFamily="34" charset="0"/>
              </a:rPr>
              <a:t>. – </a:t>
            </a:r>
            <a:r>
              <a:rPr lang="pt-BR" sz="2700" i="0" dirty="0">
                <a:latin typeface="Arial" panose="020B0604020202020204" pitchFamily="34" charset="0"/>
              </a:rPr>
              <a:t>O sexto selo não nos leva até o segundo advento de Cristo, embora </a:t>
            </a:r>
            <a:r>
              <a:rPr lang="pt-BR" sz="2700" i="0" dirty="0" smtClean="0">
                <a:latin typeface="Arial" panose="020B0604020202020204" pitchFamily="34" charset="0"/>
              </a:rPr>
              <a:t>abranja acontecimentos </a:t>
            </a:r>
            <a:r>
              <a:rPr lang="pt-BR" sz="2700" i="0" dirty="0">
                <a:latin typeface="Arial" panose="020B0604020202020204" pitchFamily="34" charset="0"/>
              </a:rPr>
              <a:t>intimamente relacionados com ele. Introduz as terríveis comoções dos elementos, nas </a:t>
            </a:r>
            <a:r>
              <a:rPr lang="pt-BR" sz="2700" i="0" dirty="0" smtClean="0">
                <a:latin typeface="Arial" panose="020B0604020202020204" pitchFamily="34" charset="0"/>
              </a:rPr>
              <a:t>quais os </a:t>
            </a:r>
            <a:r>
              <a:rPr lang="pt-BR" sz="2700" i="0" dirty="0">
                <a:latin typeface="Arial" panose="020B0604020202020204" pitchFamily="34" charset="0"/>
              </a:rPr>
              <a:t>céus se retiram como um livro que se enrola, a agitação da superfície da Terra e a confissão por parte </a:t>
            </a:r>
            <a:r>
              <a:rPr lang="pt-BR" sz="2700" i="0" dirty="0" smtClean="0">
                <a:latin typeface="Arial" panose="020B0604020202020204" pitchFamily="34" charset="0"/>
              </a:rPr>
              <a:t>dos ímpios </a:t>
            </a:r>
            <a:r>
              <a:rPr lang="pt-BR" sz="2700" i="0" dirty="0">
                <a:latin typeface="Arial" panose="020B0604020202020204" pitchFamily="34" charset="0"/>
              </a:rPr>
              <a:t>de que vindo é o grande dia da ira de Deus. Estão, sem dúvida, em expectativa de ver o Rei </a:t>
            </a:r>
            <a:r>
              <a:rPr lang="pt-BR" sz="2700" i="0" dirty="0" smtClean="0">
                <a:latin typeface="Arial" panose="020B0604020202020204" pitchFamily="34" charset="0"/>
              </a:rPr>
              <a:t>aparecer em </a:t>
            </a:r>
            <a:r>
              <a:rPr lang="pt-BR" sz="2700" i="0" dirty="0">
                <a:latin typeface="Arial" panose="020B0604020202020204" pitchFamily="34" charset="0"/>
              </a:rPr>
              <a:t>glória. Mas o selo não alcança esse acontecimento. O aparecimento pessoal de Cristo deve, portanto</a:t>
            </a:r>
            <a:r>
              <a:rPr lang="pt-BR" sz="2700" i="0" dirty="0" smtClean="0">
                <a:latin typeface="Arial" panose="020B0604020202020204" pitchFamily="34" charset="0"/>
              </a:rPr>
              <a:t>, ocorrer </a:t>
            </a:r>
            <a:r>
              <a:rPr lang="pt-BR" sz="2700" i="0" dirty="0">
                <a:latin typeface="Arial" panose="020B0604020202020204" pitchFamily="34" charset="0"/>
              </a:rPr>
              <a:t>durante </a:t>
            </a:r>
            <a:r>
              <a:rPr lang="pt-BR" sz="2700" b="1" u="sng" dirty="0">
                <a:solidFill>
                  <a:srgbClr val="FFFF00"/>
                </a:solidFill>
                <a:latin typeface="Arial" panose="020B0604020202020204" pitchFamily="34" charset="0"/>
              </a:rPr>
              <a:t>o </a:t>
            </a:r>
            <a:r>
              <a:rPr lang="pt-BR" sz="2700" b="1" u="sng" dirty="0" smtClean="0">
                <a:solidFill>
                  <a:srgbClr val="FFFF00"/>
                </a:solidFill>
                <a:latin typeface="Arial" panose="020B0604020202020204" pitchFamily="34" charset="0"/>
              </a:rPr>
              <a:t>sétimo selo</a:t>
            </a:r>
            <a:r>
              <a:rPr lang="pt-BR" sz="2700" b="1" i="0" dirty="0" smtClean="0">
                <a:solidFill>
                  <a:srgbClr val="FFFF00"/>
                </a:solidFill>
                <a:latin typeface="Arial" panose="020B0604020202020204" pitchFamily="34" charset="0"/>
              </a:rPr>
              <a:t>. </a:t>
            </a:r>
            <a:r>
              <a:rPr lang="pt-BR" sz="2700" i="0" dirty="0" smtClean="0">
                <a:latin typeface="Arial" panose="020B0604020202020204" pitchFamily="34" charset="0"/>
              </a:rPr>
              <a:t>Quando </a:t>
            </a:r>
            <a:r>
              <a:rPr lang="pt-BR" sz="2700" i="0" dirty="0">
                <a:latin typeface="Arial" panose="020B0604020202020204" pitchFamily="34" charset="0"/>
              </a:rPr>
              <a:t>o Senhor aparecer virá com todos os santos anjos (Mat. 25:31). E quando todos os </a:t>
            </a:r>
            <a:r>
              <a:rPr lang="pt-BR" sz="2700" i="0" dirty="0" smtClean="0">
                <a:latin typeface="Arial" panose="020B0604020202020204" pitchFamily="34" charset="0"/>
              </a:rPr>
              <a:t>harpistas celestes </a:t>
            </a:r>
            <a:r>
              <a:rPr lang="pt-BR" sz="2700" i="0" dirty="0">
                <a:latin typeface="Arial" panose="020B0604020202020204" pitchFamily="34" charset="0"/>
              </a:rPr>
              <a:t>deixarem as cortes do Céu para virem com o seu divino Senhor, quando Ele descer para buscar </a:t>
            </a:r>
            <a:r>
              <a:rPr lang="pt-BR" sz="2700" i="0" dirty="0" smtClean="0">
                <a:latin typeface="Arial" panose="020B0604020202020204" pitchFamily="34" charset="0"/>
              </a:rPr>
              <a:t>o fruto </a:t>
            </a:r>
            <a:r>
              <a:rPr lang="pt-BR" sz="2700" i="0" dirty="0">
                <a:latin typeface="Arial" panose="020B0604020202020204" pitchFamily="34" charset="0"/>
              </a:rPr>
              <a:t>da Sua obra redentora, não haverá silêncio no Céu? Este período de silêncio, se considerado </a:t>
            </a:r>
            <a:r>
              <a:rPr lang="pt-BR" sz="2700" i="0" dirty="0" smtClean="0">
                <a:latin typeface="Arial" panose="020B0604020202020204" pitchFamily="34" charset="0"/>
              </a:rPr>
              <a:t>como tempo </a:t>
            </a:r>
            <a:r>
              <a:rPr lang="pt-BR" sz="2700" i="0" dirty="0">
                <a:latin typeface="Arial" panose="020B0604020202020204" pitchFamily="34" charset="0"/>
              </a:rPr>
              <a:t>profético será de cerca de sete dias</a:t>
            </a:r>
            <a:r>
              <a:rPr lang="pt-BR" sz="2700" i="0" dirty="0" smtClean="0">
                <a:latin typeface="Arial" panose="020B0604020202020204" pitchFamily="34" charset="0"/>
              </a:rPr>
              <a:t>.”</a:t>
            </a:r>
            <a:endParaRPr lang="pt-BR" sz="2700" b="1" i="0" dirty="0">
              <a:solidFill>
                <a:srgbClr val="FFCC66">
                  <a:lumMod val="75000"/>
                </a:srgbClr>
              </a:solidFill>
              <a:effectLst>
                <a:outerShdw blurRad="38100" dist="38100" dir="2700000" algn="tl">
                  <a:srgbClr val="000000"/>
                </a:outerShdw>
              </a:effectLst>
              <a:latin typeface="Arial" panose="020B0604020202020204" pitchFamily="34" charset="0"/>
            </a:endParaRPr>
          </a:p>
          <a:p>
            <a:pPr algn="ctr">
              <a:buNone/>
            </a:pPr>
            <a:r>
              <a:rPr lang="pt-BR" sz="27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7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a:t>
            </a:r>
            <a:r>
              <a:rPr lang="pt-BR" sz="2700" b="1" i="0" dirty="0" smtClean="0">
                <a:solidFill>
                  <a:srgbClr val="FFCC66">
                    <a:lumMod val="75000"/>
                  </a:srgbClr>
                </a:solidFill>
                <a:effectLst>
                  <a:outerShdw blurRad="38100" dist="38100" dir="2700000" algn="tl">
                    <a:srgbClr val="000000"/>
                  </a:outerShdw>
                </a:effectLst>
                <a:latin typeface="Arial" panose="020B0604020202020204" pitchFamily="34" charset="0"/>
              </a:rPr>
              <a:t>págs. 123-124.</a:t>
            </a:r>
            <a:endParaRPr lang="pt-BR" sz="2700" b="1" i="0" dirty="0">
              <a:solidFill>
                <a:srgbClr val="FFCC66">
                  <a:lumMod val="75000"/>
                </a:srgbClr>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4727848" y="89452"/>
            <a:ext cx="3024336" cy="53123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000">
              <a:solidFill>
                <a:srgbClr val="FFFFFF"/>
              </a:solidFill>
            </a:endParaRPr>
          </a:p>
        </p:txBody>
      </p:sp>
      <p:sp>
        <p:nvSpPr>
          <p:cNvPr id="8" name="Text Box 1030"/>
          <p:cNvSpPr txBox="1">
            <a:spLocks noChangeArrowheads="1"/>
          </p:cNvSpPr>
          <p:nvPr/>
        </p:nvSpPr>
        <p:spPr bwMode="auto">
          <a:xfrm>
            <a:off x="4655840" y="116632"/>
            <a:ext cx="3168352" cy="52322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2800" b="1" i="0" dirty="0" smtClean="0">
                <a:solidFill>
                  <a:srgbClr val="1D0058"/>
                </a:solidFill>
                <a:latin typeface="Arial" panose="020B0604020202020204" pitchFamily="34" charset="0"/>
              </a:rPr>
              <a:t>RESPOSTA-2</a:t>
            </a:r>
            <a:endParaRPr lang="pt-BR" altLang="pt-BR" sz="2800"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37186838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263352" y="798842"/>
            <a:ext cx="11737304" cy="590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pt-BR" sz="2700" i="0" dirty="0" smtClean="0">
                <a:latin typeface="Arial" panose="020B0604020202020204" pitchFamily="34" charset="0"/>
              </a:rPr>
              <a:t>“Enquanto </a:t>
            </a:r>
            <a:r>
              <a:rPr lang="pt-BR" sz="2700" i="0" dirty="0">
                <a:latin typeface="Arial" panose="020B0604020202020204" pitchFamily="34" charset="0"/>
              </a:rPr>
              <a:t>a voz de Deus </a:t>
            </a:r>
            <a:r>
              <a:rPr lang="pt-BR" sz="2700" i="0" dirty="0" smtClean="0">
                <a:latin typeface="Arial" panose="020B0604020202020204" pitchFamily="34" charset="0"/>
              </a:rPr>
              <a:t>repercute sobre </a:t>
            </a:r>
            <a:r>
              <a:rPr lang="pt-BR" sz="2700" i="0" dirty="0">
                <a:latin typeface="Arial" panose="020B0604020202020204" pitchFamily="34" charset="0"/>
              </a:rPr>
              <a:t>a Terra, reinará a mais terrível confusão sobre a face da Natureza</a:t>
            </a:r>
            <a:r>
              <a:rPr lang="pt-BR" sz="2700" i="0" dirty="0" smtClean="0">
                <a:latin typeface="Arial" panose="020B0604020202020204" pitchFamily="34" charset="0"/>
              </a:rPr>
              <a:t>. ... O </a:t>
            </a:r>
            <a:r>
              <a:rPr lang="pt-BR" sz="2700" i="0" dirty="0">
                <a:latin typeface="Arial" panose="020B0604020202020204" pitchFamily="34" charset="0"/>
              </a:rPr>
              <a:t>dia que pensaram nunca chegaria apanhou-os por fim numa armadilha. </a:t>
            </a:r>
            <a:r>
              <a:rPr lang="pt-BR" sz="2700" i="0" dirty="0">
                <a:solidFill>
                  <a:srgbClr val="FFFF00"/>
                </a:solidFill>
                <a:latin typeface="Arial" panose="020B0604020202020204" pitchFamily="34" charset="0"/>
              </a:rPr>
              <a:t>A linguagem </a:t>
            </a:r>
            <a:r>
              <a:rPr lang="pt-BR" sz="2700" i="0" dirty="0" smtClean="0">
                <a:solidFill>
                  <a:srgbClr val="FFFF00"/>
                </a:solidFill>
                <a:latin typeface="Arial" panose="020B0604020202020204" pitchFamily="34" charset="0"/>
              </a:rPr>
              <a:t>involuntária dos </a:t>
            </a:r>
            <a:r>
              <a:rPr lang="pt-BR" sz="2700" i="0" dirty="0">
                <a:solidFill>
                  <a:srgbClr val="FFFF00"/>
                </a:solidFill>
                <a:latin typeface="Arial" panose="020B0604020202020204" pitchFamily="34" charset="0"/>
              </a:rPr>
              <a:t>seus angustiados corações será: </a:t>
            </a:r>
            <a:r>
              <a:rPr lang="pt-BR" sz="2700" b="1" i="0" dirty="0">
                <a:solidFill>
                  <a:srgbClr val="FFFF00"/>
                </a:solidFill>
                <a:latin typeface="Arial" panose="020B0604020202020204" pitchFamily="34" charset="0"/>
              </a:rPr>
              <a:t>"É vindo o grande dia da Sua ira; e quem poderá subsistir</a:t>
            </a:r>
            <a:r>
              <a:rPr lang="pt-BR" sz="2700" b="1" i="0" dirty="0" smtClean="0">
                <a:solidFill>
                  <a:srgbClr val="FFFF00"/>
                </a:solidFill>
                <a:latin typeface="Arial" panose="020B0604020202020204" pitchFamily="34" charset="0"/>
              </a:rPr>
              <a:t>?“</a:t>
            </a:r>
            <a:r>
              <a:rPr lang="pt-BR" sz="2700" i="0" dirty="0" smtClean="0">
                <a:solidFill>
                  <a:srgbClr val="FFFF00"/>
                </a:solidFill>
                <a:latin typeface="Arial" panose="020B0604020202020204" pitchFamily="34" charset="0"/>
              </a:rPr>
              <a:t> Antes </a:t>
            </a:r>
            <a:r>
              <a:rPr lang="pt-BR" sz="2700" i="0" dirty="0">
                <a:solidFill>
                  <a:srgbClr val="FFFF00"/>
                </a:solidFill>
                <a:latin typeface="Arial" panose="020B0604020202020204" pitchFamily="34" charset="0"/>
              </a:rPr>
              <a:t>que você seja surpreendido pelas terríveis cenas desse tempo, pedimos, leitor, que preste a </a:t>
            </a:r>
            <a:r>
              <a:rPr lang="pt-BR" sz="2700" i="0" dirty="0" smtClean="0">
                <a:solidFill>
                  <a:srgbClr val="FFFF00"/>
                </a:solidFill>
                <a:latin typeface="Arial" panose="020B0604020202020204" pitchFamily="34" charset="0"/>
              </a:rPr>
              <a:t>mais séria </a:t>
            </a:r>
            <a:r>
              <a:rPr lang="pt-BR" sz="2700" i="0" dirty="0">
                <a:solidFill>
                  <a:srgbClr val="FFFF00"/>
                </a:solidFill>
                <a:latin typeface="Arial" panose="020B0604020202020204" pitchFamily="34" charset="0"/>
              </a:rPr>
              <a:t>e sincera atenção a este assunto</a:t>
            </a:r>
            <a:r>
              <a:rPr lang="pt-BR" sz="2700" i="0" dirty="0" smtClean="0">
                <a:solidFill>
                  <a:srgbClr val="FFFF00"/>
                </a:solidFill>
                <a:latin typeface="Arial" panose="020B0604020202020204" pitchFamily="34" charset="0"/>
              </a:rPr>
              <a:t>. Muitos </a:t>
            </a:r>
            <a:r>
              <a:rPr lang="pt-BR" sz="2700" i="0" dirty="0">
                <a:solidFill>
                  <a:srgbClr val="FFFF00"/>
                </a:solidFill>
                <a:latin typeface="Arial" panose="020B0604020202020204" pitchFamily="34" charset="0"/>
              </a:rPr>
              <a:t>mostram hoje desprezar a oração, mas num tempo ou noutro todos hão de orar. Os que </a:t>
            </a:r>
            <a:r>
              <a:rPr lang="pt-BR" sz="2700" i="0" dirty="0" smtClean="0">
                <a:solidFill>
                  <a:srgbClr val="FFFF00"/>
                </a:solidFill>
                <a:latin typeface="Arial" panose="020B0604020202020204" pitchFamily="34" charset="0"/>
              </a:rPr>
              <a:t>não oram </a:t>
            </a:r>
            <a:r>
              <a:rPr lang="pt-BR" sz="2700" i="0" dirty="0">
                <a:solidFill>
                  <a:srgbClr val="FFFF00"/>
                </a:solidFill>
                <a:latin typeface="Arial" panose="020B0604020202020204" pitchFamily="34" charset="0"/>
              </a:rPr>
              <a:t>agora a Deus em penitência, hão de orar então às rochas e montanhas, em desespero. Essa será a </a:t>
            </a:r>
            <a:r>
              <a:rPr lang="pt-BR" sz="2700" i="0" dirty="0" smtClean="0">
                <a:solidFill>
                  <a:srgbClr val="FFFF00"/>
                </a:solidFill>
                <a:latin typeface="Arial" panose="020B0604020202020204" pitchFamily="34" charset="0"/>
              </a:rPr>
              <a:t>maior reunião </a:t>
            </a:r>
            <a:r>
              <a:rPr lang="pt-BR" sz="2700" i="0" dirty="0">
                <a:solidFill>
                  <a:srgbClr val="FFFF00"/>
                </a:solidFill>
                <a:latin typeface="Arial" panose="020B0604020202020204" pitchFamily="34" charset="0"/>
              </a:rPr>
              <a:t>de oração jamais realizada</a:t>
            </a:r>
            <a:r>
              <a:rPr lang="pt-BR" sz="2700" i="0" dirty="0" smtClean="0">
                <a:solidFill>
                  <a:srgbClr val="FFFF00"/>
                </a:solidFill>
                <a:latin typeface="Arial" panose="020B0604020202020204" pitchFamily="34" charset="0"/>
              </a:rPr>
              <a:t>.”</a:t>
            </a:r>
            <a:r>
              <a:rPr lang="pt-BR" sz="2700" i="0" dirty="0" smtClean="0">
                <a:latin typeface="Arial" panose="020B0604020202020204" pitchFamily="34" charset="0"/>
              </a:rPr>
              <a:t> </a:t>
            </a:r>
          </a:p>
          <a:p>
            <a:pPr algn="just">
              <a:buNone/>
            </a:pPr>
            <a:r>
              <a:rPr lang="pt-BR" sz="1000" i="0" dirty="0" smtClean="0">
                <a:latin typeface="Arial" panose="020B0604020202020204" pitchFamily="34" charset="0"/>
              </a:rPr>
              <a:t>      </a:t>
            </a:r>
          </a:p>
          <a:p>
            <a:pPr algn="ctr">
              <a:buNone/>
            </a:pP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As </a:t>
            </a:r>
            <a:r>
              <a:rPr lang="pt-BR" sz="2800" b="1" i="0" dirty="0">
                <a:solidFill>
                  <a:srgbClr val="FFCC66">
                    <a:lumMod val="75000"/>
                  </a:srgbClr>
                </a:solidFill>
                <a:effectLst>
                  <a:outerShdw blurRad="38100" dist="38100" dir="2700000" algn="tl">
                    <a:srgbClr val="000000"/>
                  </a:outerShdw>
                </a:effectLst>
                <a:latin typeface="Arial" panose="020B0604020202020204" pitchFamily="34" charset="0"/>
              </a:rPr>
              <a:t>Profecias do Apocalipse, </a:t>
            </a:r>
            <a:r>
              <a:rPr lang="pt-BR" sz="2800" b="1" i="0" dirty="0" smtClean="0">
                <a:solidFill>
                  <a:srgbClr val="FFCC66">
                    <a:lumMod val="75000"/>
                  </a:srgbClr>
                </a:solidFill>
                <a:effectLst>
                  <a:outerShdw blurRad="38100" dist="38100" dir="2700000" algn="tl">
                    <a:srgbClr val="000000"/>
                  </a:outerShdw>
                </a:effectLst>
                <a:latin typeface="Arial" panose="020B0604020202020204" pitchFamily="34" charset="0"/>
              </a:rPr>
              <a:t>págs. 104;106.</a:t>
            </a:r>
          </a:p>
          <a:p>
            <a:pPr algn="ctr">
              <a:buNone/>
            </a:pPr>
            <a:endParaRPr lang="pt-BR" sz="1800" b="1" i="0" dirty="0">
              <a:solidFill>
                <a:srgbClr val="FFCC66">
                  <a:lumMod val="75000"/>
                </a:srgbClr>
              </a:solidFill>
              <a:effectLst>
                <a:outerShdw blurRad="38100" dist="38100" dir="2700000" algn="tl">
                  <a:srgbClr val="000000"/>
                </a:outerShdw>
              </a:effectLst>
              <a:latin typeface="Arial" panose="020B0604020202020204" pitchFamily="34" charset="0"/>
            </a:endParaRPr>
          </a:p>
          <a:p>
            <a:pPr algn="ctr">
              <a:buNone/>
            </a:pPr>
            <a:r>
              <a:rPr lang="pt-BR" b="1" i="0" dirty="0" smtClean="0">
                <a:solidFill>
                  <a:srgbClr val="99CCFF"/>
                </a:solidFill>
                <a:effectLst>
                  <a:outerShdw blurRad="38100" dist="38100" dir="2700000" algn="tl">
                    <a:srgbClr val="000000"/>
                  </a:outerShdw>
                </a:effectLst>
                <a:latin typeface="Arial" panose="020B0604020202020204" pitchFamily="34" charset="0"/>
              </a:rPr>
              <a:t>O Pai tambem virá com Jesus?!</a:t>
            </a:r>
            <a:endParaRPr lang="pt-BR" b="1" i="0" dirty="0">
              <a:solidFill>
                <a:srgbClr val="99CCFF"/>
              </a:solidFill>
              <a:effectLst>
                <a:outerShdw blurRad="38100" dist="38100" dir="2700000" algn="tl">
                  <a:srgbClr val="000000"/>
                </a:outerShdw>
              </a:effectLst>
              <a:latin typeface="Arial" panose="020B0604020202020204" pitchFamily="34" charset="0"/>
            </a:endParaRPr>
          </a:p>
        </p:txBody>
      </p:sp>
      <p:sp>
        <p:nvSpPr>
          <p:cNvPr id="7" name="Rectangle 1029"/>
          <p:cNvSpPr>
            <a:spLocks noChangeArrowheads="1"/>
          </p:cNvSpPr>
          <p:nvPr/>
        </p:nvSpPr>
        <p:spPr bwMode="auto">
          <a:xfrm>
            <a:off x="4727848" y="89452"/>
            <a:ext cx="3024336" cy="53123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000">
              <a:solidFill>
                <a:srgbClr val="FFFFFF"/>
              </a:solidFill>
            </a:endParaRPr>
          </a:p>
        </p:txBody>
      </p:sp>
      <p:sp>
        <p:nvSpPr>
          <p:cNvPr id="8" name="Text Box 1030"/>
          <p:cNvSpPr txBox="1">
            <a:spLocks noChangeArrowheads="1"/>
          </p:cNvSpPr>
          <p:nvPr/>
        </p:nvSpPr>
        <p:spPr bwMode="auto">
          <a:xfrm>
            <a:off x="4655840" y="116632"/>
            <a:ext cx="3168352" cy="52322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2800" b="1" i="0" dirty="0" smtClean="0">
                <a:solidFill>
                  <a:srgbClr val="1D0058"/>
                </a:solidFill>
                <a:latin typeface="Arial" panose="020B0604020202020204" pitchFamily="34" charset="0"/>
              </a:rPr>
              <a:t>CONCLUSÃO</a:t>
            </a:r>
            <a:endParaRPr lang="pt-BR" altLang="pt-BR" sz="2800"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2803912501"/>
      </p:ext>
    </p:extLst>
  </p:cSld>
  <p:clrMapOvr>
    <a:masterClrMapping/>
  </p:clrMapOvr>
  <p:transition advClick="0">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blinds(horizontal)">
                                      <p:cBhvr>
                                        <p:cTn id="7" dur="500"/>
                                        <p:tgtEl>
                                          <p:spTgt spid="62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BEBA8EAE-BF5A-486C-A8C5-ECC9F3942E4B}">
                <a14:imgProps xmlns:a14="http://schemas.microsoft.com/office/drawing/2010/main">
                  <a14:imgLayer r:embed="rId4">
                    <a14:imgEffect>
                      <a14:saturation sat="151000"/>
                    </a14:imgEffect>
                  </a14:imgLayer>
                </a14:imgProps>
              </a:ext>
              <a:ext uri="{28A0092B-C50C-407E-A947-70E740481C1C}">
                <a14:useLocalDpi xmlns:a14="http://schemas.microsoft.com/office/drawing/2010/main" val="0"/>
              </a:ext>
            </a:extLst>
          </a:blip>
          <a:stretch>
            <a:fillRect/>
          </a:stretch>
        </p:blipFill>
        <p:spPr>
          <a:xfrm>
            <a:off x="20823" y="18120"/>
            <a:ext cx="12144673" cy="6839880"/>
          </a:xfrm>
          <a:prstGeom prst="rect">
            <a:avLst/>
          </a:prstGeom>
        </p:spPr>
      </p:pic>
      <p:sp>
        <p:nvSpPr>
          <p:cNvPr id="2293763" name="Text Box 3"/>
          <p:cNvSpPr txBox="1">
            <a:spLocks noChangeArrowheads="1"/>
          </p:cNvSpPr>
          <p:nvPr/>
        </p:nvSpPr>
        <p:spPr bwMode="auto">
          <a:xfrm>
            <a:off x="767408" y="42877"/>
            <a:ext cx="10585176" cy="3170099"/>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a:spcBef>
                <a:spcPts val="0"/>
              </a:spcBef>
              <a:defRPr/>
            </a:pPr>
            <a:r>
              <a:rPr lang="en-US" sz="4000" b="1" i="0" dirty="0" err="1">
                <a:solidFill>
                  <a:srgbClr val="FF0000"/>
                </a:solidFill>
                <a:effectLst>
                  <a:outerShdw blurRad="38100" dist="38100" dir="2700000" algn="tl">
                    <a:srgbClr val="000000">
                      <a:alpha val="43137"/>
                    </a:srgbClr>
                  </a:outerShdw>
                </a:effectLst>
                <a:latin typeface="Arial" charset="0"/>
                <a:cs typeface="Arial" charset="0"/>
              </a:rPr>
              <a:t>Apocalipse</a:t>
            </a:r>
            <a:r>
              <a:rPr lang="en-US" sz="4000" b="1" i="0" dirty="0">
                <a:solidFill>
                  <a:srgbClr val="FF0000"/>
                </a:solidFill>
                <a:effectLst>
                  <a:outerShdw blurRad="38100" dist="38100" dir="2700000" algn="tl">
                    <a:srgbClr val="000000">
                      <a:alpha val="43137"/>
                    </a:srgbClr>
                  </a:outerShdw>
                </a:effectLst>
                <a:latin typeface="Arial" charset="0"/>
                <a:cs typeface="Arial" charset="0"/>
              </a:rPr>
              <a:t> </a:t>
            </a:r>
            <a:r>
              <a:rPr lang="en-US" sz="4000" b="1" i="0" dirty="0" smtClean="0">
                <a:solidFill>
                  <a:srgbClr val="FF0000"/>
                </a:solidFill>
                <a:effectLst>
                  <a:outerShdw blurRad="38100" dist="38100" dir="2700000" algn="tl">
                    <a:srgbClr val="000000">
                      <a:alpha val="43137"/>
                    </a:srgbClr>
                  </a:outerShdw>
                </a:effectLst>
                <a:latin typeface="Arial" charset="0"/>
                <a:cs typeface="Arial" charset="0"/>
              </a:rPr>
              <a:t>6:16.</a:t>
            </a:r>
            <a:endParaRPr lang="pt-BR" sz="4000" b="1" i="0" dirty="0" smtClean="0">
              <a:solidFill>
                <a:srgbClr val="FF0000"/>
              </a:solidFill>
              <a:effectLst>
                <a:outerShdw blurRad="38100" dist="38100" dir="2700000" algn="tl">
                  <a:srgbClr val="000000">
                    <a:alpha val="43137"/>
                  </a:srgbClr>
                </a:outerShdw>
              </a:effectLst>
            </a:endParaRPr>
          </a:p>
          <a:p>
            <a:pPr algn="ctr">
              <a:spcBef>
                <a:spcPts val="0"/>
              </a:spcBef>
              <a:defRPr/>
            </a:pPr>
            <a: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“E </a:t>
            </a:r>
            <a:r>
              <a:rPr lang="pt-BR" sz="4000" b="1" i="0" dirty="0">
                <a:solidFill>
                  <a:srgbClr val="FFFF00"/>
                </a:solidFill>
                <a:effectLst>
                  <a:outerShdw blurRad="38100" dist="38100" dir="2700000" algn="tl">
                    <a:srgbClr val="000000">
                      <a:alpha val="43137"/>
                    </a:srgbClr>
                  </a:outerShdw>
                </a:effectLst>
                <a:latin typeface="Arial" panose="020B0604020202020204" pitchFamily="34" charset="0"/>
              </a:rPr>
              <a:t>diziam aos montes e aos rochedos: </a:t>
            </a:r>
            <a: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
            </a:r>
            <a:b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br>
            <a: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Caí </a:t>
            </a:r>
            <a:r>
              <a:rPr lang="pt-BR" sz="4000" b="1" i="0" dirty="0">
                <a:solidFill>
                  <a:srgbClr val="FFFF00"/>
                </a:solidFill>
                <a:effectLst>
                  <a:outerShdw blurRad="38100" dist="38100" dir="2700000" algn="tl">
                    <a:srgbClr val="000000">
                      <a:alpha val="43137"/>
                    </a:srgbClr>
                  </a:outerShdw>
                </a:effectLst>
                <a:latin typeface="Arial" panose="020B0604020202020204" pitchFamily="34" charset="0"/>
              </a:rPr>
              <a:t>sobre nós, e escondei-nos do rosto daquele que está assentado sobre o </a:t>
            </a:r>
            <a: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
            </a:r>
            <a:b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br>
            <a: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trono</a:t>
            </a:r>
            <a:r>
              <a:rPr lang="pt-BR" sz="4000" b="1" i="0" dirty="0">
                <a:solidFill>
                  <a:srgbClr val="FFFF00"/>
                </a:solidFill>
                <a:effectLst>
                  <a:outerShdw blurRad="38100" dist="38100" dir="2700000" algn="tl">
                    <a:srgbClr val="000000">
                      <a:alpha val="43137"/>
                    </a:srgbClr>
                  </a:outerShdw>
                </a:effectLst>
                <a:latin typeface="Arial" panose="020B0604020202020204" pitchFamily="34" charset="0"/>
              </a:rPr>
              <a:t>, e da ira do Cordeiro</a:t>
            </a:r>
            <a:r>
              <a:rPr 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250"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2293763"/>
                                        </p:tgtEl>
                                        <p:attrNameLst>
                                          <p:attrName>style.visibility</p:attrName>
                                        </p:attrNameLst>
                                      </p:cBhvr>
                                      <p:to>
                                        <p:strVal val="visible"/>
                                      </p:to>
                                    </p:set>
                                    <p:anim calcmode="lin" valueType="num">
                                      <p:cBhvr>
                                        <p:cTn id="7" dur="4000" fill="hold"/>
                                        <p:tgtEl>
                                          <p:spTgt spid="2293763"/>
                                        </p:tgtEl>
                                        <p:attrNameLst>
                                          <p:attrName>ppt_w</p:attrName>
                                        </p:attrNameLst>
                                      </p:cBhvr>
                                      <p:tavLst>
                                        <p:tav tm="0">
                                          <p:val>
                                            <p:fltVal val="0"/>
                                          </p:val>
                                        </p:tav>
                                        <p:tav tm="100000">
                                          <p:val>
                                            <p:strVal val="#ppt_w"/>
                                          </p:val>
                                        </p:tav>
                                      </p:tavLst>
                                    </p:anim>
                                    <p:anim calcmode="lin" valueType="num">
                                      <p:cBhvr>
                                        <p:cTn id="8" dur="4000" fill="hold"/>
                                        <p:tgtEl>
                                          <p:spTgt spid="2293763"/>
                                        </p:tgtEl>
                                        <p:attrNameLst>
                                          <p:attrName>ppt_h</p:attrName>
                                        </p:attrNameLst>
                                      </p:cBhvr>
                                      <p:tavLst>
                                        <p:tav tm="0">
                                          <p:val>
                                            <p:fltVal val="0"/>
                                          </p:val>
                                        </p:tav>
                                        <p:tav tm="100000">
                                          <p:val>
                                            <p:strVal val="#ppt_h"/>
                                          </p:val>
                                        </p:tav>
                                      </p:tavLst>
                                    </p:anim>
                                    <p:anim calcmode="lin" valueType="num">
                                      <p:cBhvr>
                                        <p:cTn id="9" dur="4000" fill="hold"/>
                                        <p:tgtEl>
                                          <p:spTgt spid="2293763"/>
                                        </p:tgtEl>
                                        <p:attrNameLst>
                                          <p:attrName>ppt_x</p:attrName>
                                        </p:attrNameLst>
                                      </p:cBhvr>
                                      <p:tavLst>
                                        <p:tav tm="0">
                                          <p:val>
                                            <p:fltVal val="0.5"/>
                                          </p:val>
                                        </p:tav>
                                        <p:tav tm="100000">
                                          <p:val>
                                            <p:strVal val="#ppt_x"/>
                                          </p:val>
                                        </p:tav>
                                      </p:tavLst>
                                    </p:anim>
                                    <p:anim calcmode="lin" valueType="num">
                                      <p:cBhvr>
                                        <p:cTn id="10" dur="4000" fill="hold"/>
                                        <p:tgtEl>
                                          <p:spTgt spid="22937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6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540" name="Text Box 4"/>
          <p:cNvSpPr txBox="1">
            <a:spLocks noChangeArrowheads="1"/>
          </p:cNvSpPr>
          <p:nvPr/>
        </p:nvSpPr>
        <p:spPr bwMode="auto">
          <a:xfrm>
            <a:off x="1847528" y="5013176"/>
            <a:ext cx="8459787" cy="17851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1200"/>
              </a:spcBef>
              <a:buFontTx/>
              <a:buNone/>
            </a:pPr>
            <a:r>
              <a:rPr lang="pt-BR" altLang="pt-BR" sz="4000" b="1" i="0" dirty="0">
                <a:solidFill>
                  <a:srgbClr val="FFFF00"/>
                </a:solidFill>
                <a:effectLst>
                  <a:outerShdw blurRad="38100" dist="38100" dir="2700000" algn="tl">
                    <a:srgbClr val="000000">
                      <a:alpha val="43137"/>
                    </a:srgbClr>
                  </a:outerShdw>
                </a:effectLst>
                <a:latin typeface="Arial" panose="020B0604020202020204" pitchFamily="34" charset="0"/>
              </a:rPr>
              <a:t>Visite </a:t>
            </a:r>
            <a:r>
              <a:rPr lang="pt-BR" altLang="pt-BR" sz="4000" b="1" i="0" dirty="0" smtClean="0">
                <a:solidFill>
                  <a:srgbClr val="FFFF00"/>
                </a:solidFill>
                <a:effectLst>
                  <a:outerShdw blurRad="38100" dist="38100" dir="2700000" algn="tl">
                    <a:srgbClr val="000000">
                      <a:alpha val="43137"/>
                    </a:srgbClr>
                  </a:outerShdw>
                </a:effectLst>
                <a:latin typeface="Arial" panose="020B0604020202020204" pitchFamily="34" charset="0"/>
              </a:rPr>
              <a:t>Nosso Site:</a:t>
            </a:r>
          </a:p>
          <a:p>
            <a:pPr algn="ctr">
              <a:spcBef>
                <a:spcPts val="1200"/>
              </a:spcBef>
              <a:buFontTx/>
              <a:buNone/>
            </a:pPr>
            <a:r>
              <a:rPr lang="pt-BR" altLang="pt-BR" i="0" u="sng" dirty="0" smtClean="0">
                <a:solidFill>
                  <a:schemeClr val="bg1">
                    <a:lumMod val="40000"/>
                    <a:lumOff val="60000"/>
                  </a:schemeClr>
                </a:solidFill>
                <a:latin typeface="Arial" panose="020B0604020202020204" pitchFamily="34" charset="0"/>
                <a:hlinkClick r:id="rId2"/>
              </a:rPr>
              <a:t>www.adventistas-historicos.com</a:t>
            </a:r>
            <a:endParaRPr lang="pt-BR" altLang="pt-BR" i="0" u="sng" dirty="0" smtClean="0">
              <a:solidFill>
                <a:schemeClr val="bg1">
                  <a:lumMod val="40000"/>
                  <a:lumOff val="60000"/>
                </a:schemeClr>
              </a:solidFill>
              <a:latin typeface="Arial" panose="020B0604020202020204" pitchFamily="34" charset="0"/>
            </a:endParaRPr>
          </a:p>
          <a:p>
            <a:pPr algn="ctr">
              <a:spcBef>
                <a:spcPts val="1200"/>
              </a:spcBef>
              <a:buFontTx/>
              <a:buNone/>
            </a:pPr>
            <a:r>
              <a:rPr lang="pt-BR" altLang="pt-BR" sz="1800" b="1" i="0" dirty="0" smtClean="0">
                <a:solidFill>
                  <a:srgbClr val="FFC000"/>
                </a:solidFill>
                <a:latin typeface="Arial" panose="020B0604020202020204" pitchFamily="34" charset="0"/>
              </a:rPr>
              <a:t>Estudo diagramado por Silas Jäkel, em Maio de 2022</a:t>
            </a:r>
            <a:endParaRPr lang="pt-BR" altLang="pt-BR" sz="1800" b="1" i="0" dirty="0">
              <a:solidFill>
                <a:srgbClr val="FFC000"/>
              </a:solidFill>
              <a:latin typeface="Arial" panose="020B0604020202020204" pitchFamily="34" charset="0"/>
            </a:endParaRPr>
          </a:p>
        </p:txBody>
      </p:sp>
      <p:sp>
        <p:nvSpPr>
          <p:cNvPr id="6" name="Text Box 1026"/>
          <p:cNvSpPr txBox="1">
            <a:spLocks noChangeArrowheads="1"/>
          </p:cNvSpPr>
          <p:nvPr/>
        </p:nvSpPr>
        <p:spPr bwMode="auto">
          <a:xfrm>
            <a:off x="263352" y="188640"/>
            <a:ext cx="11665296" cy="4401205"/>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marL="457200" indent="-457200" algn="just">
              <a:buFont typeface="Arial" panose="020B0604020202020204" pitchFamily="34" charset="0"/>
              <a:buChar char="•"/>
            </a:pPr>
            <a:r>
              <a:rPr lang="pt-BR" b="1" i="0" dirty="0" smtClean="0">
                <a:solidFill>
                  <a:schemeClr val="tx1">
                    <a:lumMod val="95000"/>
                  </a:schemeClr>
                </a:solidFill>
                <a:latin typeface="Arial" panose="020B0604020202020204" pitchFamily="34" charset="0"/>
              </a:rPr>
              <a:t>Como foi dito no inicio deste estudo, </a:t>
            </a:r>
            <a:r>
              <a:rPr lang="pt-BR" b="1" i="0" dirty="0" smtClean="0">
                <a:solidFill>
                  <a:srgbClr val="FFFF00"/>
                </a:solidFill>
                <a:latin typeface="Arial" panose="020B0604020202020204" pitchFamily="34" charset="0"/>
              </a:rPr>
              <a:t>Os Sete Selos </a:t>
            </a:r>
            <a:r>
              <a:rPr lang="pt-BR" b="1" i="0" dirty="0">
                <a:solidFill>
                  <a:schemeClr val="tx1">
                    <a:lumMod val="95000"/>
                  </a:schemeClr>
                </a:solidFill>
                <a:latin typeface="Arial" panose="020B0604020202020204" pitchFamily="34" charset="0"/>
              </a:rPr>
              <a:t>representam acontecimentos de caráter religioso e abrangem a história </a:t>
            </a:r>
            <a:r>
              <a:rPr lang="pt-BR" b="1" i="0" dirty="0" smtClean="0">
                <a:solidFill>
                  <a:schemeClr val="tx1">
                    <a:lumMod val="95000"/>
                  </a:schemeClr>
                </a:solidFill>
                <a:latin typeface="Arial" panose="020B0604020202020204" pitchFamily="34" charset="0"/>
              </a:rPr>
              <a:t>da igreja </a:t>
            </a:r>
            <a:r>
              <a:rPr lang="pt-BR" b="1" i="0" dirty="0">
                <a:solidFill>
                  <a:schemeClr val="tx1">
                    <a:lumMod val="95000"/>
                  </a:schemeClr>
                </a:solidFill>
                <a:latin typeface="Arial" panose="020B0604020202020204" pitchFamily="34" charset="0"/>
              </a:rPr>
              <a:t>desde o início da era cristã até a vinda de Cristo</a:t>
            </a:r>
            <a:r>
              <a:rPr lang="pt-BR" b="1" i="0" dirty="0" smtClean="0">
                <a:solidFill>
                  <a:schemeClr val="tx1">
                    <a:lumMod val="95000"/>
                  </a:schemeClr>
                </a:solidFill>
                <a:latin typeface="Arial" panose="020B0604020202020204" pitchFamily="34" charset="0"/>
              </a:rPr>
              <a:t>.</a:t>
            </a:r>
          </a:p>
          <a:p>
            <a:pPr algn="just"/>
            <a:r>
              <a:rPr lang="pt-BR" b="1" i="0" dirty="0" smtClean="0">
                <a:solidFill>
                  <a:schemeClr val="tx1">
                    <a:lumMod val="95000"/>
                  </a:schemeClr>
                </a:solidFill>
                <a:latin typeface="Arial" panose="020B0604020202020204" pitchFamily="34" charset="0"/>
              </a:rPr>
              <a:t> </a:t>
            </a:r>
          </a:p>
          <a:p>
            <a:pPr marL="457200" indent="-457200" algn="just">
              <a:buFont typeface="Arial" panose="020B0604020202020204" pitchFamily="34" charset="0"/>
              <a:buChar char="•"/>
            </a:pPr>
            <a:r>
              <a:rPr lang="pt-BR" b="1" i="0" dirty="0" smtClean="0">
                <a:solidFill>
                  <a:srgbClr val="FFFF00"/>
                </a:solidFill>
                <a:latin typeface="Arial" panose="020B0604020202020204" pitchFamily="34" charset="0"/>
              </a:rPr>
              <a:t>As Sete Trombetas </a:t>
            </a:r>
            <a:r>
              <a:rPr lang="pt-BR" b="1" i="0" dirty="0" smtClean="0">
                <a:solidFill>
                  <a:schemeClr val="tx1">
                    <a:lumMod val="95000"/>
                  </a:schemeClr>
                </a:solidFill>
                <a:latin typeface="Arial" panose="020B0604020202020204" pitchFamily="34" charset="0"/>
              </a:rPr>
              <a:t>referem-se </a:t>
            </a:r>
            <a:r>
              <a:rPr lang="pt-BR" b="1" i="0" dirty="0">
                <a:solidFill>
                  <a:schemeClr val="tx1">
                    <a:lumMod val="95000"/>
                  </a:schemeClr>
                </a:solidFill>
                <a:latin typeface="Arial" panose="020B0604020202020204" pitchFamily="34" charset="0"/>
              </a:rPr>
              <a:t>a uma série </a:t>
            </a:r>
            <a:r>
              <a:rPr lang="pt-BR" b="1" i="0" dirty="0" smtClean="0">
                <a:solidFill>
                  <a:schemeClr val="tx1">
                    <a:lumMod val="95000"/>
                  </a:schemeClr>
                </a:solidFill>
                <a:latin typeface="Arial" panose="020B0604020202020204" pitchFamily="34" charset="0"/>
              </a:rPr>
              <a:t>de acontecimentos </a:t>
            </a:r>
            <a:r>
              <a:rPr lang="pt-BR" b="1" i="0" dirty="0">
                <a:solidFill>
                  <a:schemeClr val="tx1">
                    <a:lumMod val="95000"/>
                  </a:schemeClr>
                </a:solidFill>
                <a:latin typeface="Arial" panose="020B0604020202020204" pitchFamily="34" charset="0"/>
              </a:rPr>
              <a:t>que ocorrem ao mesmo tempo em que os acontecimentos </a:t>
            </a:r>
            <a:r>
              <a:rPr lang="pt-BR" b="1" i="0" dirty="0" smtClean="0">
                <a:solidFill>
                  <a:schemeClr val="tx1">
                    <a:lumMod val="95000"/>
                  </a:schemeClr>
                </a:solidFill>
                <a:latin typeface="Arial" panose="020B0604020202020204" pitchFamily="34" charset="0"/>
              </a:rPr>
              <a:t>dos selos</a:t>
            </a:r>
            <a:r>
              <a:rPr lang="pt-BR" b="1" i="0" dirty="0">
                <a:solidFill>
                  <a:schemeClr val="tx1">
                    <a:lumMod val="95000"/>
                  </a:schemeClr>
                </a:solidFill>
                <a:latin typeface="Arial" panose="020B0604020202020204" pitchFamily="34" charset="0"/>
              </a:rPr>
              <a:t>, mas com </a:t>
            </a:r>
            <a:r>
              <a:rPr lang="pt-BR" b="1" i="0" dirty="0" smtClean="0">
                <a:solidFill>
                  <a:schemeClr val="tx1">
                    <a:lumMod val="95000"/>
                  </a:schemeClr>
                </a:solidFill>
                <a:latin typeface="Arial" panose="020B0604020202020204" pitchFamily="34" charset="0"/>
              </a:rPr>
              <a:t>um caráter </a:t>
            </a:r>
            <a:r>
              <a:rPr lang="pt-BR" b="1" i="0" dirty="0">
                <a:solidFill>
                  <a:schemeClr val="tx1">
                    <a:lumMod val="95000"/>
                  </a:schemeClr>
                </a:solidFill>
                <a:latin typeface="Arial" panose="020B0604020202020204" pitchFamily="34" charset="0"/>
              </a:rPr>
              <a:t>inteiramente diverso. Uma trombeta é um símbolo de guerra; por isso as trombetas </a:t>
            </a:r>
            <a:r>
              <a:rPr lang="pt-BR" b="1" i="0" dirty="0" smtClean="0">
                <a:solidFill>
                  <a:schemeClr val="tx1">
                    <a:lumMod val="95000"/>
                  </a:schemeClr>
                </a:solidFill>
                <a:latin typeface="Arial" panose="020B0604020202020204" pitchFamily="34" charset="0"/>
              </a:rPr>
              <a:t>significam grandes </a:t>
            </a:r>
            <a:r>
              <a:rPr lang="pt-BR" b="1" i="0" dirty="0">
                <a:solidFill>
                  <a:schemeClr val="tx1">
                    <a:lumMod val="95000"/>
                  </a:schemeClr>
                </a:solidFill>
                <a:latin typeface="Arial" panose="020B0604020202020204" pitchFamily="34" charset="0"/>
              </a:rPr>
              <a:t>comoções políticas que haviam de ocorrer entre as nações durante a dispensação cristã</a:t>
            </a:r>
            <a:r>
              <a:rPr lang="pt-BR" b="1" i="0" dirty="0" smtClean="0">
                <a:solidFill>
                  <a:schemeClr val="tx1">
                    <a:lumMod val="95000"/>
                  </a:schemeClr>
                </a:solidFill>
                <a:latin typeface="Arial" panose="020B0604020202020204" pitchFamily="34" charset="0"/>
              </a:rPr>
              <a:t>.</a:t>
            </a:r>
            <a:r>
              <a:rPr lang="pt-BR" i="0" dirty="0" smtClean="0">
                <a:solidFill>
                  <a:schemeClr val="tx1">
                    <a:lumMod val="95000"/>
                  </a:schemeClr>
                </a:solidFill>
                <a:latin typeface="Arial" panose="020B0604020202020204" pitchFamily="34" charset="0"/>
              </a:rPr>
              <a:t>                                                                                  </a:t>
            </a:r>
            <a:endParaRPr lang="pt-BR" b="1" i="0" dirty="0" smtClean="0">
              <a:solidFill>
                <a:schemeClr val="tx1">
                  <a:lumMod val="95000"/>
                </a:schemeClr>
              </a:solidFill>
              <a:latin typeface="Arial" panose="020B0604020202020204" pitchFamily="34" charset="0"/>
            </a:endParaRPr>
          </a:p>
        </p:txBody>
      </p:sp>
      <p:sp>
        <p:nvSpPr>
          <p:cNvPr id="7" name="CaixaDeTexto 6"/>
          <p:cNvSpPr txBox="1"/>
          <p:nvPr/>
        </p:nvSpPr>
        <p:spPr>
          <a:xfrm>
            <a:off x="11280576" y="6309320"/>
            <a:ext cx="881973" cy="523220"/>
          </a:xfrm>
          <a:prstGeom prst="rect">
            <a:avLst/>
          </a:prstGeom>
          <a:noFill/>
        </p:spPr>
        <p:txBody>
          <a:bodyPr wrap="none" rtlCol="0">
            <a:spAutoFit/>
          </a:bodyPr>
          <a:lstStyle/>
          <a:p>
            <a:r>
              <a:rPr lang="pt-BR" b="1" i="0" dirty="0" smtClean="0">
                <a:solidFill>
                  <a:srgbClr val="99CCFF"/>
                </a:solidFill>
              </a:rPr>
              <a:t>FIM</a:t>
            </a:r>
            <a:endParaRPr lang="pt-BR" b="1" i="0" dirty="0">
              <a:solidFill>
                <a:srgbClr val="99CC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0"/>
                                  </p:stCondLst>
                                  <p:childTnLst>
                                    <p:set>
                                      <p:cBhvr>
                                        <p:cTn id="6" dur="1" fill="hold">
                                          <p:stCondLst>
                                            <p:cond delay="0"/>
                                          </p:stCondLst>
                                        </p:cTn>
                                        <p:tgtEl>
                                          <p:spTgt spid="2369540"/>
                                        </p:tgtEl>
                                        <p:attrNameLst>
                                          <p:attrName>style.visibility</p:attrName>
                                        </p:attrNameLst>
                                      </p:cBhvr>
                                      <p:to>
                                        <p:strVal val="visible"/>
                                      </p:to>
                                    </p:set>
                                    <p:anim calcmode="lin" valueType="num">
                                      <p:cBhvr>
                                        <p:cTn id="7" dur="500" fill="hold"/>
                                        <p:tgtEl>
                                          <p:spTgt spid="2369540"/>
                                        </p:tgtEl>
                                        <p:attrNameLst>
                                          <p:attrName>ppt_w</p:attrName>
                                        </p:attrNameLst>
                                      </p:cBhvr>
                                      <p:tavLst>
                                        <p:tav tm="0">
                                          <p:val>
                                            <p:fltVal val="0"/>
                                          </p:val>
                                        </p:tav>
                                        <p:tav tm="100000">
                                          <p:val>
                                            <p:strVal val="#ppt_w"/>
                                          </p:val>
                                        </p:tav>
                                      </p:tavLst>
                                    </p:anim>
                                    <p:anim calcmode="lin" valueType="num">
                                      <p:cBhvr>
                                        <p:cTn id="8" dur="500" fill="hold"/>
                                        <p:tgtEl>
                                          <p:spTgt spid="2369540"/>
                                        </p:tgtEl>
                                        <p:attrNameLst>
                                          <p:attrName>ppt_h</p:attrName>
                                        </p:attrNameLst>
                                      </p:cBhvr>
                                      <p:tavLst>
                                        <p:tav tm="0">
                                          <p:val>
                                            <p:fltVal val="0"/>
                                          </p:val>
                                        </p:tav>
                                        <p:tav tm="100000">
                                          <p:val>
                                            <p:strVal val="#ppt_h"/>
                                          </p:val>
                                        </p:tav>
                                      </p:tavLst>
                                    </p:anim>
                                    <p:anim calcmode="lin" valueType="num">
                                      <p:cBhvr>
                                        <p:cTn id="9" dur="500" fill="hold"/>
                                        <p:tgtEl>
                                          <p:spTgt spid="2369540"/>
                                        </p:tgtEl>
                                        <p:attrNameLst>
                                          <p:attrName>ppt_x</p:attrName>
                                        </p:attrNameLst>
                                      </p:cBhvr>
                                      <p:tavLst>
                                        <p:tav tm="0">
                                          <p:val>
                                            <p:fltVal val="0.5"/>
                                          </p:val>
                                        </p:tav>
                                        <p:tav tm="100000">
                                          <p:val>
                                            <p:strVal val="#ppt_x"/>
                                          </p:val>
                                        </p:tav>
                                      </p:tavLst>
                                    </p:anim>
                                    <p:anim calcmode="lin" valueType="num">
                                      <p:cBhvr>
                                        <p:cTn id="10" dur="500" fill="hold"/>
                                        <p:tgtEl>
                                          <p:spTgt spid="23695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954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971800" y="3501008"/>
            <a:ext cx="6324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sz="3600" b="1" i="0" dirty="0" smtClean="0">
                <a:solidFill>
                  <a:schemeClr val="bg2"/>
                </a:solidFill>
                <a:latin typeface="Arial" panose="020B0604020202020204" pitchFamily="34" charset="0"/>
              </a:rPr>
              <a:t>Quem abre o primeiro selo, e qual a sua interpretação? </a:t>
            </a:r>
            <a:endParaRPr lang="pt-BR" altLang="pt-BR" sz="3600" b="1" i="0" dirty="0">
              <a:solidFill>
                <a:schemeClr val="bg2"/>
              </a:solidFill>
              <a:latin typeface="Arial" panose="020B0604020202020204" pitchFamily="34" charset="0"/>
            </a:endParaRPr>
          </a:p>
          <a:p>
            <a:pPr algn="r">
              <a:lnSpc>
                <a:spcPct val="90000"/>
              </a:lnSpc>
              <a:spcBef>
                <a:spcPct val="50000"/>
              </a:spcBef>
              <a:buFontTx/>
              <a:buNone/>
            </a:pPr>
            <a:r>
              <a:rPr lang="pt-BR" altLang="pt-BR" sz="2800" b="1" i="0" dirty="0" smtClean="0">
                <a:solidFill>
                  <a:schemeClr val="bg2"/>
                </a:solidFill>
                <a:latin typeface="Arial" panose="020B0604020202020204" pitchFamily="34" charset="0"/>
              </a:rPr>
              <a:t>Apocalipse 6:1-2. </a:t>
            </a:r>
            <a:endParaRPr lang="pt-BR" altLang="pt-BR" sz="2800" b="1" i="0" dirty="0">
              <a:solidFill>
                <a:schemeClr val="bg2"/>
              </a:solidFill>
              <a:latin typeface="Arial" panose="020B0604020202020204" pitchFamily="34" charset="0"/>
            </a:endParaRPr>
          </a:p>
        </p:txBody>
      </p:sp>
      <p:sp>
        <p:nvSpPr>
          <p:cNvPr id="10243"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01</a:t>
            </a:r>
          </a:p>
        </p:txBody>
      </p:sp>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82" name="Text Box 2"/>
          <p:cNvSpPr txBox="1">
            <a:spLocks noChangeArrowheads="1"/>
          </p:cNvSpPr>
          <p:nvPr/>
        </p:nvSpPr>
        <p:spPr bwMode="auto">
          <a:xfrm>
            <a:off x="407368" y="548680"/>
            <a:ext cx="7128792" cy="6029343"/>
          </a:xfrm>
          <a:prstGeom prst="rect">
            <a:avLst/>
          </a:prstGeom>
          <a:noFill/>
          <a:ln w="12700" cap="sq">
            <a:noFill/>
            <a:miter lim="800000"/>
            <a:headEnd/>
            <a:tailEnd/>
          </a:ln>
          <a:effectLst>
            <a:outerShdw dist="45791" dir="3378596" algn="ctr" rotWithShape="0">
              <a:schemeClr val="bg2"/>
            </a:outerShdw>
          </a:effectLst>
        </p:spPr>
        <p:txBody>
          <a:bodyPr wrap="square">
            <a:spAutoFit/>
          </a:bodyPr>
          <a:lstStyle/>
          <a:p>
            <a:pPr algn="just">
              <a:lnSpc>
                <a:spcPct val="120000"/>
              </a:lnSpc>
              <a:spcBef>
                <a:spcPct val="50000"/>
              </a:spcBef>
              <a:defRPr/>
            </a:pPr>
            <a:r>
              <a:rPr lang="pt-BR" sz="3200" i="0" dirty="0" smtClean="0">
                <a:latin typeface="Arial" panose="020B0604020202020204" pitchFamily="34" charset="0"/>
              </a:rPr>
              <a:t>“1 E</a:t>
            </a:r>
            <a:r>
              <a:rPr lang="pt-BR" sz="3200" i="0" dirty="0">
                <a:latin typeface="Arial" panose="020B0604020202020204" pitchFamily="34" charset="0"/>
              </a:rPr>
              <a:t>, </a:t>
            </a:r>
            <a:r>
              <a:rPr lang="pt-BR" sz="3200" i="0" dirty="0" smtClean="0">
                <a:latin typeface="Arial" panose="020B0604020202020204" pitchFamily="34" charset="0"/>
              </a:rPr>
              <a:t>havendo </a:t>
            </a:r>
            <a:r>
              <a:rPr lang="pt-BR" sz="3200" i="0" dirty="0">
                <a:latin typeface="Arial" panose="020B0604020202020204" pitchFamily="34" charset="0"/>
              </a:rPr>
              <a:t>o Cordeiro aberto um dos selos, olhei, e ouvi um dos quatro animais, que dizia como em voz de trovão: Vem, e vê</a:t>
            </a:r>
            <a:r>
              <a:rPr lang="pt-BR" sz="3200" i="0" dirty="0" smtClean="0">
                <a:latin typeface="Arial" panose="020B0604020202020204" pitchFamily="34" charset="0"/>
              </a:rPr>
              <a:t>.</a:t>
            </a:r>
          </a:p>
          <a:p>
            <a:pPr algn="just">
              <a:lnSpc>
                <a:spcPct val="120000"/>
              </a:lnSpc>
              <a:spcBef>
                <a:spcPct val="50000"/>
              </a:spcBef>
              <a:defRPr/>
            </a:pPr>
            <a:r>
              <a:rPr lang="pt-BR" sz="3200" i="0" dirty="0" smtClean="0">
                <a:latin typeface="Arial" panose="020B0604020202020204" pitchFamily="34" charset="0"/>
              </a:rPr>
              <a:t> </a:t>
            </a:r>
            <a:r>
              <a:rPr lang="pt-BR" sz="3200" i="0" dirty="0">
                <a:latin typeface="Arial" panose="020B0604020202020204" pitchFamily="34" charset="0"/>
              </a:rPr>
              <a:t>2 </a:t>
            </a:r>
            <a:r>
              <a:rPr lang="pt-BR" sz="3200" i="0" dirty="0" smtClean="0">
                <a:latin typeface="Arial" panose="020B0604020202020204" pitchFamily="34" charset="0"/>
              </a:rPr>
              <a:t>E </a:t>
            </a:r>
            <a:r>
              <a:rPr lang="pt-BR" sz="3200" i="0" dirty="0">
                <a:latin typeface="Arial" panose="020B0604020202020204" pitchFamily="34" charset="0"/>
              </a:rPr>
              <a:t>olhei, e eis um cavalo branco; e o que estava assentado sobre ele tinha um arco; e foi-lhe dada uma coroa, e saiu vitorioso, e para vencer</a:t>
            </a:r>
            <a:r>
              <a:rPr lang="pt-BR" sz="3200" i="0" dirty="0" smtClean="0">
                <a:latin typeface="Arial" panose="020B0604020202020204" pitchFamily="34" charset="0"/>
              </a:rPr>
              <a:t>.”</a:t>
            </a:r>
          </a:p>
          <a:p>
            <a:pPr algn="just">
              <a:lnSpc>
                <a:spcPct val="120000"/>
              </a:lnSpc>
              <a:spcBef>
                <a:spcPct val="50000"/>
              </a:spcBef>
              <a:defRPr/>
            </a:pPr>
            <a:endParaRPr lang="pt-BR" sz="1100" b="1" i="0" dirty="0">
              <a:latin typeface="Arial" panose="020B0604020202020204" pitchFamily="34" charset="0"/>
            </a:endParaRPr>
          </a:p>
          <a:p>
            <a:pPr algn="r">
              <a:defRPr/>
            </a:pPr>
            <a:r>
              <a:rPr lang="pt-BR" sz="3200" b="1" i="0" dirty="0" smtClean="0">
                <a:solidFill>
                  <a:schemeClr val="accent1"/>
                </a:solidFill>
                <a:effectLst>
                  <a:outerShdw blurRad="38100" dist="38100" dir="2700000" algn="tl">
                    <a:srgbClr val="000000"/>
                  </a:outerShdw>
                </a:effectLst>
                <a:latin typeface="Arial" charset="0"/>
                <a:cs typeface="Arial" charset="0"/>
              </a:rPr>
              <a:t>Apocalipse 6:1-2.</a:t>
            </a:r>
            <a:r>
              <a:rPr lang="pt-BR" sz="2400" b="1" i="0" dirty="0" smtClean="0">
                <a:latin typeface="Arial" charset="0"/>
                <a:cs typeface="Arial" charset="0"/>
              </a:rPr>
              <a:t> </a:t>
            </a:r>
            <a:endParaRPr lang="pt-BR" sz="2400" b="1" i="0" dirty="0">
              <a:latin typeface="Arial" charset="0"/>
              <a:cs typeface="Arial"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999" y="836712"/>
            <a:ext cx="3749246" cy="5400600"/>
          </a:xfrm>
          <a:prstGeom prst="rect">
            <a:avLst/>
          </a:prstGeom>
        </p:spPr>
      </p:pic>
      <p:sp>
        <p:nvSpPr>
          <p:cNvPr id="4" name="CaixaDeTexto 3"/>
          <p:cNvSpPr txBox="1"/>
          <p:nvPr/>
        </p:nvSpPr>
        <p:spPr>
          <a:xfrm>
            <a:off x="9125360" y="6290156"/>
            <a:ext cx="1507144" cy="523220"/>
          </a:xfrm>
          <a:prstGeom prst="rect">
            <a:avLst/>
          </a:prstGeom>
          <a:noFill/>
        </p:spPr>
        <p:txBody>
          <a:bodyPr wrap="none" rtlCol="0">
            <a:spAutoFit/>
          </a:bodyPr>
          <a:lstStyle/>
          <a:p>
            <a:r>
              <a:rPr lang="pt-BR" b="1" i="0" dirty="0" smtClean="0">
                <a:solidFill>
                  <a:srgbClr val="FFFF00"/>
                </a:solidFill>
                <a:latin typeface="Arial" panose="020B0604020202020204" pitchFamily="34" charset="0"/>
              </a:rPr>
              <a:t>034-100</a:t>
            </a:r>
            <a:endParaRPr lang="pt-BR" b="1" i="0" dirty="0">
              <a:solidFill>
                <a:srgbClr val="FFFF00"/>
              </a:solidFill>
              <a:latin typeface="Arial" panose="020B0604020202020204" pitchFamily="34" charset="0"/>
            </a:endParaRPr>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5506" name="Text Box 1026"/>
          <p:cNvSpPr txBox="1">
            <a:spLocks noChangeArrowheads="1"/>
          </p:cNvSpPr>
          <p:nvPr/>
        </p:nvSpPr>
        <p:spPr bwMode="auto">
          <a:xfrm>
            <a:off x="407368" y="1412776"/>
            <a:ext cx="11305256" cy="4708981"/>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b="1" i="0" dirty="0" smtClean="0">
                <a:latin typeface="Arial" panose="020B0604020202020204" pitchFamily="34" charset="0"/>
              </a:rPr>
              <a:t>“</a:t>
            </a:r>
            <a:r>
              <a:rPr lang="pt-BR" sz="3200" b="1" i="0" dirty="0">
                <a:latin typeface="Arial" panose="020B0604020202020204" pitchFamily="34" charset="0"/>
              </a:rPr>
              <a:t>O Cordeiro toma o </a:t>
            </a:r>
            <a:r>
              <a:rPr lang="pt-BR" sz="3200" b="1" i="0" dirty="0" smtClean="0">
                <a:latin typeface="Arial" panose="020B0604020202020204" pitchFamily="34" charset="0"/>
              </a:rPr>
              <a:t>livro </a:t>
            </a:r>
            <a:r>
              <a:rPr lang="pt-BR" sz="3200" b="1" i="0" dirty="0" smtClean="0">
                <a:solidFill>
                  <a:srgbClr val="FFFF00"/>
                </a:solidFill>
                <a:latin typeface="Arial" panose="020B0604020202020204" pitchFamily="34" charset="0"/>
              </a:rPr>
              <a:t>(do capitulo 5) </a:t>
            </a:r>
            <a:r>
              <a:rPr lang="pt-BR" sz="3200" b="1" i="0" dirty="0">
                <a:latin typeface="Arial" panose="020B0604020202020204" pitchFamily="34" charset="0"/>
              </a:rPr>
              <a:t>e procede imediatamente à abertura dos selos, e a atenção do apóstolo </a:t>
            </a:r>
            <a:r>
              <a:rPr lang="pt-BR" sz="3200" b="1" i="0" dirty="0" smtClean="0">
                <a:latin typeface="Arial" panose="020B0604020202020204" pitchFamily="34" charset="0"/>
              </a:rPr>
              <a:t>é chamada </a:t>
            </a:r>
            <a:r>
              <a:rPr lang="pt-BR" sz="3200" b="1" i="0" dirty="0">
                <a:latin typeface="Arial" panose="020B0604020202020204" pitchFamily="34" charset="0"/>
              </a:rPr>
              <a:t>para as cenas que ocorrem sob cada selo. Já notamos que o número sete significa nas </a:t>
            </a:r>
            <a:r>
              <a:rPr lang="pt-BR" sz="3200" b="1" i="0" dirty="0" smtClean="0">
                <a:latin typeface="Arial" panose="020B0604020202020204" pitchFamily="34" charset="0"/>
              </a:rPr>
              <a:t>Escrituras plenitude </a:t>
            </a:r>
            <a:r>
              <a:rPr lang="pt-BR" sz="3200" b="1" i="0" dirty="0">
                <a:latin typeface="Arial" panose="020B0604020202020204" pitchFamily="34" charset="0"/>
              </a:rPr>
              <a:t>e perfeição. Os sete selos representam acontecimentos de caráter religioso e abrangem a história </a:t>
            </a:r>
            <a:r>
              <a:rPr lang="pt-BR" sz="3200" b="1" i="0" dirty="0" smtClean="0">
                <a:latin typeface="Arial" panose="020B0604020202020204" pitchFamily="34" charset="0"/>
              </a:rPr>
              <a:t>da igreja </a:t>
            </a:r>
            <a:r>
              <a:rPr lang="pt-BR" sz="3200" b="1" i="0" dirty="0">
                <a:latin typeface="Arial" panose="020B0604020202020204" pitchFamily="34" charset="0"/>
              </a:rPr>
              <a:t>desde o início da era cristã até a vinda de Cristo</a:t>
            </a:r>
            <a:r>
              <a:rPr lang="pt-BR" sz="3200" b="1" i="0" dirty="0" smtClean="0">
                <a:latin typeface="Arial" panose="020B0604020202020204" pitchFamily="34" charset="0"/>
              </a:rPr>
              <a:t>. </a:t>
            </a:r>
          </a:p>
          <a:p>
            <a:pPr algn="just"/>
            <a:r>
              <a:rPr lang="pt-BR" sz="3600" i="0" dirty="0" smtClean="0">
                <a:latin typeface="Arial" panose="020B0604020202020204" pitchFamily="34" charset="0"/>
              </a:rPr>
              <a:t>                                                                                   </a:t>
            </a:r>
            <a:endParaRPr lang="pt-BR" sz="4400" b="1" i="0" dirty="0" smtClean="0">
              <a:latin typeface="Arial" panose="020B0604020202020204" pitchFamily="34" charset="0"/>
            </a:endParaRPr>
          </a:p>
        </p:txBody>
      </p:sp>
      <p:sp>
        <p:nvSpPr>
          <p:cNvPr id="2325509" name="Rectangle 1029"/>
          <p:cNvSpPr>
            <a:spLocks noChangeArrowheads="1"/>
          </p:cNvSpPr>
          <p:nvPr/>
        </p:nvSpPr>
        <p:spPr bwMode="auto">
          <a:xfrm>
            <a:off x="4223792"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2294" name="Text Box 1030"/>
          <p:cNvSpPr txBox="1">
            <a:spLocks noChangeArrowheads="1"/>
          </p:cNvSpPr>
          <p:nvPr/>
        </p:nvSpPr>
        <p:spPr bwMode="auto">
          <a:xfrm>
            <a:off x="4439816"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Resposta-1</a:t>
            </a:r>
            <a:endParaRPr lang="pt-BR" altLang="pt-BR" b="1" i="0" dirty="0">
              <a:solidFill>
                <a:srgbClr val="25006E"/>
              </a:solidFill>
              <a:latin typeface="Arial" panose="020B0604020202020204" pitchFamily="34" charset="0"/>
            </a:endParaRPr>
          </a:p>
        </p:txBody>
      </p:sp>
      <p:sp>
        <p:nvSpPr>
          <p:cNvPr id="2" name="Seta para a direita 1"/>
          <p:cNvSpPr/>
          <p:nvPr/>
        </p:nvSpPr>
        <p:spPr bwMode="auto">
          <a:xfrm>
            <a:off x="10704512" y="5373216"/>
            <a:ext cx="864096" cy="244485"/>
          </a:xfrm>
          <a:prstGeom prst="rightArrow">
            <a:avLst/>
          </a:prstGeom>
          <a:solidFill>
            <a:srgbClr val="FF0000"/>
          </a:solidFill>
          <a:ln w="9525" cap="sq" cmpd="sng" algn="ctr">
            <a:no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rgbClr val="FF0000"/>
              </a:solidFill>
              <a:effectLst/>
              <a:latin typeface="Times New Roman" pitchFamily="18" charset="0"/>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25506"/>
                                        </p:tgtEl>
                                        <p:attrNameLst>
                                          <p:attrName>style.visibility</p:attrName>
                                        </p:attrNameLst>
                                      </p:cBhvr>
                                      <p:to>
                                        <p:strVal val="visible"/>
                                      </p:to>
                                    </p:set>
                                    <p:animEffect transition="in" filter="blinds(horizontal)">
                                      <p:cBhvr>
                                        <p:cTn id="7" dur="500"/>
                                        <p:tgtEl>
                                          <p:spTgt spid="232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5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325506" name="Text Box 1026"/>
          <p:cNvSpPr txBox="1">
            <a:spLocks noChangeArrowheads="1"/>
          </p:cNvSpPr>
          <p:nvPr/>
        </p:nvSpPr>
        <p:spPr bwMode="auto">
          <a:xfrm>
            <a:off x="407368" y="1016144"/>
            <a:ext cx="11305256" cy="5509200"/>
          </a:xfrm>
          <a:prstGeom prst="rect">
            <a:avLst/>
          </a:prstGeom>
          <a:noFill/>
          <a:ln w="12700" cap="sq">
            <a:noFill/>
            <a:miter lim="800000"/>
            <a:headEnd/>
            <a:tailEnd/>
          </a:ln>
          <a:effectLst>
            <a:outerShdw dist="53882" dir="2700000" sy="50000" rotWithShape="0">
              <a:schemeClr val="bg2"/>
            </a:outerShdw>
          </a:effectLst>
        </p:spPr>
        <p:txBody>
          <a:bodyPr wrap="square">
            <a:spAutoFit/>
          </a:bodyPr>
          <a:lstStyle/>
          <a:p>
            <a:pPr algn="just"/>
            <a:r>
              <a:rPr lang="pt-BR" sz="3200" b="1" i="0" dirty="0" smtClean="0">
                <a:latin typeface="Arial" panose="020B0604020202020204" pitchFamily="34" charset="0"/>
              </a:rPr>
              <a:t>O primeiro símbolo é </a:t>
            </a:r>
            <a:r>
              <a:rPr lang="pt-BR" sz="3200" b="1" i="0" dirty="0" smtClean="0">
                <a:solidFill>
                  <a:srgbClr val="FFFF00"/>
                </a:solidFill>
                <a:latin typeface="Arial" panose="020B0604020202020204" pitchFamily="34" charset="0"/>
              </a:rPr>
              <a:t>um cavalo branco </a:t>
            </a:r>
            <a:r>
              <a:rPr lang="pt-BR" sz="3200" b="1" i="0" dirty="0" smtClean="0">
                <a:latin typeface="Arial" panose="020B0604020202020204" pitchFamily="34" charset="0"/>
              </a:rPr>
              <a:t>e o cavaleiro que tinha um arco, a quem foi dada uma coroa, que saiu vitorioso e para vencer, como símbolo adequado dos triunfos do Evangelho no primeiro século da era cristã. A brancura do cavalo representa a pureza de fé daquele tempo. A coroa dada ao cavaleiro e o seu avanço como vencedor e prestes a alcançar novas vitórias significam o sucesso com que a verdade foi promulgada pelos seus primeiros ministros.” </a:t>
            </a:r>
          </a:p>
          <a:p>
            <a:pPr algn="just"/>
            <a:endParaRPr lang="pt-BR" sz="3200" i="0" dirty="0" smtClean="0">
              <a:solidFill>
                <a:srgbClr val="FFFF00"/>
              </a:solidFill>
              <a:latin typeface="Arial" panose="020B0604020202020204" pitchFamily="34" charset="0"/>
            </a:endParaRPr>
          </a:p>
          <a:p>
            <a:pPr algn="ctr"/>
            <a:r>
              <a:rPr lang="pt-BR" sz="3200" b="1" i="0" dirty="0" smtClean="0">
                <a:solidFill>
                  <a:schemeClr val="tx2">
                    <a:lumMod val="75000"/>
                  </a:schemeClr>
                </a:solidFill>
                <a:effectLst>
                  <a:outerShdw blurRad="38100" dist="38100" dir="2700000" algn="tl">
                    <a:srgbClr val="000000"/>
                  </a:outerShdw>
                </a:effectLst>
                <a:latin typeface="Arial" panose="020B0604020202020204" pitchFamily="34" charset="0"/>
              </a:rPr>
              <a:t>As Profecias do Apocalipse, pág. 83.</a:t>
            </a:r>
            <a:endParaRPr lang="pt-BR" sz="3200" b="1" i="0" dirty="0">
              <a:solidFill>
                <a:schemeClr val="tx2">
                  <a:lumMod val="75000"/>
                </a:schemeClr>
              </a:solidFill>
              <a:effectLst>
                <a:outerShdw blurRad="38100" dist="38100" dir="2700000" algn="tl">
                  <a:srgbClr val="000000"/>
                </a:outerShdw>
              </a:effectLst>
              <a:latin typeface="Arial" panose="020B0604020202020204" pitchFamily="34" charset="0"/>
            </a:endParaRPr>
          </a:p>
        </p:txBody>
      </p:sp>
      <p:sp>
        <p:nvSpPr>
          <p:cNvPr id="2325509" name="Rectangle 1029"/>
          <p:cNvSpPr>
            <a:spLocks noChangeArrowheads="1"/>
          </p:cNvSpPr>
          <p:nvPr/>
        </p:nvSpPr>
        <p:spPr bwMode="auto">
          <a:xfrm>
            <a:off x="4295800" y="89452"/>
            <a:ext cx="3600400" cy="611955"/>
          </a:xfrm>
          <a:prstGeom prst="rect">
            <a:avLst/>
          </a:prstGeom>
          <a:gradFill rotWithShape="0">
            <a:gsLst>
              <a:gs pos="0">
                <a:srgbClr val="66FFFF"/>
              </a:gs>
              <a:gs pos="100000">
                <a:schemeClr val="hlink"/>
              </a:gs>
            </a:gsLst>
            <a:lin ang="5400000" scaled="1"/>
          </a:gradFill>
          <a:ln w="12700" cap="sq">
            <a:solidFill>
              <a:srgbClr val="B2B2B2"/>
            </a:solidFill>
            <a:miter lim="800000"/>
            <a:headEnd/>
            <a:tailEnd/>
          </a:ln>
          <a:effectLst>
            <a:outerShdw dist="35921" dir="2700000" sy="50000" rotWithShape="0">
              <a:srgbClr val="875B0D"/>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t-BR" altLang="pt-BR" sz="2400"/>
          </a:p>
        </p:txBody>
      </p:sp>
      <p:sp>
        <p:nvSpPr>
          <p:cNvPr id="12294" name="Text Box 1030"/>
          <p:cNvSpPr txBox="1">
            <a:spLocks noChangeArrowheads="1"/>
          </p:cNvSpPr>
          <p:nvPr/>
        </p:nvSpPr>
        <p:spPr bwMode="auto">
          <a:xfrm>
            <a:off x="4511824" y="116632"/>
            <a:ext cx="3240360" cy="584775"/>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b="1" i="0" dirty="0" smtClean="0">
                <a:solidFill>
                  <a:srgbClr val="1D0058"/>
                </a:solidFill>
                <a:latin typeface="Arial" panose="020B0604020202020204" pitchFamily="34" charset="0"/>
              </a:rPr>
              <a:t>Resposta-2</a:t>
            </a:r>
            <a:endParaRPr lang="pt-BR" altLang="pt-BR" b="1" i="0" dirty="0">
              <a:solidFill>
                <a:srgbClr val="25006E"/>
              </a:solidFill>
              <a:latin typeface="Arial" panose="020B0604020202020204" pitchFamily="34" charset="0"/>
            </a:endParaRPr>
          </a:p>
        </p:txBody>
      </p:sp>
    </p:spTree>
    <p:extLst>
      <p:ext uri="{BB962C8B-B14F-4D97-AF65-F5344CB8AC3E}">
        <p14:creationId xmlns:p14="http://schemas.microsoft.com/office/powerpoint/2010/main" val="81261768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25506"/>
                                        </p:tgtEl>
                                        <p:attrNameLst>
                                          <p:attrName>style.visibility</p:attrName>
                                        </p:attrNameLst>
                                      </p:cBhvr>
                                      <p:to>
                                        <p:strVal val="visible"/>
                                      </p:to>
                                    </p:set>
                                    <p:animEffect transition="in" filter="blinds(horizontal)">
                                      <p:cBhvr>
                                        <p:cTn id="7" dur="500"/>
                                        <p:tgtEl>
                                          <p:spTgt spid="232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50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743200" y="3200401"/>
            <a:ext cx="662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FontTx/>
              <a:buNone/>
            </a:pPr>
            <a:r>
              <a:rPr lang="pt-BR" altLang="pt-BR" b="1" i="0" dirty="0" smtClean="0">
                <a:solidFill>
                  <a:schemeClr val="bg2"/>
                </a:solidFill>
                <a:latin typeface="Arial" panose="020B0604020202020204" pitchFamily="34" charset="0"/>
              </a:rPr>
              <a:t>O que acontece quando é aberto o segundo selo, e que animal foi visto? </a:t>
            </a:r>
            <a:endParaRPr lang="pt-BR" altLang="pt-BR" b="1" i="0" dirty="0">
              <a:solidFill>
                <a:schemeClr val="bg2"/>
              </a:solidFill>
              <a:latin typeface="Arial" panose="020B0604020202020204" pitchFamily="34" charset="0"/>
            </a:endParaRPr>
          </a:p>
          <a:p>
            <a:pPr algn="r">
              <a:lnSpc>
                <a:spcPct val="90000"/>
              </a:lnSpc>
              <a:spcBef>
                <a:spcPct val="50000"/>
              </a:spcBef>
              <a:buFontTx/>
              <a:buNone/>
            </a:pPr>
            <a:r>
              <a:rPr lang="pt-BR" altLang="pt-BR" sz="2400" b="1" i="0" dirty="0" smtClean="0">
                <a:solidFill>
                  <a:schemeClr val="bg2"/>
                </a:solidFill>
                <a:latin typeface="Arial" panose="020B0604020202020204" pitchFamily="34" charset="0"/>
              </a:rPr>
              <a:t>Apocalipse 6:3-4 </a:t>
            </a:r>
            <a:endParaRPr lang="pt-BR" altLang="pt-BR" sz="2400" b="1" i="0" dirty="0">
              <a:solidFill>
                <a:schemeClr val="bg2"/>
              </a:solidFill>
              <a:latin typeface="Arial" panose="020B0604020202020204" pitchFamily="34" charset="0"/>
            </a:endParaRPr>
          </a:p>
        </p:txBody>
      </p:sp>
      <p:sp>
        <p:nvSpPr>
          <p:cNvPr id="13315" name="Text Box 3"/>
          <p:cNvSpPr txBox="1">
            <a:spLocks noChangeArrowheads="1"/>
          </p:cNvSpPr>
          <p:nvPr/>
        </p:nvSpPr>
        <p:spPr bwMode="auto">
          <a:xfrm>
            <a:off x="2743200" y="457200"/>
            <a:ext cx="6477000" cy="762000"/>
          </a:xfrm>
          <a:prstGeom prst="rect">
            <a:avLst/>
          </a:prstGeom>
          <a:noFill/>
          <a:ln>
            <a:noFill/>
          </a:ln>
          <a:effectLst>
            <a:outerShdw dist="35921" dir="2700000" sy="50000" rotWithShape="0">
              <a:srgbClr val="875B0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t-BR" altLang="pt-BR" sz="4400" b="1" i="0">
                <a:latin typeface="Arial" panose="020B0604020202020204" pitchFamily="34" charset="0"/>
              </a:rPr>
              <a:t>Pergunta 02</a:t>
            </a:r>
          </a:p>
        </p:txBody>
      </p:sp>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Pulso">
  <a:themeElements>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O">
  <a:themeElements>
    <a:clrScheme name="PULSO.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O.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PULSO.PO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PO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PO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PO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PO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Office\Modelos\Estruturas de apresentação\PULSO.POT</Template>
  <TotalTime>34074</TotalTime>
  <Words>4671</Words>
  <Application>Microsoft Office PowerPoint</Application>
  <PresentationFormat>Widescreen</PresentationFormat>
  <Paragraphs>178</Paragraphs>
  <Slides>46</Slides>
  <Notes>1</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46</vt:i4>
      </vt:variant>
    </vt:vector>
  </HeadingPairs>
  <TitlesOfParts>
    <vt:vector size="52" baseType="lpstr">
      <vt:lpstr>Algerian</vt:lpstr>
      <vt:lpstr>Arial</vt:lpstr>
      <vt:lpstr>Tahoma</vt:lpstr>
      <vt:lpstr>Times New Roman</vt:lpstr>
      <vt:lpstr>Pulso</vt:lpstr>
      <vt:lpstr>1_PULSO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 Filho de Deus</dc:title>
  <dc:creator>Silas Jakel</dc:creator>
  <cp:lastModifiedBy>Silas Jakel</cp:lastModifiedBy>
  <cp:revision>1674</cp:revision>
  <cp:lastPrinted>2001-06-21T20:02:56Z</cp:lastPrinted>
  <dcterms:created xsi:type="dcterms:W3CDTF">2001-06-19T19:25:53Z</dcterms:created>
  <dcterms:modified xsi:type="dcterms:W3CDTF">2022-06-02T14:30:38Z</dcterms:modified>
</cp:coreProperties>
</file>