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3" r:id="rId19"/>
    <p:sldId id="273" r:id="rId20"/>
    <p:sldId id="274" r:id="rId21"/>
    <p:sldId id="275" r:id="rId22"/>
    <p:sldId id="276" r:id="rId23"/>
    <p:sldId id="277" r:id="rId24"/>
    <p:sldId id="282" r:id="rId25"/>
    <p:sldId id="284" r:id="rId26"/>
    <p:sldId id="278" r:id="rId27"/>
    <p:sldId id="279" r:id="rId28"/>
    <p:sldId id="281" r:id="rId29"/>
    <p:sldId id="280" r:id="rId3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DDDDDD"/>
    <a:srgbClr val="C0C0C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24" autoAdjust="0"/>
  </p:normalViewPr>
  <p:slideViewPr>
    <p:cSldViewPr>
      <p:cViewPr varScale="1">
        <p:scale>
          <a:sx n="76" d="100"/>
          <a:sy n="76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F3705-6350-42AB-AB98-9DD098F3E26A}" type="datetimeFigureOut">
              <a:rPr lang="pt-BR"/>
              <a:pPr>
                <a:defRPr/>
              </a:pPr>
              <a:t>08/05/2022</a:t>
            </a:fld>
            <a:endParaRPr lang="pt-BR" dirty="0"/>
          </a:p>
        </p:txBody>
      </p:sp>
      <p:sp>
        <p:nvSpPr>
          <p:cNvPr id="5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CE1F3"/>
                </a:solidFill>
              </a:defRPr>
            </a:lvl1pPr>
          </a:lstStyle>
          <a:p>
            <a:fld id="{4AE02B4D-ADD4-4F96-9B07-8CE6EEEAFE01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07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30EE3-9F76-4DD7-B30F-044B73022792}" type="datetimeFigureOut">
              <a:rPr lang="pt-BR"/>
              <a:pPr>
                <a:defRPr/>
              </a:pPr>
              <a:t>08/05/2022</a:t>
            </a:fld>
            <a:endParaRPr lang="pt-BR" dirty="0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6A31E-982A-423A-B76D-1532B51A275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276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C13C4-6F8B-4B9D-9E28-E046BD641E7D}" type="datetimeFigureOut">
              <a:rPr lang="pt-BR"/>
              <a:pPr>
                <a:defRPr/>
              </a:pPr>
              <a:t>08/05/2022</a:t>
            </a:fld>
            <a:endParaRPr lang="pt-BR" dirty="0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AEC0B-8BAA-4BDC-8C72-1D98CB44F427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923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B6C5C-AEBE-41A6-A68F-DACC5B6B8C2D}" type="datetimeFigureOut">
              <a:rPr lang="pt-BR"/>
              <a:pPr>
                <a:defRPr/>
              </a:pPr>
              <a:t>08/05/2022</a:t>
            </a:fld>
            <a:endParaRPr lang="pt-BR" dirty="0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9837F-5ED5-4C09-B368-579D54D57E39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336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9DE08-1452-46C5-8088-52928678DF21}" type="datetimeFigureOut">
              <a:rPr lang="pt-BR"/>
              <a:pPr>
                <a:defRPr/>
              </a:pPr>
              <a:t>08/05/2022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CE1F3"/>
                </a:solidFill>
              </a:defRPr>
            </a:lvl1pPr>
          </a:lstStyle>
          <a:p>
            <a:fld id="{B9647192-0143-49A5-9523-8BE11B8D0EE6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1842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A3CE-FF52-43D1-B351-D0D9B434BC01}" type="datetimeFigureOut">
              <a:rPr lang="pt-BR"/>
              <a:pPr>
                <a:defRPr/>
              </a:pPr>
              <a:t>08/05/2022</a:t>
            </a:fld>
            <a:endParaRPr lang="pt-BR" dirty="0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C6F20-C804-4FBA-A239-62D213E62A5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602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FEF95-62E7-493A-AE6F-610EC27D02DB}" type="datetimeFigureOut">
              <a:rPr lang="pt-BR"/>
              <a:pPr>
                <a:defRPr/>
              </a:pPr>
              <a:t>08/05/2022</a:t>
            </a:fld>
            <a:endParaRPr lang="pt-BR" dirty="0"/>
          </a:p>
        </p:txBody>
      </p:sp>
      <p:sp>
        <p:nvSpPr>
          <p:cNvPr id="8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8774B-6147-4223-BD70-C838646390AB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889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7D488-AFDC-4491-A71F-69B7EFA1F777}" type="datetimeFigureOut">
              <a:rPr lang="pt-BR"/>
              <a:pPr>
                <a:defRPr/>
              </a:pPr>
              <a:t>08/05/2022</a:t>
            </a:fld>
            <a:endParaRPr lang="pt-BR" dirty="0"/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EA745-FD26-4017-B019-E7CCE079397B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70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698EA-E596-42F5-B090-0D5493FB5C5F}" type="datetimeFigureOut">
              <a:rPr lang="pt-BR"/>
              <a:pPr>
                <a:defRPr/>
              </a:pPr>
              <a:t>08/05/2022</a:t>
            </a:fld>
            <a:endParaRPr lang="pt-BR" dirty="0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5EB60-0F51-4F28-A568-892B92436E9F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1557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72B05-4B57-44BA-B995-9AAF6567D9AD}" type="datetimeFigureOut">
              <a:rPr lang="pt-BR"/>
              <a:pPr>
                <a:defRPr/>
              </a:pPr>
              <a:t>08/05/2022</a:t>
            </a:fld>
            <a:endParaRPr lang="pt-BR" dirty="0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BA516-A973-465C-9970-8E779FD997BC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223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com Único Canto Aparado e Arredondado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riângulo retângulo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orma liv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dirty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075EA-E1EA-4BD3-B877-24DD1C45909D}" type="datetimeFigureOut">
              <a:rPr lang="pt-BR"/>
              <a:pPr>
                <a:defRPr/>
              </a:pPr>
              <a:t>08/05/2022</a:t>
            </a:fld>
            <a:endParaRPr lang="pt-BR" dirty="0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1747C661-4111-4FDE-9105-DBAB72FD74D2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88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Espaço Reservado para Títu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9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FBE8C9-74AC-4CD3-8DD0-FDB03EE49477}" type="datetimeFigureOut">
              <a:rPr lang="pt-BR"/>
              <a:pPr>
                <a:defRPr/>
              </a:pPr>
              <a:t>08/05/2022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4A566A"/>
                </a:solidFill>
                <a:latin typeface="Constantia" panose="02030602050306030303" pitchFamily="18" charset="0"/>
              </a:defRPr>
            </a:lvl1pPr>
          </a:lstStyle>
          <a:p>
            <a:fld id="{2161F0DB-CB0A-4847-8D69-686ED283A7C1}" type="slidenum">
              <a:rPr lang="pt-BR"/>
              <a:pPr/>
              <a:t>‹nº›</a:t>
            </a:fld>
            <a:endParaRPr lang="pt-BR"/>
          </a:p>
        </p:txBody>
      </p:sp>
      <p:grpSp>
        <p:nvGrpSpPr>
          <p:cNvPr id="1033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45" r:id="rId2"/>
    <p:sldLayoutId id="2147483754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5" r:id="rId9"/>
    <p:sldLayoutId id="2147483751" r:id="rId10"/>
    <p:sldLayoutId id="214748375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 noChangeArrowheads="1"/>
          </p:cNvPicPr>
          <p:nvPr/>
        </p:nvPicPr>
        <p:blipFill>
          <a:blip r:embed="rId2"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-4763"/>
            <a:ext cx="9153525" cy="687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887413" y="249238"/>
            <a:ext cx="7429500" cy="6492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pt-BR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Os Sete Reis</a:t>
            </a:r>
          </a:p>
          <a:p>
            <a:pPr algn="ctr" eaLnBrk="1" hangingPunct="1">
              <a:defRPr/>
            </a:pPr>
            <a:r>
              <a:rPr lang="pt-BR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 os </a:t>
            </a:r>
          </a:p>
          <a:p>
            <a:pPr algn="ctr" eaLnBrk="1" hangingPunct="1">
              <a:defRPr/>
            </a:pPr>
            <a:r>
              <a:rPr lang="pt-BR" sz="8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Dez Chifres</a:t>
            </a:r>
          </a:p>
          <a:p>
            <a:pPr algn="ctr" eaLnBrk="1" hangingPunct="1">
              <a:defRPr/>
            </a:pPr>
            <a:endParaRPr lang="pt-BR" sz="2800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 algn="ctr" eaLnBrk="1" hangingPunct="1">
              <a:defRPr/>
            </a:pPr>
            <a:r>
              <a:rPr lang="pt-BR" sz="3200" b="1" dirty="0" smtClean="0">
                <a:solidFill>
                  <a:srgbClr val="FFFF00"/>
                </a:solidFill>
              </a:rPr>
              <a:t>Interpretação de Apocalipse 17:1-14 segundo os pioneiros.</a:t>
            </a:r>
          </a:p>
          <a:p>
            <a:pPr algn="ctr" eaLnBrk="1" hangingPunct="1">
              <a:defRPr/>
            </a:pPr>
            <a:endParaRPr lang="pt-BR" sz="3200" b="1" dirty="0" smtClean="0"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r>
              <a:rPr lang="pt-BR" sz="2800" b="1" dirty="0" smtClean="0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Referência:  </a:t>
            </a:r>
            <a:r>
              <a:rPr lang="pt-BR" sz="2800" b="1" dirty="0" err="1" smtClean="0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Uriah</a:t>
            </a:r>
            <a:r>
              <a:rPr lang="pt-BR" sz="2800" b="1" dirty="0" smtClean="0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Smith, “As Profecias do Apocalipse”, Lisboa, </a:t>
            </a:r>
            <a:r>
              <a:rPr lang="pt-BR" sz="2800" b="1" dirty="0" smtClean="0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1945, págs. 325-330.</a:t>
            </a:r>
            <a:endParaRPr lang="pt-BR" sz="2800" b="1" dirty="0" smtClean="0">
              <a:solidFill>
                <a:srgbClr val="DDDDDD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aixaDeTexto 4"/>
          <p:cNvSpPr txBox="1">
            <a:spLocks noChangeArrowheads="1"/>
          </p:cNvSpPr>
          <p:nvPr/>
        </p:nvSpPr>
        <p:spPr bwMode="auto">
          <a:xfrm>
            <a:off x="746125" y="1428750"/>
            <a:ext cx="79295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• </a:t>
            </a:r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 Os sete montes, ‘onde a mulher está assentada’:            </a:t>
            </a: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     </a:t>
            </a:r>
            <a:r>
              <a:rPr lang="pt-BR" sz="2400" dirty="0" smtClean="0">
                <a:solidFill>
                  <a:srgbClr val="00FF00"/>
                </a:solidFill>
                <a:latin typeface="Arial Rounded MT Bold" panose="020F0704030504030204" pitchFamily="34" charset="0"/>
              </a:rPr>
              <a:t>         </a:t>
            </a:r>
            <a:r>
              <a:rPr lang="pt-BR" sz="24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As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sete colinas de Roma: </a:t>
            </a:r>
          </a:p>
          <a:p>
            <a:pPr eaLnBrk="1" hangingPunct="1"/>
            <a:endParaRPr lang="pt-BR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1.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Palatino, </a:t>
            </a:r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2. </a:t>
            </a:r>
            <a:r>
              <a:rPr lang="pt-BR" sz="24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Aventino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, </a:t>
            </a:r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3. </a:t>
            </a:r>
            <a:r>
              <a:rPr lang="pt-BR" sz="24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Campidoglio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, </a:t>
            </a:r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4. </a:t>
            </a:r>
            <a:r>
              <a:rPr lang="pt-BR" sz="24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Quirinale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, </a:t>
            </a:r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5. </a:t>
            </a:r>
            <a:r>
              <a:rPr lang="pt-BR" sz="24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Viminale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,</a:t>
            </a:r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 6. </a:t>
            </a:r>
            <a:r>
              <a:rPr lang="pt-BR" sz="24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Esquilino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,</a:t>
            </a:r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 7.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Celio</a:t>
            </a:r>
          </a:p>
        </p:txBody>
      </p:sp>
      <p:cxnSp>
        <p:nvCxnSpPr>
          <p:cNvPr id="7" name="Conector de seta reta 6"/>
          <p:cNvCxnSpPr/>
          <p:nvPr/>
        </p:nvCxnSpPr>
        <p:spPr>
          <a:xfrm>
            <a:off x="1335088" y="2071688"/>
            <a:ext cx="428625" cy="1587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817563" y="3857625"/>
            <a:ext cx="7786687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sz="2400">
                <a:solidFill>
                  <a:srgbClr val="FFFF00"/>
                </a:solidFill>
                <a:latin typeface="Arial Rounded MT Bold" panose="020F0704030504030204" pitchFamily="34" charset="0"/>
              </a:rPr>
              <a:t>A chave para a interpretação dos sete reis está no verso 10: 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“E são também sete reis; ou, “E estes são sete reis”.</a:t>
            </a:r>
          </a:p>
          <a:p>
            <a:pPr eaLnBrk="1" hangingPunct="1"/>
            <a:endParaRPr lang="pt-BR" sz="240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eaLnBrk="1" hangingPunct="1"/>
            <a:r>
              <a:rPr lang="pt-BR" sz="2400" i="1">
                <a:solidFill>
                  <a:schemeClr val="bg1"/>
                </a:solidFill>
                <a:latin typeface="Arial Rounded MT Bold" panose="020F0704030504030204" pitchFamily="34" charset="0"/>
              </a:rPr>
              <a:t>Conclui-se, portanto, que os sete reis atuaram (atuam) onde se situam as sete colinas.</a:t>
            </a:r>
            <a:endParaRPr lang="pt-BR" i="1"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aixaDeTexto 4"/>
          <p:cNvSpPr txBox="1">
            <a:spLocks noChangeArrowheads="1"/>
          </p:cNvSpPr>
          <p:nvPr/>
        </p:nvSpPr>
        <p:spPr bwMode="auto">
          <a:xfrm>
            <a:off x="1835150" y="1268760"/>
            <a:ext cx="544195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As </a:t>
            </a:r>
            <a:r>
              <a:rPr lang="pt-BR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7 </a:t>
            </a:r>
            <a:r>
              <a:rPr lang="pt-BR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formas de governo </a:t>
            </a:r>
            <a:r>
              <a:rPr lang="pt-BR" sz="3200" u="sng" dirty="0">
                <a:solidFill>
                  <a:srgbClr val="FFFF00"/>
                </a:solidFill>
                <a:latin typeface="Arial Rounded MT Bold" panose="020F0704030504030204" pitchFamily="34" charset="0"/>
              </a:rPr>
              <a:t>que atuaram nas sete colinas de Roma</a:t>
            </a:r>
            <a:r>
              <a:rPr lang="pt-BR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são:</a:t>
            </a:r>
          </a:p>
          <a:p>
            <a:pPr eaLnBrk="1" hangingPunct="1"/>
            <a:endParaRPr lang="pt-BR" sz="2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eaLnBrk="1" hangingPunct="1">
              <a:buFontTx/>
              <a:buAutoNum type="arabicPeriod"/>
            </a:pPr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Realeza  (753 </a:t>
            </a:r>
            <a:r>
              <a:rPr lang="pt-BR" sz="26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aC</a:t>
            </a:r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).</a:t>
            </a:r>
          </a:p>
          <a:p>
            <a:pPr eaLnBrk="1" hangingPunct="1">
              <a:buFontTx/>
              <a:buAutoNum type="arabicPeriod"/>
            </a:pPr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Consulado  ( 510 </a:t>
            </a:r>
            <a:r>
              <a:rPr lang="pt-BR" sz="26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aC</a:t>
            </a:r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).</a:t>
            </a:r>
          </a:p>
          <a:p>
            <a:pPr eaLnBrk="1" hangingPunct="1">
              <a:buFontTx/>
              <a:buAutoNum type="arabicPeriod"/>
            </a:pPr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Ditadura   (500 </a:t>
            </a:r>
            <a:r>
              <a:rPr lang="pt-BR" sz="26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aC</a:t>
            </a:r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).</a:t>
            </a:r>
          </a:p>
          <a:p>
            <a:pPr eaLnBrk="1" hangingPunct="1">
              <a:buFontTx/>
              <a:buAutoNum type="arabicPeriod"/>
            </a:pPr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Triunvirato  (493 </a:t>
            </a:r>
            <a:r>
              <a:rPr lang="pt-BR" sz="26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aC</a:t>
            </a:r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).</a:t>
            </a:r>
          </a:p>
          <a:p>
            <a:pPr eaLnBrk="1" hangingPunct="1">
              <a:buFontTx/>
              <a:buAutoNum type="arabicPeriod"/>
            </a:pPr>
            <a:r>
              <a:rPr lang="pt-BR" sz="26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Decenvirato</a:t>
            </a:r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(450 </a:t>
            </a:r>
            <a:r>
              <a:rPr lang="pt-BR" sz="26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aC</a:t>
            </a:r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).</a:t>
            </a:r>
          </a:p>
          <a:p>
            <a:pPr eaLnBrk="1" hangingPunct="1">
              <a:buFontTx/>
              <a:buAutoNum type="arabicPeriod"/>
            </a:pPr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Império  (30 </a:t>
            </a:r>
            <a:r>
              <a:rPr lang="pt-BR" sz="26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aC</a:t>
            </a:r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).</a:t>
            </a:r>
          </a:p>
          <a:p>
            <a:pPr eaLnBrk="1" hangingPunct="1">
              <a:buFontTx/>
              <a:buAutoNum type="arabicPeriod"/>
            </a:pPr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Papado  (538 AD - 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03250" y="1525588"/>
            <a:ext cx="8072438" cy="1616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• </a:t>
            </a:r>
            <a:r>
              <a:rPr lang="pt-BR" sz="2500" dirty="0">
                <a:solidFill>
                  <a:srgbClr val="00FF00"/>
                </a:solidFill>
                <a:latin typeface="Arial Rounded MT Bold" pitchFamily="34" charset="0"/>
                <a:cs typeface="+mn-cs"/>
              </a:rPr>
              <a:t>Os sete Reis são: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500" dirty="0">
              <a:solidFill>
                <a:schemeClr val="bg1"/>
              </a:solidFill>
              <a:latin typeface="Arial Rounded MT Bold" pitchFamily="34" charset="0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>
                <a:solidFill>
                  <a:srgbClr val="FFFF00"/>
                </a:solidFill>
                <a:latin typeface="Arial Rounded MT Bold" pitchFamily="34" charset="0"/>
                <a:cs typeface="+mn-cs"/>
              </a:rPr>
              <a:t>1. </a:t>
            </a:r>
            <a:r>
              <a:rPr lang="pt-BR" sz="25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Reis ; </a:t>
            </a:r>
            <a:r>
              <a:rPr lang="pt-BR" sz="2500" dirty="0">
                <a:solidFill>
                  <a:srgbClr val="FFFF00"/>
                </a:solidFill>
                <a:latin typeface="Arial Rounded MT Bold" pitchFamily="34" charset="0"/>
                <a:cs typeface="+mn-cs"/>
              </a:rPr>
              <a:t>2. </a:t>
            </a:r>
            <a:r>
              <a:rPr lang="pt-BR" sz="25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Cônsules;  </a:t>
            </a:r>
            <a:r>
              <a:rPr lang="pt-BR" sz="2500" dirty="0">
                <a:solidFill>
                  <a:srgbClr val="FFFF00"/>
                </a:solidFill>
                <a:latin typeface="Arial Rounded MT Bold" pitchFamily="34" charset="0"/>
                <a:cs typeface="+mn-cs"/>
              </a:rPr>
              <a:t>3</a:t>
            </a:r>
            <a:r>
              <a:rPr lang="pt-BR" sz="25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. Ditadores; </a:t>
            </a:r>
            <a:r>
              <a:rPr lang="pt-BR" sz="2500" dirty="0">
                <a:solidFill>
                  <a:srgbClr val="FFFF00"/>
                </a:solidFill>
                <a:latin typeface="Arial Rounded MT Bold" pitchFamily="34" charset="0"/>
                <a:cs typeface="+mn-cs"/>
              </a:rPr>
              <a:t>4</a:t>
            </a:r>
            <a:r>
              <a:rPr lang="pt-BR" sz="25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. </a:t>
            </a:r>
            <a:r>
              <a:rPr lang="pt-BR" sz="2500" dirty="0" err="1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Triúnviros</a:t>
            </a:r>
            <a:r>
              <a:rPr lang="pt-BR" sz="25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;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>
                <a:solidFill>
                  <a:srgbClr val="FFFF00"/>
                </a:solidFill>
                <a:latin typeface="Arial Rounded MT Bold" pitchFamily="34" charset="0"/>
                <a:cs typeface="+mn-cs"/>
              </a:rPr>
              <a:t>5</a:t>
            </a:r>
            <a:r>
              <a:rPr lang="pt-BR" sz="25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. </a:t>
            </a:r>
            <a:r>
              <a:rPr lang="pt-BR" sz="2500" dirty="0" err="1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Decênvirus</a:t>
            </a:r>
            <a:r>
              <a:rPr lang="pt-BR" sz="25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; </a:t>
            </a:r>
            <a:r>
              <a:rPr lang="pt-BR" sz="2500" dirty="0">
                <a:solidFill>
                  <a:srgbClr val="FFFF00"/>
                </a:solidFill>
                <a:latin typeface="Arial Rounded MT Bold" pitchFamily="34" charset="0"/>
                <a:cs typeface="+mn-cs"/>
              </a:rPr>
              <a:t>6</a:t>
            </a:r>
            <a:r>
              <a:rPr lang="pt-BR" sz="25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. Imperadores e, </a:t>
            </a:r>
            <a:r>
              <a:rPr lang="pt-BR" sz="2500" dirty="0">
                <a:solidFill>
                  <a:srgbClr val="FFFF00"/>
                </a:solidFill>
                <a:latin typeface="Arial Rounded MT Bold" pitchFamily="34" charset="0"/>
                <a:cs typeface="+mn-cs"/>
              </a:rPr>
              <a:t>7</a:t>
            </a:r>
            <a:r>
              <a:rPr lang="pt-BR" sz="25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. Papas. 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73100" y="3514725"/>
            <a:ext cx="7715250" cy="2362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• </a:t>
            </a:r>
            <a:r>
              <a:rPr lang="pt-BR" sz="2500" dirty="0">
                <a:solidFill>
                  <a:srgbClr val="00FF00"/>
                </a:solidFill>
                <a:latin typeface="Arial Rounded MT Bold" pitchFamily="34" charset="0"/>
                <a:cs typeface="+mn-cs"/>
              </a:rPr>
              <a:t>“Cinco já caíram”: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pt-BR" sz="24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Reis ; 2. Cônsules;  3. Ditadores; 4. </a:t>
            </a:r>
            <a:r>
              <a:rPr lang="pt-BR" sz="2400" dirty="0" err="1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Triúnviros</a:t>
            </a:r>
            <a:r>
              <a:rPr lang="pt-BR" sz="24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;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5. </a:t>
            </a:r>
            <a:r>
              <a:rPr lang="pt-BR" sz="2400" dirty="0" err="1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Decênvirus</a:t>
            </a:r>
            <a:r>
              <a:rPr lang="pt-BR" sz="24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;</a:t>
            </a:r>
            <a:r>
              <a:rPr lang="pt-BR" sz="25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500" dirty="0">
              <a:solidFill>
                <a:schemeClr val="bg1"/>
              </a:solidFill>
              <a:latin typeface="Arial Rounded MT Bold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•  </a:t>
            </a:r>
            <a:r>
              <a:rPr lang="pt-BR" sz="2500" dirty="0">
                <a:solidFill>
                  <a:srgbClr val="00FF00"/>
                </a:solidFill>
                <a:latin typeface="Arial Rounded MT Bold" pitchFamily="34" charset="0"/>
                <a:cs typeface="+mn-cs"/>
              </a:rPr>
              <a:t>“Um existe” </a:t>
            </a:r>
            <a:r>
              <a:rPr lang="pt-BR" sz="2200" i="1" dirty="0">
                <a:solidFill>
                  <a:srgbClr val="00FF00"/>
                </a:solidFill>
                <a:latin typeface="Arial Rounded MT Bold" pitchFamily="34" charset="0"/>
                <a:cs typeface="+mn-cs"/>
              </a:rPr>
              <a:t>(no tempo de João):  </a:t>
            </a:r>
            <a:r>
              <a:rPr lang="pt-BR" sz="2500" dirty="0">
                <a:solidFill>
                  <a:schemeClr val="bg1"/>
                </a:solidFill>
                <a:latin typeface="Arial Rounded MT Bold" pitchFamily="34" charset="0"/>
                <a:cs typeface="+mn-cs"/>
              </a:rPr>
              <a:t>6. Imperadores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500" dirty="0">
              <a:solidFill>
                <a:schemeClr val="bg1"/>
              </a:solidFill>
              <a:latin typeface="Arial Rounded MT Bold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aixaDeTexto 4"/>
          <p:cNvSpPr txBox="1">
            <a:spLocks noChangeArrowheads="1"/>
          </p:cNvSpPr>
          <p:nvPr/>
        </p:nvSpPr>
        <p:spPr bwMode="auto">
          <a:xfrm>
            <a:off x="500063" y="1143000"/>
            <a:ext cx="8072437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•  </a:t>
            </a:r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“outro ainda não é vindo; e, quando vier, convém que dure um pouco de tempo”:</a:t>
            </a:r>
          </a:p>
          <a:p>
            <a:pPr eaLnBrk="1" hangingPunct="1"/>
            <a:endParaRPr lang="pt-BR" sz="2400">
              <a:solidFill>
                <a:srgbClr val="00FF00"/>
              </a:solidFill>
              <a:latin typeface="Arial Rounded MT Bold" panose="020F0704030504030204" pitchFamily="34" charset="0"/>
            </a:endParaRPr>
          </a:p>
          <a:p>
            <a:pPr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O ‘Exarca de Ravena’, governou Roma por 60 anos, após ter sido abolido o Império. Pelo fato deste governo ter durado pouco tempo, não é mencionado entre as cabeças, pois interveio entre a imperial e a papal.</a:t>
            </a:r>
          </a:p>
          <a:p>
            <a:pPr eaLnBrk="1" hangingPunct="1"/>
            <a:endParaRPr lang="pt-BR" sz="240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•  </a:t>
            </a:r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“E a besta que era e já não é, é ela também o oitavo, e é dos sete, e vai à perdição”:</a:t>
            </a:r>
          </a:p>
          <a:p>
            <a:pPr eaLnBrk="1" hangingPunct="1"/>
            <a:endParaRPr lang="pt-BR" sz="2400">
              <a:solidFill>
                <a:srgbClr val="00FF00"/>
              </a:solidFill>
              <a:latin typeface="Arial Rounded MT Bold" panose="020F0704030504030204" pitchFamily="34" charset="0"/>
            </a:endParaRPr>
          </a:p>
          <a:p>
            <a:pPr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O Papado é denominada a sétima cabeça, mas é, na realidade, a oitava</a:t>
            </a:r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aixaDeTexto 3"/>
          <p:cNvSpPr txBox="1">
            <a:spLocks noChangeArrowheads="1"/>
          </p:cNvSpPr>
          <p:nvPr/>
        </p:nvSpPr>
        <p:spPr bwMode="auto">
          <a:xfrm>
            <a:off x="500063" y="1214438"/>
            <a:ext cx="8215312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pt-BR" sz="2400" dirty="0" smtClean="0">
                <a:solidFill>
                  <a:schemeClr val="bg1"/>
                </a:solidFill>
                <a:latin typeface="Arial Rounded MT Bold" pitchFamily="34" charset="0"/>
              </a:rPr>
              <a:t>“12 - E os dez chifres, que viste, são dez reis, que ainda não receberam o reino, mas </a:t>
            </a:r>
            <a:r>
              <a:rPr lang="pt-BR" sz="2400" u="sng" dirty="0" smtClean="0">
                <a:solidFill>
                  <a:schemeClr val="bg1"/>
                </a:solidFill>
                <a:latin typeface="Arial Rounded MT Bold" pitchFamily="34" charset="0"/>
              </a:rPr>
              <a:t>receberão poder como reis uma hora, juntamente com a besta</a:t>
            </a:r>
            <a:r>
              <a:rPr lang="pt-BR" sz="2400" dirty="0" smtClean="0">
                <a:solidFill>
                  <a:schemeClr val="bg1"/>
                </a:solidFill>
                <a:latin typeface="Arial Rounded MT Bold" pitchFamily="34" charset="0"/>
              </a:rPr>
              <a:t>.</a:t>
            </a:r>
          </a:p>
          <a:p>
            <a:pPr algn="just" eaLnBrk="1" hangingPunct="1">
              <a:defRPr/>
            </a:pPr>
            <a:r>
              <a:rPr lang="pt-BR" sz="2400" dirty="0" smtClean="0">
                <a:solidFill>
                  <a:schemeClr val="bg1"/>
                </a:solidFill>
                <a:latin typeface="Arial Rounded MT Bold" pitchFamily="34" charset="0"/>
              </a:rPr>
              <a:t> 13 – Estes têm um mesmo intento, e entregarão o seu poder e autoridade à besta. 14 – Estes combaterão contra o Cordeiro, e o Cordeiro os vencerá, porque é o Senhor dos Senhores e o Reis dos Reis; vencerão os que estão Ele, os chamados, e  eleitos e fiéis.”</a:t>
            </a:r>
          </a:p>
          <a:p>
            <a:pPr algn="ctr" eaLnBrk="1" hangingPunct="1">
              <a:defRPr/>
            </a:pPr>
            <a:r>
              <a:rPr lang="pt-BR" sz="2400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pt-BR" sz="2300" dirty="0" smtClean="0">
                <a:solidFill>
                  <a:srgbClr val="FFFF00"/>
                </a:solidFill>
                <a:latin typeface="Arial Rounded MT Bold" pitchFamily="34" charset="0"/>
              </a:rPr>
              <a:t>(</a:t>
            </a:r>
            <a:r>
              <a:rPr lang="pt-BR" sz="2300" dirty="0" err="1" smtClean="0">
                <a:solidFill>
                  <a:srgbClr val="FFFF00"/>
                </a:solidFill>
                <a:latin typeface="Arial Rounded MT Bold" pitchFamily="34" charset="0"/>
              </a:rPr>
              <a:t>Apoc</a:t>
            </a:r>
            <a:r>
              <a:rPr lang="pt-BR" sz="2300" dirty="0" smtClean="0">
                <a:solidFill>
                  <a:srgbClr val="FFFF00"/>
                </a:solidFill>
                <a:latin typeface="Arial Rounded MT Bold" pitchFamily="34" charset="0"/>
              </a:rPr>
              <a:t>. 17:12–14, KJV)</a:t>
            </a:r>
          </a:p>
          <a:p>
            <a:pPr algn="just" eaLnBrk="1" hangingPunct="1">
              <a:defRPr/>
            </a:pPr>
            <a:endParaRPr lang="pt-BR" sz="2400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 algn="just" eaLnBrk="1" hangingPunct="1">
              <a:defRPr/>
            </a:pPr>
            <a:r>
              <a:rPr lang="pt-BR" sz="2400" i="1" dirty="0" smtClean="0">
                <a:solidFill>
                  <a:srgbClr val="00FF00"/>
                </a:solidFill>
                <a:latin typeface="Arial Rounded MT Bold" pitchFamily="34" charset="0"/>
              </a:rPr>
              <a:t>OBS:</a:t>
            </a:r>
            <a:r>
              <a:rPr lang="pt-BR" sz="2400" i="1" dirty="0" smtClean="0">
                <a:solidFill>
                  <a:schemeClr val="bg1"/>
                </a:solidFill>
                <a:latin typeface="Arial Rounded MT Bold" pitchFamily="34" charset="0"/>
              </a:rPr>
              <a:t> Na versão King James, reza: “receberão poder como reis </a:t>
            </a:r>
            <a:r>
              <a:rPr lang="pt-BR" sz="2400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uma hora</a:t>
            </a:r>
            <a:r>
              <a:rPr lang="pt-BR" sz="2400" i="1" dirty="0" smtClean="0">
                <a:solidFill>
                  <a:srgbClr val="FFFF00"/>
                </a:solidFill>
                <a:latin typeface="Arial Rounded MT Bold" pitchFamily="34" charset="0"/>
              </a:rPr>
              <a:t>, juntamente com a besta</a:t>
            </a:r>
            <a:r>
              <a:rPr lang="pt-BR" sz="2400" i="1" dirty="0" smtClean="0">
                <a:solidFill>
                  <a:schemeClr val="bg1"/>
                </a:solidFill>
                <a:latin typeface="Arial Rounded MT Bold" pitchFamily="34" charset="0"/>
              </a:rPr>
              <a:t>”, e não </a:t>
            </a:r>
            <a:r>
              <a:rPr lang="pt-BR" sz="2400" i="1" dirty="0" smtClean="0">
                <a:solidFill>
                  <a:srgbClr val="FFFF00"/>
                </a:solidFill>
                <a:latin typeface="Arial Rounded MT Bold" pitchFamily="34" charset="0"/>
              </a:rPr>
              <a:t>“por uma hora”.</a:t>
            </a:r>
            <a:endParaRPr lang="pt-BR" sz="2400" i="1" dirty="0" smtClean="0">
              <a:solidFill>
                <a:srgbClr val="FFFF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aixaDeTexto 4"/>
          <p:cNvSpPr txBox="1">
            <a:spLocks noChangeArrowheads="1"/>
          </p:cNvSpPr>
          <p:nvPr/>
        </p:nvSpPr>
        <p:spPr bwMode="auto">
          <a:xfrm>
            <a:off x="1495425" y="1171575"/>
            <a:ext cx="6316663" cy="528638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sz="2800">
                <a:solidFill>
                  <a:srgbClr val="FFFF00"/>
                </a:solidFill>
                <a:latin typeface="Arial Rounded MT Bold" panose="020F0704030504030204" pitchFamily="34" charset="0"/>
              </a:rPr>
              <a:t>INTERPRETAÇÃO DOS SÍMBOLOS</a:t>
            </a:r>
          </a:p>
        </p:txBody>
      </p:sp>
      <p:sp>
        <p:nvSpPr>
          <p:cNvPr id="19459" name="CaixaDeTexto 9"/>
          <p:cNvSpPr txBox="1">
            <a:spLocks noChangeArrowheads="1"/>
          </p:cNvSpPr>
          <p:nvPr/>
        </p:nvSpPr>
        <p:spPr bwMode="auto">
          <a:xfrm>
            <a:off x="531813" y="2152650"/>
            <a:ext cx="8143875" cy="401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• </a:t>
            </a:r>
            <a:r>
              <a:rPr lang="pt-BR" sz="26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Os </a:t>
            </a:r>
            <a:r>
              <a:rPr lang="pt-BR" sz="2600" dirty="0" smtClean="0">
                <a:solidFill>
                  <a:srgbClr val="00FF00"/>
                </a:solidFill>
                <a:latin typeface="Arial Rounded MT Bold" panose="020F0704030504030204" pitchFamily="34" charset="0"/>
              </a:rPr>
              <a:t>Dez Chifres</a:t>
            </a:r>
            <a:r>
              <a:rPr lang="pt-BR" sz="26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:</a:t>
            </a:r>
          </a:p>
          <a:p>
            <a:pPr algn="just" eaLnBrk="1" hangingPunct="1"/>
            <a:endParaRPr lang="pt-BR" sz="2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just" eaLnBrk="1" hangingPunct="1"/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Os dez chifres de </a:t>
            </a:r>
            <a:r>
              <a:rPr lang="pt-BR" sz="26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Apoc</a:t>
            </a:r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. 17:12, são os mesmos de Daniel 7:7, isto é, os dez reinos que saíram do Império Romano:</a:t>
            </a:r>
          </a:p>
          <a:p>
            <a:pPr algn="just" eaLnBrk="1" hangingPunct="1"/>
            <a:endParaRPr lang="pt-BR" sz="2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just" eaLnBrk="1" hangingPunct="1"/>
            <a:r>
              <a:rPr lang="pt-BR" sz="25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1. </a:t>
            </a:r>
            <a:r>
              <a:rPr lang="pt-BR" sz="25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Saxões, </a:t>
            </a:r>
            <a:r>
              <a:rPr lang="pt-BR" sz="25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2. </a:t>
            </a:r>
            <a:r>
              <a:rPr lang="pt-BR" sz="25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Francos, </a:t>
            </a:r>
            <a:r>
              <a:rPr lang="pt-BR" sz="25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3. </a:t>
            </a:r>
            <a:r>
              <a:rPr lang="pt-BR" sz="25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Germanos, </a:t>
            </a:r>
            <a:r>
              <a:rPr lang="pt-BR" sz="25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4. </a:t>
            </a:r>
            <a:r>
              <a:rPr lang="pt-BR" sz="25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Burgundos</a:t>
            </a:r>
            <a:r>
              <a:rPr lang="pt-BR" sz="25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</a:t>
            </a:r>
            <a:r>
              <a:rPr lang="pt-BR" sz="25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5. </a:t>
            </a:r>
            <a:r>
              <a:rPr lang="pt-BR" sz="25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Lombardos, </a:t>
            </a:r>
            <a:r>
              <a:rPr lang="pt-BR" sz="25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6. </a:t>
            </a:r>
            <a:r>
              <a:rPr lang="pt-BR" sz="25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Suevos, </a:t>
            </a:r>
            <a:r>
              <a:rPr lang="pt-BR" sz="25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7. </a:t>
            </a:r>
            <a:r>
              <a:rPr lang="pt-BR" sz="25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Visigodos, </a:t>
            </a:r>
            <a:r>
              <a:rPr lang="pt-BR" sz="25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8. </a:t>
            </a:r>
            <a:r>
              <a:rPr lang="pt-BR" sz="25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Vândalos, </a:t>
            </a:r>
            <a:r>
              <a:rPr lang="pt-BR" sz="25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9. </a:t>
            </a:r>
            <a:r>
              <a:rPr lang="pt-BR" sz="25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Hérulos, </a:t>
            </a:r>
            <a:r>
              <a:rPr lang="pt-BR" sz="25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10</a:t>
            </a:r>
            <a:r>
              <a:rPr lang="pt-BR" sz="25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 Ostrogodos.</a:t>
            </a:r>
          </a:p>
          <a:p>
            <a:pPr algn="just" eaLnBrk="1" hangingPunct="1"/>
            <a:endParaRPr lang="pt-BR" sz="2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aixaDeTexto 3"/>
          <p:cNvSpPr txBox="1">
            <a:spLocks noChangeArrowheads="1"/>
          </p:cNvSpPr>
          <p:nvPr/>
        </p:nvSpPr>
        <p:spPr bwMode="auto">
          <a:xfrm>
            <a:off x="500063" y="1374775"/>
            <a:ext cx="828675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2600">
                <a:solidFill>
                  <a:schemeClr val="bg1"/>
                </a:solidFill>
                <a:latin typeface="Arial Rounded MT Bold" panose="020F0704030504030204" pitchFamily="34" charset="0"/>
              </a:rPr>
              <a:t>•</a:t>
            </a:r>
            <a:r>
              <a:rPr lang="pt-BR" sz="2600">
                <a:solidFill>
                  <a:srgbClr val="00FF00"/>
                </a:solidFill>
                <a:latin typeface="Arial Rounded MT Bold" panose="020F0704030504030204" pitchFamily="34" charset="0"/>
              </a:rPr>
              <a:t> “Recebem poder uma hora, juntamente com a besta”. </a:t>
            </a:r>
          </a:p>
          <a:p>
            <a:pPr algn="just" eaLnBrk="1" hangingPunct="1"/>
            <a:endParaRPr lang="pt-BR" sz="2600">
              <a:solidFill>
                <a:srgbClr val="00FF00"/>
              </a:solidFill>
              <a:latin typeface="Arial Rounded MT Bold" panose="020F0704030504030204" pitchFamily="34" charset="0"/>
            </a:endParaRPr>
          </a:p>
          <a:p>
            <a:pPr algn="just"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‘Hora’, no Grego é </a:t>
            </a:r>
            <a:r>
              <a:rPr lang="pt-BR" sz="2400" b="1">
                <a:solidFill>
                  <a:srgbClr val="00FF00"/>
                </a:solidFill>
                <a:latin typeface="Arial Rounded MT Bold" panose="020F0704030504030204" pitchFamily="34" charset="0"/>
                <a:sym typeface="Symbol" panose="05050102010706020507" pitchFamily="18" charset="2"/>
              </a:rPr>
              <a:t>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  <a:sym typeface="Symbol" panose="05050102010706020507" pitchFamily="18" charset="2"/>
              </a:rPr>
              <a:t>, que denota um espaço  indefinido de tempo. Assim, os dez reis reinam durante </a:t>
            </a:r>
            <a:r>
              <a:rPr lang="pt-BR" sz="2400">
                <a:solidFill>
                  <a:srgbClr val="FFFF00"/>
                </a:solidFill>
                <a:latin typeface="Arial Rounded MT Bold" panose="020F0704030504030204" pitchFamily="34" charset="0"/>
                <a:sym typeface="Symbol" panose="05050102010706020507" pitchFamily="18" charset="2"/>
              </a:rPr>
              <a:t>um espaço de tempo </a:t>
            </a:r>
            <a:r>
              <a:rPr lang="pt-BR" sz="2400" i="1">
                <a:solidFill>
                  <a:srgbClr val="FFFF00"/>
                </a:solidFill>
                <a:latin typeface="Arial Rounded MT Bold" panose="020F0704030504030204" pitchFamily="34" charset="0"/>
                <a:sym typeface="Symbol" panose="05050102010706020507" pitchFamily="18" charset="2"/>
              </a:rPr>
              <a:t>contemporâneo</a:t>
            </a:r>
            <a:r>
              <a:rPr lang="pt-BR" sz="2400">
                <a:solidFill>
                  <a:srgbClr val="FFFF00"/>
                </a:solidFill>
                <a:latin typeface="Arial Rounded MT Bold" panose="020F0704030504030204" pitchFamily="34" charset="0"/>
                <a:sym typeface="Symbol" panose="05050102010706020507" pitchFamily="18" charset="2"/>
              </a:rPr>
              <a:t> com a besta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  <a:sym typeface="Symbol" panose="05050102010706020507" pitchFamily="18" charset="2"/>
              </a:rPr>
              <a:t>, dando-lhe o seu poder e força. Esta linguagem deve referir-se ao passado, quando os reis na Europa davam unânime apoio ao papado. Não pode aplicar-se ao futuro, porque após o começo do tempo do fim (1798 DC), haviam (os dez chifres) de tirar o seu domínio, para o destruir e para o desfazer até o fim (Daniel 7:26)</a:t>
            </a:r>
            <a:endParaRPr lang="pt-BR" sz="240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aixaDeTexto 3"/>
          <p:cNvSpPr txBox="1">
            <a:spLocks noChangeArrowheads="1"/>
          </p:cNvSpPr>
          <p:nvPr/>
        </p:nvSpPr>
        <p:spPr bwMode="auto">
          <a:xfrm>
            <a:off x="887413" y="1916832"/>
            <a:ext cx="757237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• </a:t>
            </a:r>
            <a:r>
              <a:rPr lang="pt-BR" sz="28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“Estes combaterão contra o Cordeiro”:</a:t>
            </a:r>
          </a:p>
          <a:p>
            <a:pPr algn="just" eaLnBrk="1" hangingPunct="1"/>
            <a:endParaRPr lang="pt-BR" sz="2800" dirty="0">
              <a:solidFill>
                <a:srgbClr val="00FF00"/>
              </a:solidFill>
              <a:latin typeface="Arial Rounded MT Bold" panose="020F0704030504030204" pitchFamily="34" charset="0"/>
            </a:endParaRPr>
          </a:p>
          <a:p>
            <a:pPr algn="just" eaLnBrk="1" hangingPunct="1"/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Somos aqui levados para o futuro, para o tempo da grande batalha final, porque neste tempo o Cordeiro terá o título de Rei dos reis e Senhor dos senhores, título que não usa antes da Sua segunda vinda. </a:t>
            </a:r>
            <a:endParaRPr lang="pt-BR" sz="28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just" eaLnBrk="1" hangingPunct="1"/>
            <a:endParaRPr lang="pt-BR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 eaLnBrk="1" hangingPunct="1"/>
            <a:r>
              <a:rPr lang="pt-BR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As Profecias do Apocalipse, pág. 329.</a:t>
            </a:r>
            <a:endParaRPr lang="pt-BR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389437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2400" i="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“Fui instruída de que os importantes livros que contêm  a luz dada por Deus com respeito à apostasia de Satanás no Céu, deveriam ter vasta circulação justamente agora; porque por meio deles a verdade atingirá muitas mentes. Patriarcas e Profetas, </a:t>
            </a:r>
            <a:r>
              <a:rPr lang="pt-BR" altLang="pt-BR" sz="2400" b="1" i="0" u="sng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Daniel e Apocalipse</a:t>
            </a:r>
            <a:r>
              <a:rPr lang="pt-BR" altLang="pt-BR" sz="2400" i="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pt-BR" altLang="pt-BR" sz="2400" i="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 O Grande Conflito são agora mais necessários do que nunca antes. Deveriam circular amplamente, porque as verdades a que dão ênfase, </a:t>
            </a:r>
            <a:r>
              <a:rPr lang="pt-BR" altLang="pt-BR" sz="2400" i="0" u="sng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abrirão muitos olhos cegos</a:t>
            </a:r>
            <a:r>
              <a:rPr lang="pt-BR" altLang="pt-BR" sz="2400" i="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. ... Muitos dentre nosso povo têm estado cegos quanto à importância dos livros mais necessários.”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sz="2400" i="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200" b="1" i="0" dirty="0" err="1" smtClean="0">
                <a:solidFill>
                  <a:srgbClr val="00FF00"/>
                </a:solidFill>
                <a:latin typeface="Arial Rounded MT Bold" panose="020F0704030504030204" pitchFamily="34" charset="0"/>
              </a:rPr>
              <a:t>Review</a:t>
            </a:r>
            <a:r>
              <a:rPr lang="pt-BR" altLang="pt-BR" sz="2200" b="1" i="0" dirty="0" smtClean="0">
                <a:solidFill>
                  <a:srgbClr val="00FF00"/>
                </a:solidFill>
                <a:latin typeface="Arial Rounded MT Bold" panose="020F0704030504030204" pitchFamily="34" charset="0"/>
              </a:rPr>
              <a:t> </a:t>
            </a:r>
            <a:r>
              <a:rPr lang="pt-BR" altLang="pt-BR" sz="2200" b="1" i="0" dirty="0" err="1" smtClean="0">
                <a:solidFill>
                  <a:srgbClr val="00FF00"/>
                </a:solidFill>
                <a:latin typeface="Arial Rounded MT Bold" panose="020F0704030504030204" pitchFamily="34" charset="0"/>
              </a:rPr>
              <a:t>and</a:t>
            </a:r>
            <a:r>
              <a:rPr lang="pt-BR" altLang="pt-BR" sz="2200" b="1" i="0" dirty="0" smtClean="0">
                <a:solidFill>
                  <a:srgbClr val="00FF00"/>
                </a:solidFill>
                <a:latin typeface="Arial Rounded MT Bold" panose="020F0704030504030204" pitchFamily="34" charset="0"/>
              </a:rPr>
              <a:t> Herald, de 16 de fevereiro de 1905.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653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aixaDeTexto 3"/>
          <p:cNvSpPr txBox="1">
            <a:spLocks noChangeArrowheads="1"/>
          </p:cNvSpPr>
          <p:nvPr/>
        </p:nvSpPr>
        <p:spPr bwMode="auto">
          <a:xfrm>
            <a:off x="673100" y="1628800"/>
            <a:ext cx="7786688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“A verdade que Deus tem dado para seu povo nestes últimos dias deveria mantê-los firmes </a:t>
            </a:r>
            <a:r>
              <a:rPr lang="pt-BR" sz="2600" u="sng" dirty="0">
                <a:solidFill>
                  <a:schemeClr val="bg1"/>
                </a:solidFill>
                <a:latin typeface="Arial Rounded MT Bold" panose="020F0704030504030204" pitchFamily="34" charset="0"/>
              </a:rPr>
              <a:t>quando vierem, dentro da igreja, aqueles que apresentam falsas teorias</a:t>
            </a:r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. A verdade que tem estado firme contra os ataques do inimigo </a:t>
            </a:r>
            <a:r>
              <a:rPr lang="pt-BR" sz="2600" u="sng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por mais de meio século</a:t>
            </a:r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deve ainda ser a confiança e conforto do povo de Deus.” </a:t>
            </a:r>
          </a:p>
          <a:p>
            <a:pPr algn="just" eaLnBrk="1" hangingPunct="1"/>
            <a:endParaRPr lang="pt-BR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(Testemunhos para a Igreja, vol. 9, p. 69 e 70; </a:t>
            </a:r>
          </a:p>
          <a:p>
            <a:pPr algn="ctr" eaLnBrk="1" hangingPunct="1"/>
            <a:r>
              <a:rPr lang="pt-BR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escrito por volta de 1905</a:t>
            </a:r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)</a:t>
            </a:r>
          </a:p>
          <a:p>
            <a:pPr algn="just" eaLnBrk="1" hangingPunct="1"/>
            <a:endParaRPr lang="pt-BR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aixaDeTexto 3"/>
          <p:cNvSpPr txBox="1">
            <a:spLocks noChangeArrowheads="1"/>
          </p:cNvSpPr>
          <p:nvPr/>
        </p:nvSpPr>
        <p:spPr bwMode="auto">
          <a:xfrm>
            <a:off x="642938" y="1428750"/>
            <a:ext cx="771525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“1- E veio  um dos sete anjos que tinham as sete taças, e falou  comigo, dizendo-me: Vem, mostrar-te-ei a condenação da grande prostituta que está assentada sobre muitas águas; 2 – Com a qual fornicaram os reis da terra; e os que habitam na terra se embebedaram com o vinho da sua fornicação. 3 – E levou-me em espírito a um deserto, e vi uma mulher assentada sobre uma besta de cor de escarlate, que estava cheia de nomes de blasfêmia, e tinha sete cabeças e dez chifres. 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7929563" y="6357938"/>
            <a:ext cx="571500" cy="35718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aixaDeTexto 3"/>
          <p:cNvSpPr txBox="1">
            <a:spLocks noChangeArrowheads="1"/>
          </p:cNvSpPr>
          <p:nvPr/>
        </p:nvSpPr>
        <p:spPr bwMode="auto">
          <a:xfrm>
            <a:off x="52388" y="1052736"/>
            <a:ext cx="9112250" cy="528638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OUTRAS INTERPRETAÇÕES SOBRE OS SETE REIS</a:t>
            </a:r>
          </a:p>
        </p:txBody>
      </p:sp>
      <p:sp>
        <p:nvSpPr>
          <p:cNvPr id="23555" name="CaixaDeTexto 4"/>
          <p:cNvSpPr txBox="1">
            <a:spLocks noChangeArrowheads="1"/>
          </p:cNvSpPr>
          <p:nvPr/>
        </p:nvSpPr>
        <p:spPr bwMode="auto">
          <a:xfrm>
            <a:off x="683568" y="1916832"/>
            <a:ext cx="8072437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1ª Interpretação:</a:t>
            </a:r>
          </a:p>
          <a:p>
            <a:pPr eaLnBrk="1" hangingPunct="1"/>
            <a:endParaRPr lang="pt-BR" sz="2400" dirty="0">
              <a:solidFill>
                <a:srgbClr val="00FF00"/>
              </a:solidFill>
              <a:latin typeface="Arial Rounded MT Bold" panose="020F0704030504030204" pitchFamily="34" charset="0"/>
            </a:endParaRP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1º Rei:   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Babilônia</a:t>
            </a: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2º Rei:   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Medo – Persa</a:t>
            </a: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3º Rei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:    Grécia</a:t>
            </a: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4º Rei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:    Roma Imperial</a:t>
            </a: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5º Rei:   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Roma Papal</a:t>
            </a: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6º Rei:   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1ª Besta Híbrida – Roma Imperial (política) e </a:t>
            </a:r>
          </a:p>
          <a:p>
            <a:pPr eaLnBrk="1" hangingPunct="1"/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           Papado (religiosa)</a:t>
            </a: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7ª Rei:   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2ª Besta Híbrida – Américas (política) e Falso </a:t>
            </a:r>
          </a:p>
          <a:p>
            <a:pPr eaLnBrk="1" hangingPunct="1"/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           Profeta.</a:t>
            </a: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8º Rei:  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União do 7º rei com o 6ª rei.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aixaDeTexto 3"/>
          <p:cNvSpPr txBox="1">
            <a:spLocks noChangeArrowheads="1"/>
          </p:cNvSpPr>
          <p:nvPr/>
        </p:nvSpPr>
        <p:spPr bwMode="auto">
          <a:xfrm>
            <a:off x="2703513" y="1325563"/>
            <a:ext cx="33083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sz="2800">
                <a:solidFill>
                  <a:srgbClr val="FFFF00"/>
                </a:solidFill>
                <a:latin typeface="Arial Rounded MT Bold" panose="020F0704030504030204" pitchFamily="34" charset="0"/>
              </a:rPr>
              <a:t>COMENTÁRIOS</a:t>
            </a:r>
          </a:p>
        </p:txBody>
      </p:sp>
      <p:sp>
        <p:nvSpPr>
          <p:cNvPr id="24579" name="CaixaDeTexto 6"/>
          <p:cNvSpPr txBox="1">
            <a:spLocks noChangeArrowheads="1"/>
          </p:cNvSpPr>
          <p:nvPr/>
        </p:nvSpPr>
        <p:spPr bwMode="auto">
          <a:xfrm>
            <a:off x="746125" y="2725738"/>
            <a:ext cx="7786688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•    Os três primeiros reis: Babilônia, Medo-</a:t>
            </a:r>
          </a:p>
          <a:p>
            <a:pPr algn="just"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      Pérsia e Grécia, não tinham seus tronos em </a:t>
            </a:r>
          </a:p>
          <a:p>
            <a:pPr algn="just"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      Roma, isto é, sobre as sete colinas. </a:t>
            </a:r>
          </a:p>
          <a:p>
            <a:pPr algn="just" eaLnBrk="1" hangingPunct="1"/>
            <a:endParaRPr lang="pt-BR" sz="240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just"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•    Uma vez que se perde o rumo, as interpretações</a:t>
            </a:r>
          </a:p>
          <a:p>
            <a:pPr algn="just"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     do sexto, sétimo e oitavo reis se tornam meras </a:t>
            </a:r>
          </a:p>
          <a:p>
            <a:pPr algn="just"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     elucubrações.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aixaDeTexto 3"/>
          <p:cNvSpPr txBox="1">
            <a:spLocks noChangeArrowheads="1"/>
          </p:cNvSpPr>
          <p:nvPr/>
        </p:nvSpPr>
        <p:spPr bwMode="auto">
          <a:xfrm>
            <a:off x="899592" y="1340768"/>
            <a:ext cx="7488832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2ª Interpretação</a:t>
            </a:r>
            <a:r>
              <a:rPr lang="pt-BR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: </a:t>
            </a:r>
            <a:endParaRPr lang="pt-BR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eaLnBrk="1" hangingPunct="1"/>
            <a:endParaRPr lang="pt-BR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1º Rei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: Papa Pio XI  (1929)</a:t>
            </a: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2º Rei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: Papa Pio XII</a:t>
            </a: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3º Rei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: Papa João XXIII</a:t>
            </a: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4º Rei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:  Papa Paulo VI</a:t>
            </a: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5º Rei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:  Papa João Paulo I</a:t>
            </a: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6º Rei: 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Papa João Paulo II  </a:t>
            </a:r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(um existe)</a:t>
            </a: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7º Rei: 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Papa Bento XVI  </a:t>
            </a:r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(durará 3anos e meio)</a:t>
            </a:r>
          </a:p>
          <a:p>
            <a:pPr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8º Rei: 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Papa João Paulo II  </a:t>
            </a:r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(Ressuscitado</a:t>
            </a:r>
            <a:r>
              <a:rPr lang="pt-BR" sz="2400" dirty="0" smtClean="0">
                <a:solidFill>
                  <a:srgbClr val="00FF00"/>
                </a:solidFill>
                <a:latin typeface="Arial Rounded MT Bold" panose="020F0704030504030204" pitchFamily="34" charset="0"/>
              </a:rPr>
              <a:t>!)</a:t>
            </a:r>
          </a:p>
          <a:p>
            <a:pPr eaLnBrk="1" hangingPunct="1"/>
            <a:endParaRPr lang="pt-BR" sz="2400" dirty="0">
              <a:solidFill>
                <a:srgbClr val="00FF00"/>
              </a:solidFill>
              <a:latin typeface="Arial Rounded MT Bold" panose="020F0704030504030204" pitchFamily="34" charset="0"/>
            </a:endParaRPr>
          </a:p>
          <a:p>
            <a:pPr algn="ctr" eaLnBrk="1" hangingPunct="1"/>
            <a:r>
              <a:rPr lang="pt-BR" sz="2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OBS: </a:t>
            </a:r>
            <a:r>
              <a:rPr lang="pt-BR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Versão defendida por volta do ano 2013. </a:t>
            </a:r>
          </a:p>
          <a:p>
            <a:pPr algn="ctr" eaLnBrk="1" hangingPunct="1"/>
            <a:r>
              <a:rPr lang="pt-BR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Hoje já criaram mais duas versões”</a:t>
            </a:r>
            <a:endParaRPr lang="pt-BR" sz="20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aixaDeTexto 3"/>
          <p:cNvSpPr txBox="1">
            <a:spLocks noChangeArrowheads="1"/>
          </p:cNvSpPr>
          <p:nvPr/>
        </p:nvSpPr>
        <p:spPr bwMode="auto">
          <a:xfrm>
            <a:off x="2925763" y="1028700"/>
            <a:ext cx="3230562" cy="528638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sz="2800">
                <a:solidFill>
                  <a:srgbClr val="FFFF00"/>
                </a:solidFill>
                <a:latin typeface="Arial Rounded MT Bold" panose="020F0704030504030204" pitchFamily="34" charset="0"/>
              </a:rPr>
              <a:t>COMENTÁRIOS</a:t>
            </a:r>
          </a:p>
        </p:txBody>
      </p:sp>
      <p:sp>
        <p:nvSpPr>
          <p:cNvPr id="26627" name="CaixaDeTexto 4"/>
          <p:cNvSpPr txBox="1">
            <a:spLocks noChangeArrowheads="1"/>
          </p:cNvSpPr>
          <p:nvPr/>
        </p:nvSpPr>
        <p:spPr bwMode="auto">
          <a:xfrm>
            <a:off x="642938" y="2057400"/>
            <a:ext cx="7858125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Tx/>
              <a:buAutoNum type="arabicPeriod"/>
            </a:pP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O papado é simbolizado pelo chifre pequeno de Daniel 7:8, e não pelas sete cabeças da besta de Apocalipse 17. A besta escarlate simboliza o poder civil, que é controlado pela ‘mulher’ que a cavalga.</a:t>
            </a:r>
          </a:p>
          <a:p>
            <a:pPr algn="just" eaLnBrk="1" hangingPunct="1">
              <a:buFontTx/>
              <a:buAutoNum type="arabicPeriod"/>
            </a:pPr>
            <a:endParaRPr lang="pt-BR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buFontTx/>
              <a:buAutoNum type="arabicPeriod"/>
            </a:pP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O Papa Bento XVI está no poder </a:t>
            </a:r>
            <a:r>
              <a:rPr lang="pt-BR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há mais de três anos e meio!</a:t>
            </a:r>
          </a:p>
          <a:p>
            <a:pPr algn="just" eaLnBrk="1" hangingPunct="1">
              <a:buFontTx/>
              <a:buAutoNum type="arabicPeriod"/>
            </a:pPr>
            <a:endParaRPr lang="pt-BR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just" eaLnBrk="1" hangingPunct="1">
              <a:buFontTx/>
              <a:buAutoNum type="arabicPeriod"/>
            </a:pP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Desde quando Satanás tem, de fato, poder para ressuscitar alguém</a:t>
            </a:r>
            <a:r>
              <a:rPr lang="en-US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?!</a:t>
            </a:r>
            <a:endParaRPr lang="pt-BR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aixaDeTexto 4"/>
          <p:cNvSpPr txBox="1">
            <a:spLocks noChangeArrowheads="1"/>
          </p:cNvSpPr>
          <p:nvPr/>
        </p:nvSpPr>
        <p:spPr bwMode="auto">
          <a:xfrm>
            <a:off x="571500" y="1333212"/>
            <a:ext cx="7929563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endParaRPr lang="pt-BR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just" eaLnBrk="1" hangingPunct="1"/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4. Após 1844 DC, a Bíblia não revela nenhuma profecia com data marcada. O anjo com o livrinho aberto na mão (livro de Daniel) “jurou por Aquele que vive para todo o sempre,...que não haveria mais </a:t>
            </a:r>
            <a:r>
              <a:rPr lang="pt-BR" sz="2800" u="sng" dirty="0">
                <a:solidFill>
                  <a:schemeClr val="bg1"/>
                </a:solidFill>
                <a:latin typeface="Arial Rounded MT Bold" panose="020F0704030504030204" pitchFamily="34" charset="0"/>
              </a:rPr>
              <a:t>tempo</a:t>
            </a: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pt-BR" sz="2800" i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(tempo profético)”. </a:t>
            </a:r>
          </a:p>
          <a:p>
            <a:pPr algn="ctr" eaLnBrk="1" hangingPunct="1"/>
            <a:r>
              <a:rPr lang="pt-BR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(</a:t>
            </a:r>
            <a:r>
              <a:rPr lang="pt-BR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Apoc</a:t>
            </a:r>
            <a:r>
              <a:rPr lang="pt-BR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 10:6 KJV</a:t>
            </a:r>
            <a:r>
              <a:rPr lang="pt-BR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)</a:t>
            </a:r>
          </a:p>
          <a:p>
            <a:pPr algn="ctr" eaLnBrk="1" hangingPunct="1"/>
            <a:endParaRPr lang="pt-BR" sz="28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ctr" eaLnBrk="1" hangingPunct="1"/>
            <a:r>
              <a:rPr lang="pt-BR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Ver tambem: GC. pág. 456; ME2. pág. 73.</a:t>
            </a:r>
            <a:endParaRPr lang="pt-BR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eaLnBrk="1" hangingPunct="1"/>
            <a:endParaRPr lang="pt-BR" sz="3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/>
          <a:lstStyle/>
          <a:p>
            <a:pPr marL="0" indent="0" algn="just">
              <a:buNone/>
            </a:pPr>
            <a:r>
              <a:rPr lang="pt-BR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“A palavra “tempo” deste versículo, que a tradução Almeida traduziu por “demora” no original grego é </a:t>
            </a:r>
            <a:r>
              <a:rPr lang="pt-BR" sz="2000" i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chronos</a:t>
            </a:r>
            <a:r>
              <a:rPr lang="pt-BR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, tempo. Evidentemente os tradutores não pensaram em </a:t>
            </a:r>
            <a:r>
              <a:rPr lang="pt-BR" sz="2000" i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tempo </a:t>
            </a:r>
            <a:r>
              <a:rPr lang="pt-BR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profético, e não podiam discernir outra tradução que não “demora”. ... Mas a palavra </a:t>
            </a:r>
            <a:r>
              <a:rPr lang="pt-BR" sz="2000" i="1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chronos</a:t>
            </a:r>
            <a:r>
              <a:rPr lang="pt-BR" sz="2000" i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pt-BR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indica o “tempo” no absoluto, e existe motivo para crer que é este o significado (em sentido profético) e no verso 6; e visto que se usa uma predição relacionada com uma profecia muito importante, estamos justificados a entendê-lo como tempo profético. Não que </a:t>
            </a:r>
            <a:r>
              <a:rPr lang="pt-BR" sz="2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tempo </a:t>
            </a:r>
            <a:r>
              <a:rPr lang="pt-BR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nunca mais será usado no sentido profético, porque os "dias da voz do sétimo anjo", de que se fala logo em seguida, significam sem dúvida os </a:t>
            </a:r>
            <a:r>
              <a:rPr lang="pt-BR" sz="2000" i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anos </a:t>
            </a:r>
            <a:r>
              <a:rPr lang="pt-BR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do sétimo anjo. </a:t>
            </a:r>
            <a:r>
              <a:rPr lang="pt-BR" sz="2000" u="sng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Significa que nenhum </a:t>
            </a:r>
            <a:r>
              <a:rPr lang="pt-BR" sz="2000" u="sng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período profético </a:t>
            </a:r>
            <a:r>
              <a:rPr lang="pt-BR" sz="2000" u="sng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se estenderá para além do tempo desta mensagem</a:t>
            </a:r>
            <a:r>
              <a:rPr lang="pt-BR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 </a:t>
            </a:r>
            <a:r>
              <a:rPr lang="pt-BR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Podem ler-se, nos comentários de Daniel 8:14, argumentos mostrando que os mais longos períodos proféticos não se estendem, com efeito, para além do outono de 1844.” </a:t>
            </a:r>
            <a:endParaRPr lang="pt-BR" sz="2000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0" indent="0" algn="ctr">
              <a:buNone/>
            </a:pPr>
            <a:r>
              <a:rPr lang="pt-BR" sz="2000" b="1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— </a:t>
            </a:r>
            <a:r>
              <a:rPr lang="pt-BR" sz="2000" b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As Profecias do Apocalipse, pág. 69-70.</a:t>
            </a:r>
            <a:endParaRPr lang="pt-BR" sz="20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/>
            <a:endParaRPr lang="pt-BR" sz="2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4092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aixaDeTexto 3"/>
          <p:cNvSpPr txBox="1">
            <a:spLocks noChangeArrowheads="1"/>
          </p:cNvSpPr>
          <p:nvPr/>
        </p:nvSpPr>
        <p:spPr bwMode="auto">
          <a:xfrm>
            <a:off x="539750" y="1100138"/>
            <a:ext cx="8177213" cy="528637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sz="2800">
                <a:solidFill>
                  <a:srgbClr val="FFFF00"/>
                </a:solidFill>
                <a:latin typeface="Arial Rounded MT Bold" panose="020F0704030504030204" pitchFamily="34" charset="0"/>
              </a:rPr>
              <a:t>OUTRA INTERPRETAÇÃO DOS DEZ CHIFRES</a:t>
            </a:r>
          </a:p>
        </p:txBody>
      </p:sp>
      <p:sp>
        <p:nvSpPr>
          <p:cNvPr id="28675" name="CaixaDeTexto 4"/>
          <p:cNvSpPr txBox="1">
            <a:spLocks noChangeArrowheads="1"/>
          </p:cNvSpPr>
          <p:nvPr/>
        </p:nvSpPr>
        <p:spPr bwMode="auto">
          <a:xfrm>
            <a:off x="428625" y="1847850"/>
            <a:ext cx="8429625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Os dez chifres são os dez governantes dos seguintes blocos econômicos:</a:t>
            </a:r>
          </a:p>
          <a:p>
            <a:pPr eaLnBrk="1" hangingPunct="1"/>
            <a:endParaRPr lang="pt-BR" sz="240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eaLnBrk="1" hangingPunct="1"/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1.  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ALCA;   </a:t>
            </a:r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2. 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APEC,  </a:t>
            </a:r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3. 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ASEAN,  </a:t>
            </a:r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4. 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CARICOM,  </a:t>
            </a:r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5. 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CEI,  </a:t>
            </a:r>
          </a:p>
          <a:p>
            <a:pPr eaLnBrk="1" hangingPunct="1"/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6.  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MERCOSUL,  </a:t>
            </a:r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7. 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NAFTA,  </a:t>
            </a:r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8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. PACTO ANDINO, </a:t>
            </a:r>
          </a:p>
          <a:p>
            <a:pPr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9.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SADC, </a:t>
            </a:r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10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. UNIÃO EUROPÉIA</a:t>
            </a:r>
          </a:p>
          <a:p>
            <a:pPr eaLnBrk="1" hangingPunct="1"/>
            <a:endParaRPr lang="pt-BR" sz="240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Estes recebem poder por 15 dias (uma hora profética), </a:t>
            </a:r>
          </a:p>
          <a:p>
            <a:pPr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após os quais eles entregam sua autoridade ao papa, e, </a:t>
            </a:r>
          </a:p>
          <a:p>
            <a:pPr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então, a lei dominical é promulgada. A supremacia </a:t>
            </a:r>
          </a:p>
          <a:p>
            <a:pPr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papal durará, então, 1260 dias literais, após os quais os </a:t>
            </a:r>
          </a:p>
          <a:p>
            <a:pPr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santos ouvirão a voz de Deus declarando o dia e a hora </a:t>
            </a:r>
          </a:p>
          <a:p>
            <a:pPr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da segunda vinda de Cristo.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aixaDeTexto 3"/>
          <p:cNvSpPr txBox="1">
            <a:spLocks noChangeArrowheads="1"/>
          </p:cNvSpPr>
          <p:nvPr/>
        </p:nvSpPr>
        <p:spPr bwMode="auto">
          <a:xfrm>
            <a:off x="2771775" y="1109663"/>
            <a:ext cx="3214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sz="2800">
                <a:solidFill>
                  <a:srgbClr val="FFFF00"/>
                </a:solidFill>
                <a:latin typeface="Arial Rounded MT Bold" panose="020F0704030504030204" pitchFamily="34" charset="0"/>
              </a:rPr>
              <a:t>COMENTÁRIOS</a:t>
            </a:r>
          </a:p>
        </p:txBody>
      </p:sp>
      <p:sp>
        <p:nvSpPr>
          <p:cNvPr id="29699" name="CaixaDeTexto 4"/>
          <p:cNvSpPr txBox="1">
            <a:spLocks noChangeArrowheads="1"/>
          </p:cNvSpPr>
          <p:nvPr/>
        </p:nvSpPr>
        <p:spPr bwMode="auto">
          <a:xfrm>
            <a:off x="319088" y="2051050"/>
            <a:ext cx="850106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1.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Novamente, após 1844 DC, a Bíblia não revela nenhuma profecia com data marcada. </a:t>
            </a:r>
          </a:p>
          <a:p>
            <a:pPr algn="just" eaLnBrk="1" hangingPunct="1"/>
            <a:endParaRPr lang="pt-BR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just" eaLnBrk="1" hangingPunct="1"/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2. 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No dia em que a lei dominical for promulgada nos EUA, pode-se contar mais 1260 dias (~ 3 anos e meio) e sabe-se, então, o dia em que Deus anuncia o dia e a hora de Sua vinda. Como isto ocorrerá quando Cristo já estiver voltando, e sabendo que a viajem do céu à terra dura meia hora profética, isto é, sete dias e meio (ver Apocalipse 8:1), então se pode saber que Cristo voltará dentro de uma semana, contrariando Mateus 24:36 e I </a:t>
            </a:r>
            <a:r>
              <a:rPr lang="pt-BR" sz="24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Tess.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5:2. </a:t>
            </a:r>
            <a:endParaRPr lang="pt-BR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aixaDeTexto 3"/>
          <p:cNvSpPr txBox="1">
            <a:spLocks noChangeArrowheads="1"/>
          </p:cNvSpPr>
          <p:nvPr/>
        </p:nvSpPr>
        <p:spPr bwMode="auto">
          <a:xfrm>
            <a:off x="571500" y="1916113"/>
            <a:ext cx="8001000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28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3. </a:t>
            </a:r>
            <a:r>
              <a:rPr lang="pt-BR" sz="28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Os </a:t>
            </a: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que tiverem de passar pelo tempo de angústia teriam sua fé enfraquecida  pela expectativa de  terem de sofrer por ‘três anos e meio’ (1260 dias). Porém, “se aqueles dias não fossem abreviados, nenhuma carne se salvaria; mas por causa dos escolhidos serão abreviados aqueles dias.” </a:t>
            </a:r>
            <a:r>
              <a:rPr lang="pt-BR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(Mat. 24:22)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aixaDeTexto 3"/>
          <p:cNvSpPr txBox="1">
            <a:spLocks noChangeArrowheads="1"/>
          </p:cNvSpPr>
          <p:nvPr/>
        </p:nvSpPr>
        <p:spPr bwMode="auto">
          <a:xfrm>
            <a:off x="683569" y="1199649"/>
            <a:ext cx="774447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2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“Estamos envolvidos em um poderoso conflito, e ele se tornará mais cerrado e determinado, ao nos aproximarmos da batalha final. Temos um adversário que não dorme, </a:t>
            </a:r>
            <a:r>
              <a:rPr lang="pt-BR" sz="26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 ele está constantemente trabalhando nas mentes humanas que não tem tido uma experiência pessoal nos ensinamentos do povo de Deus nos últimos </a:t>
            </a:r>
            <a:r>
              <a:rPr lang="pt-BR" sz="26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cinquenta </a:t>
            </a:r>
            <a:r>
              <a:rPr lang="pt-BR" sz="26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anos.”  </a:t>
            </a:r>
          </a:p>
          <a:p>
            <a:pPr algn="just" eaLnBrk="1" hangingPunct="1"/>
            <a:endParaRPr lang="pt-BR" sz="2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 eaLnBrk="1" hangingPunct="1"/>
            <a:r>
              <a:rPr lang="pt-BR" sz="26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(Ellen White , </a:t>
            </a:r>
            <a:r>
              <a:rPr lang="pt-BR" sz="2600" dirty="0" err="1">
                <a:solidFill>
                  <a:srgbClr val="00FF00"/>
                </a:solidFill>
                <a:latin typeface="Arial Rounded MT Bold" panose="020F0704030504030204" pitchFamily="34" charset="0"/>
              </a:rPr>
              <a:t>Selected</a:t>
            </a:r>
            <a:r>
              <a:rPr lang="pt-BR" sz="26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 </a:t>
            </a:r>
            <a:r>
              <a:rPr lang="pt-BR" sz="2600" dirty="0" err="1">
                <a:solidFill>
                  <a:srgbClr val="00FF00"/>
                </a:solidFill>
                <a:latin typeface="Arial Rounded MT Bold" panose="020F0704030504030204" pitchFamily="34" charset="0"/>
              </a:rPr>
              <a:t>Messages</a:t>
            </a:r>
            <a:r>
              <a:rPr lang="pt-BR" sz="26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, Book 1, </a:t>
            </a:r>
            <a:r>
              <a:rPr lang="pt-BR" sz="2600" dirty="0" err="1">
                <a:solidFill>
                  <a:srgbClr val="00FF00"/>
                </a:solidFill>
                <a:latin typeface="Arial Rounded MT Bold" panose="020F0704030504030204" pitchFamily="34" charset="0"/>
              </a:rPr>
              <a:t>page</a:t>
            </a:r>
            <a:r>
              <a:rPr lang="pt-BR" sz="26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 102.) (Últimos </a:t>
            </a:r>
            <a:r>
              <a:rPr lang="pt-BR" sz="2600" dirty="0" smtClean="0">
                <a:solidFill>
                  <a:srgbClr val="00FF00"/>
                </a:solidFill>
                <a:latin typeface="Arial Rounded MT Bold" panose="020F0704030504030204" pitchFamily="34" charset="0"/>
              </a:rPr>
              <a:t>cinquenta  </a:t>
            </a:r>
            <a:r>
              <a:rPr lang="pt-BR" sz="26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anos = metade do sec. XIX)</a:t>
            </a:r>
            <a:endParaRPr lang="pt-BR" sz="2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1747" name="CaixaDeTexto 4"/>
          <p:cNvSpPr txBox="1">
            <a:spLocks noChangeArrowheads="1"/>
          </p:cNvSpPr>
          <p:nvPr/>
        </p:nvSpPr>
        <p:spPr bwMode="auto">
          <a:xfrm>
            <a:off x="8179817" y="6309320"/>
            <a:ext cx="9286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sz="28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Fim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aixaDeTexto 3"/>
          <p:cNvSpPr txBox="1">
            <a:spLocks noChangeArrowheads="1"/>
          </p:cNvSpPr>
          <p:nvPr/>
        </p:nvSpPr>
        <p:spPr bwMode="auto">
          <a:xfrm>
            <a:off x="815975" y="1846263"/>
            <a:ext cx="7500938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 4 – E a mulher estava vestida de púrpura e escarlate, e adornada com ouro, e pedras preciosas e pérolas; e tinha na sua mão um cálice de ouro cheio das abominações  e da imundícia da sua fornicação; 5 – E na sua testa estava escrito o nome: Mistério, a grande Babilônia, a mãe das prostituições e das abominações da terra.”</a:t>
            </a:r>
          </a:p>
          <a:p>
            <a:pPr algn="just" eaLnBrk="1" hangingPunct="1"/>
            <a:endParaRPr lang="pt-BR" sz="240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 eaLnBrk="1" hangingPunct="1"/>
            <a:r>
              <a:rPr lang="pt-BR" sz="2400">
                <a:solidFill>
                  <a:srgbClr val="FFFF00"/>
                </a:solidFill>
                <a:latin typeface="Arial Rounded MT Bold" panose="020F0704030504030204" pitchFamily="34" charset="0"/>
              </a:rPr>
              <a:t>(Apocalipse 17: 1 – 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aixaDeTexto 3"/>
          <p:cNvSpPr txBox="1">
            <a:spLocks noChangeArrowheads="1"/>
          </p:cNvSpPr>
          <p:nvPr/>
        </p:nvSpPr>
        <p:spPr bwMode="auto">
          <a:xfrm>
            <a:off x="674688" y="2278063"/>
            <a:ext cx="7858125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•  </a:t>
            </a:r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A Mulher, com a qual se prostituíram os reis da   </a:t>
            </a:r>
          </a:p>
          <a:p>
            <a:pPr eaLnBrk="1" hangingPunct="1"/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    terra:    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Igreja Católica Romana.</a:t>
            </a:r>
          </a:p>
          <a:p>
            <a:pPr eaLnBrk="1" hangingPunct="1"/>
            <a:endParaRPr lang="pt-BR" sz="2400">
              <a:solidFill>
                <a:srgbClr val="00FF00"/>
              </a:solidFill>
              <a:latin typeface="Arial Rounded MT Bold" panose="020F0704030504030204" pitchFamily="34" charset="0"/>
            </a:endParaRPr>
          </a:p>
          <a:p>
            <a:pPr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•   </a:t>
            </a:r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Vinho  da sua prostituição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:    Falsas doutrinas</a:t>
            </a:r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.</a:t>
            </a:r>
          </a:p>
          <a:p>
            <a:pPr eaLnBrk="1" hangingPunct="1"/>
            <a:endParaRPr lang="pt-BR" sz="2400">
              <a:solidFill>
                <a:srgbClr val="00FF00"/>
              </a:solidFill>
              <a:latin typeface="Arial Rounded MT Bold" panose="020F0704030504030204" pitchFamily="34" charset="0"/>
            </a:endParaRPr>
          </a:p>
          <a:p>
            <a:pPr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•   </a:t>
            </a:r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Besta escarlate, sobre a qual a mulher está </a:t>
            </a:r>
          </a:p>
          <a:p>
            <a:pPr eaLnBrk="1" hangingPunct="1"/>
            <a:r>
              <a:rPr lang="pt-BR" sz="2400">
                <a:solidFill>
                  <a:srgbClr val="00FF00"/>
                </a:solidFill>
                <a:latin typeface="Arial Rounded MT Bold" panose="020F0704030504030204" pitchFamily="34" charset="0"/>
              </a:rPr>
              <a:t>     assentada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:    O poder civil. (A mulher dirige o </a:t>
            </a:r>
          </a:p>
          <a:p>
            <a:pPr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     estado como um cavaleiro dirige o cavalo. Ela  </a:t>
            </a:r>
          </a:p>
          <a:p>
            <a:pPr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     ‘reina sobre os reis da terra’ , Apoc. 17:18)</a:t>
            </a:r>
          </a:p>
          <a:p>
            <a:pPr eaLnBrk="1" hangingPunct="1"/>
            <a:endParaRPr lang="pt-BR" sz="2400">
              <a:solidFill>
                <a:srgbClr val="00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195" name="CaixaDeTexto 8"/>
          <p:cNvSpPr txBox="1">
            <a:spLocks noChangeArrowheads="1"/>
          </p:cNvSpPr>
          <p:nvPr/>
        </p:nvSpPr>
        <p:spPr bwMode="auto">
          <a:xfrm>
            <a:off x="1619250" y="1184275"/>
            <a:ext cx="5740400" cy="588963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sz="3200">
                <a:solidFill>
                  <a:srgbClr val="FFFF00"/>
                </a:solidFill>
                <a:latin typeface="Arial Rounded MT Bold" panose="020F0704030504030204" pitchFamily="34" charset="0"/>
              </a:rPr>
              <a:t>Interpretação dos símbolos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aixaDeTexto 3"/>
          <p:cNvSpPr txBox="1">
            <a:spLocks noChangeArrowheads="1"/>
          </p:cNvSpPr>
          <p:nvPr/>
        </p:nvSpPr>
        <p:spPr bwMode="auto">
          <a:xfrm>
            <a:off x="714375" y="2165350"/>
            <a:ext cx="7786688" cy="277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sz="2600">
                <a:solidFill>
                  <a:schemeClr val="bg1"/>
                </a:solidFill>
                <a:latin typeface="Arial Rounded MT Bold" panose="020F0704030504030204" pitchFamily="34" charset="0"/>
              </a:rPr>
              <a:t>•  </a:t>
            </a:r>
            <a:r>
              <a:rPr lang="pt-BR" sz="2600">
                <a:solidFill>
                  <a:srgbClr val="00FF00"/>
                </a:solidFill>
                <a:latin typeface="Arial Rounded MT Bold" panose="020F0704030504030204" pitchFamily="34" charset="0"/>
              </a:rPr>
              <a:t>O nome ‘Mistério’, escrito na testa da mulher:</a:t>
            </a:r>
          </a:p>
          <a:p>
            <a:pPr eaLnBrk="1" hangingPunct="1"/>
            <a:endParaRPr lang="pt-BR" sz="260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eaLnBrk="1" hangingPunct="1"/>
            <a:r>
              <a:rPr lang="pt-BR" sz="2600">
                <a:solidFill>
                  <a:schemeClr val="bg1"/>
                </a:solidFill>
                <a:latin typeface="Arial Rounded MT Bold" panose="020F0704030504030204" pitchFamily="34" charset="0"/>
              </a:rPr>
              <a:t>    “</a:t>
            </a:r>
            <a:r>
              <a:rPr lang="pt-BR" sz="2600">
                <a:solidFill>
                  <a:srgbClr val="FFFF00"/>
                </a:solidFill>
                <a:latin typeface="Arial Rounded MT Bold" panose="020F0704030504030204" pitchFamily="34" charset="0"/>
              </a:rPr>
              <a:t>O mistério da Trindade </a:t>
            </a:r>
            <a:r>
              <a:rPr lang="pt-BR" sz="2600">
                <a:solidFill>
                  <a:schemeClr val="bg1"/>
                </a:solidFill>
                <a:latin typeface="Arial Rounded MT Bold" panose="020F0704030504030204" pitchFamily="34" charset="0"/>
              </a:rPr>
              <a:t>é a doutrina  central  </a:t>
            </a:r>
          </a:p>
          <a:p>
            <a:pPr eaLnBrk="1" hangingPunct="1"/>
            <a:r>
              <a:rPr lang="pt-BR" sz="2600">
                <a:solidFill>
                  <a:schemeClr val="bg1"/>
                </a:solidFill>
                <a:latin typeface="Arial Rounded MT Bold" panose="020F0704030504030204" pitchFamily="34" charset="0"/>
              </a:rPr>
              <a:t>     da fé católica. Sobre ela estão baseados </a:t>
            </a:r>
          </a:p>
          <a:p>
            <a:pPr eaLnBrk="1" hangingPunct="1"/>
            <a:r>
              <a:rPr lang="pt-BR" sz="2600">
                <a:solidFill>
                  <a:schemeClr val="bg1"/>
                </a:solidFill>
                <a:latin typeface="Arial Rounded MT Bold" panose="020F0704030504030204" pitchFamily="34" charset="0"/>
              </a:rPr>
              <a:t>     todos os outros  ensinos da Igreja.”    </a:t>
            </a:r>
          </a:p>
          <a:p>
            <a:pPr eaLnBrk="1" hangingPunct="1"/>
            <a:endParaRPr lang="pt-BR" sz="240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 eaLnBrk="1" hangingPunct="1"/>
            <a:r>
              <a:rPr lang="pt-BR" sz="2200">
                <a:solidFill>
                  <a:srgbClr val="FFFF00"/>
                </a:solidFill>
                <a:latin typeface="Arial Rounded MT Bold" panose="020F0704030504030204" pitchFamily="34" charset="0"/>
              </a:rPr>
              <a:t>(Catecismo do Católico de Hoje, p. 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ixaDeTexto 3"/>
          <p:cNvSpPr txBox="1">
            <a:spLocks noChangeArrowheads="1"/>
          </p:cNvSpPr>
          <p:nvPr/>
        </p:nvSpPr>
        <p:spPr bwMode="auto">
          <a:xfrm>
            <a:off x="785813" y="1773238"/>
            <a:ext cx="7643812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“6 - E vi que a mulher estava embriagada do sangue dos santos, e do sangue das testemunhas de Jesus. E, vendo-a eu, maravilhei-me com grande admiração. </a:t>
            </a:r>
          </a:p>
          <a:p>
            <a:pPr algn="just" eaLnBrk="1" hangingPunct="1"/>
            <a:endParaRPr lang="pt-BR" sz="240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just"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7 – E o anjo me disse: Porque te admiras</a:t>
            </a:r>
            <a:r>
              <a:rPr lang="en-US" sz="2400">
                <a:solidFill>
                  <a:schemeClr val="bg1"/>
                </a:solidFill>
                <a:latin typeface="Arial Rounded MT Bold" panose="020F0704030504030204" pitchFamily="34" charset="0"/>
              </a:rPr>
              <a:t>?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 Eu te direi o mistério da mulher, e da besta que a traz, a qual tem sete cabeças e dez chifres.”</a:t>
            </a:r>
          </a:p>
          <a:p>
            <a:pPr algn="just" eaLnBrk="1" hangingPunct="1"/>
            <a:endParaRPr lang="pt-BR" sz="240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 eaLnBrk="1" hangingPunct="1"/>
            <a:r>
              <a:rPr lang="pt-BR" sz="2400">
                <a:solidFill>
                  <a:srgbClr val="FFFF00"/>
                </a:solidFill>
                <a:latin typeface="Arial Rounded MT Bold" panose="020F0704030504030204" pitchFamily="34" charset="0"/>
              </a:rPr>
              <a:t>(Apocalipse 17: 6 e 7)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aixaDeTexto 3"/>
          <p:cNvSpPr txBox="1">
            <a:spLocks noChangeArrowheads="1"/>
          </p:cNvSpPr>
          <p:nvPr/>
        </p:nvSpPr>
        <p:spPr bwMode="auto">
          <a:xfrm>
            <a:off x="815975" y="2874963"/>
            <a:ext cx="7643813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Para João, não era de se estranhar que pagãos perseguissem os seguidores de Cristo, Mas, quando viu, no futuro, uma igreja </a:t>
            </a:r>
            <a:r>
              <a:rPr lang="pt-BR" sz="2400" u="sng">
                <a:solidFill>
                  <a:schemeClr val="bg1"/>
                </a:solidFill>
                <a:latin typeface="Arial Rounded MT Bold" panose="020F0704030504030204" pitchFamily="34" charset="0"/>
              </a:rPr>
              <a:t>professamente cristã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 perseguir os seguidores do Cordeiro, e embriagar-se com o seu sangue, não pôde deixar de admirar-se com grande espanto.</a:t>
            </a:r>
          </a:p>
        </p:txBody>
      </p:sp>
      <p:sp>
        <p:nvSpPr>
          <p:cNvPr id="11267" name="CaixaDeTexto 4"/>
          <p:cNvSpPr txBox="1">
            <a:spLocks noChangeArrowheads="1"/>
          </p:cNvSpPr>
          <p:nvPr/>
        </p:nvSpPr>
        <p:spPr bwMode="auto">
          <a:xfrm>
            <a:off x="1920875" y="1316038"/>
            <a:ext cx="5027613" cy="528637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sz="2800">
                <a:solidFill>
                  <a:srgbClr val="FFFF00"/>
                </a:solidFill>
                <a:latin typeface="Arial Rounded MT Bold" panose="020F0704030504030204" pitchFamily="34" charset="0"/>
              </a:rPr>
              <a:t>A CAUSA DA ADMIRAÇÃO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aixaDeTexto 3"/>
          <p:cNvSpPr txBox="1">
            <a:spLocks noChangeArrowheads="1"/>
          </p:cNvSpPr>
          <p:nvPr/>
        </p:nvSpPr>
        <p:spPr bwMode="auto">
          <a:xfrm>
            <a:off x="571500" y="1143000"/>
            <a:ext cx="8001000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8 – “A besta que viste foi e já não é, e há de subir do abismo, e irá à perdição; e os que habitam na terra, cujos nomes não estão escritos no livro da vida, desde a fundação do mundo, se admirarão, vendo a besta que era e já não é, mas que virá. 9 – Aqui  está a mente que tem sabedoria. As sete cabeças são sete montes sobre as quais a mulher está assentada. 10 – </a:t>
            </a:r>
            <a:r>
              <a:rPr lang="pt-BR" sz="2400" u="sng">
                <a:solidFill>
                  <a:schemeClr val="bg1"/>
                </a:solidFill>
                <a:latin typeface="Arial Rounded MT Bold" panose="020F0704030504030204" pitchFamily="34" charset="0"/>
              </a:rPr>
              <a:t>E são também </a:t>
            </a:r>
            <a:r>
              <a:rPr lang="pt-BR" sz="2400">
                <a:solidFill>
                  <a:schemeClr val="bg1"/>
                </a:solidFill>
                <a:latin typeface="Arial Rounded MT Bold" panose="020F0704030504030204" pitchFamily="34" charset="0"/>
              </a:rPr>
              <a:t>sete reis: cinco já caíram, e um existe; outro ainda não é vindo; e, quando vier, convém que dure um pouco de tempo. 11 – E a besta que era e já não é, é ela também o oitavo, e é dos sete, e vai à perdição.” </a:t>
            </a:r>
          </a:p>
          <a:p>
            <a:pPr algn="just" eaLnBrk="1" hangingPunct="1"/>
            <a:endParaRPr lang="pt-BR" sz="240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 eaLnBrk="1" hangingPunct="1"/>
            <a:r>
              <a:rPr lang="pt-BR" sz="2400">
                <a:solidFill>
                  <a:srgbClr val="FFFF00"/>
                </a:solidFill>
                <a:latin typeface="Arial Rounded MT Bold" panose="020F0704030504030204" pitchFamily="34" charset="0"/>
              </a:rPr>
              <a:t>(Apocalipse 17: 8 – 11)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aixaDeTexto 3"/>
          <p:cNvSpPr txBox="1">
            <a:spLocks noChangeArrowheads="1"/>
          </p:cNvSpPr>
          <p:nvPr/>
        </p:nvSpPr>
        <p:spPr bwMode="auto">
          <a:xfrm>
            <a:off x="1547813" y="1028700"/>
            <a:ext cx="6246812" cy="528638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sz="2800">
                <a:solidFill>
                  <a:srgbClr val="FFFF00"/>
                </a:solidFill>
                <a:latin typeface="Arial Rounded MT Bold" panose="020F0704030504030204" pitchFamily="34" charset="0"/>
              </a:rPr>
              <a:t>INTERPRETAÇÃO DOS SÍMBOLOS</a:t>
            </a:r>
          </a:p>
        </p:txBody>
      </p:sp>
      <p:sp>
        <p:nvSpPr>
          <p:cNvPr id="13315" name="CaixaDeTexto 4"/>
          <p:cNvSpPr txBox="1">
            <a:spLocks noChangeArrowheads="1"/>
          </p:cNvSpPr>
          <p:nvPr/>
        </p:nvSpPr>
        <p:spPr bwMode="auto">
          <a:xfrm>
            <a:off x="606425" y="1857375"/>
            <a:ext cx="8358188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“ • </a:t>
            </a:r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A besta (escarlate) que </a:t>
            </a:r>
            <a:r>
              <a:rPr lang="pt-BR" sz="2400" dirty="0" smtClean="0">
                <a:solidFill>
                  <a:srgbClr val="00FF00"/>
                </a:solidFill>
                <a:latin typeface="Arial Rounded MT Bold" panose="020F0704030504030204" pitchFamily="34" charset="0"/>
              </a:rPr>
              <a:t>era:      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Roma pagã, em </a:t>
            </a:r>
          </a:p>
          <a:p>
            <a:pPr eaLnBrk="1" hangingPunct="1"/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 seu caráter perseguidor.</a:t>
            </a:r>
          </a:p>
          <a:p>
            <a:pPr eaLnBrk="1" hangingPunct="1"/>
            <a:endParaRPr lang="pt-BR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eaLnBrk="1" hangingPunct="1"/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•   </a:t>
            </a:r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A besta que já não era:     </a:t>
            </a:r>
            <a:r>
              <a:rPr lang="pt-BR" sz="2400" dirty="0" smtClean="0">
                <a:solidFill>
                  <a:srgbClr val="00FF00"/>
                </a:solidFill>
                <a:latin typeface="Arial Rounded MT Bold" panose="020F0704030504030204" pitchFamily="34" charset="0"/>
              </a:rPr>
              <a:t> 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O período de transição </a:t>
            </a:r>
          </a:p>
          <a:p>
            <a:pPr eaLnBrk="1" hangingPunct="1"/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do paganismo para outra fase de religião, falsamente </a:t>
            </a:r>
          </a:p>
          <a:p>
            <a:pPr eaLnBrk="1" hangingPunct="1"/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chamada cristã, no tempo de Constantino, quando </a:t>
            </a:r>
          </a:p>
          <a:p>
            <a:pPr eaLnBrk="1" hangingPunct="1"/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Roma perdeu o seu caráter feroz. </a:t>
            </a:r>
          </a:p>
          <a:p>
            <a:pPr eaLnBrk="1" hangingPunct="1"/>
            <a:endParaRPr lang="pt-BR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eaLnBrk="1" hangingPunct="1"/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•   </a:t>
            </a:r>
            <a:r>
              <a:rPr lang="pt-BR" sz="2400" dirty="0">
                <a:solidFill>
                  <a:srgbClr val="00FF00"/>
                </a:solidFill>
                <a:latin typeface="Arial Rounded MT Bold" panose="020F0704030504030204" pitchFamily="34" charset="0"/>
              </a:rPr>
              <a:t>A besta que virá:     </a:t>
            </a:r>
            <a:r>
              <a:rPr lang="pt-BR" sz="2400" dirty="0" smtClean="0">
                <a:solidFill>
                  <a:srgbClr val="00FF00"/>
                </a:solidFill>
                <a:latin typeface="Arial Rounded MT Bold" panose="020F0704030504030204" pitchFamily="34" charset="0"/>
              </a:rPr>
              <a:t>  </a:t>
            </a:r>
            <a:r>
              <a:rPr lang="pt-BR" sz="24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 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papado, assumindo seu </a:t>
            </a:r>
          </a:p>
          <a:p>
            <a:pPr eaLnBrk="1" hangingPunct="1"/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caráter perseguidor, e sanguinário.</a:t>
            </a:r>
          </a:p>
          <a:p>
            <a:pPr eaLnBrk="1" hangingPunct="1"/>
            <a:endParaRPr lang="pt-BR" sz="2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 eaLnBrk="1" hangingPunct="1"/>
            <a:r>
              <a:rPr lang="pt-BR" sz="2400" i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Note que a referência para  o tempo </a:t>
            </a:r>
            <a:endParaRPr lang="pt-BR" sz="2400" i="1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ctr" eaLnBrk="1" hangingPunct="1"/>
            <a:r>
              <a:rPr lang="pt-BR" sz="2400" i="1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é </a:t>
            </a:r>
            <a:r>
              <a:rPr lang="pt-BR" sz="2400" i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 tempo </a:t>
            </a:r>
            <a:r>
              <a:rPr lang="pt-BR" sz="2400" i="1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do Apóstolo João</a:t>
            </a:r>
            <a:r>
              <a:rPr lang="pt-BR" sz="2400" i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95 </a:t>
            </a:r>
            <a:r>
              <a:rPr lang="pt-BR" sz="2400" i="1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dC</a:t>
            </a:r>
            <a:r>
              <a:rPr lang="pt-BR" sz="2400" i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cxnSp>
        <p:nvCxnSpPr>
          <p:cNvPr id="7" name="Conector de seta reta 6"/>
          <p:cNvCxnSpPr/>
          <p:nvPr/>
        </p:nvCxnSpPr>
        <p:spPr>
          <a:xfrm>
            <a:off x="5143500" y="2143125"/>
            <a:ext cx="428625" cy="1588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/>
          <p:nvPr/>
        </p:nvCxnSpPr>
        <p:spPr>
          <a:xfrm>
            <a:off x="4357688" y="3214688"/>
            <a:ext cx="428625" cy="1587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>
            <a:off x="3500438" y="5072063"/>
            <a:ext cx="428625" cy="1587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Personalizada 3">
      <a:dk1>
        <a:srgbClr val="00192E"/>
      </a:dk1>
      <a:lt1>
        <a:sysClr val="window" lastClr="FFFFFF"/>
      </a:lt1>
      <a:dk2>
        <a:srgbClr val="4E5B6F"/>
      </a:dk2>
      <a:lt2>
        <a:srgbClr val="D6ECFF"/>
      </a:lt2>
      <a:accent1>
        <a:srgbClr val="00192E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alizada 3">
    <a:dk1>
      <a:srgbClr val="00192E"/>
    </a:dk1>
    <a:lt1>
      <a:sysClr val="window" lastClr="FFFFFF"/>
    </a:lt1>
    <a:dk2>
      <a:srgbClr val="4E5B6F"/>
    </a:dk2>
    <a:lt2>
      <a:srgbClr val="D6ECFF"/>
    </a:lt2>
    <a:accent1>
      <a:srgbClr val="00192E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Personalizada 3">
    <a:dk1>
      <a:srgbClr val="00192E"/>
    </a:dk1>
    <a:lt1>
      <a:sysClr val="window" lastClr="FFFFFF"/>
    </a:lt1>
    <a:dk2>
      <a:srgbClr val="4E5B6F"/>
    </a:dk2>
    <a:lt2>
      <a:srgbClr val="D6ECFF"/>
    </a:lt2>
    <a:accent1>
      <a:srgbClr val="00192E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3652</TotalTime>
  <Words>2558</Words>
  <Application>Microsoft Office PowerPoint</Application>
  <PresentationFormat>Apresentação na tela (4:3)</PresentationFormat>
  <Paragraphs>179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Constantia</vt:lpstr>
      <vt:lpstr>Wingdings 2</vt:lpstr>
      <vt:lpstr>Arial Rounded MT Bold</vt:lpstr>
      <vt:lpstr>Symbol</vt:lpstr>
      <vt:lpstr>Fluxo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Zoë</dc:creator>
  <cp:lastModifiedBy>Silas Jakel</cp:lastModifiedBy>
  <cp:revision>87</cp:revision>
  <dcterms:created xsi:type="dcterms:W3CDTF">2009-12-24T10:45:18Z</dcterms:created>
  <dcterms:modified xsi:type="dcterms:W3CDTF">2022-05-10T21:44:11Z</dcterms:modified>
</cp:coreProperties>
</file>